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70" r:id="rId11"/>
    <p:sldId id="273" r:id="rId12"/>
    <p:sldId id="266" r:id="rId13"/>
    <p:sldId id="274" r:id="rId14"/>
    <p:sldId id="267" r:id="rId15"/>
    <p:sldId id="276" r:id="rId16"/>
    <p:sldId id="268" r:id="rId17"/>
    <p:sldId id="275"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9" autoAdjust="0"/>
    <p:restoredTop sz="94660"/>
  </p:normalViewPr>
  <p:slideViewPr>
    <p:cSldViewPr snapToGrid="0">
      <p:cViewPr varScale="1">
        <p:scale>
          <a:sx n="82" d="100"/>
          <a:sy n="82" d="100"/>
        </p:scale>
        <p:origin x="7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5FA7-4923-4A1F-959D-CC15BD9F3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40472-1BF4-4F27-98F7-EB3E5E19F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93689A-0E60-401B-A3F8-0B3EFACC9770}"/>
              </a:ext>
            </a:extLst>
          </p:cNvPr>
          <p:cNvSpPr>
            <a:spLocks noGrp="1"/>
          </p:cNvSpPr>
          <p:nvPr>
            <p:ph type="dt" sz="half" idx="10"/>
          </p:nvPr>
        </p:nvSpPr>
        <p:spPr/>
        <p:txBody>
          <a:bodyPr/>
          <a:lstStyle/>
          <a:p>
            <a:fld id="{4541E68F-6F18-411B-B751-ED22583DA1E0}" type="datetimeFigureOut">
              <a:rPr lang="en-US" smtClean="0"/>
              <a:t>4/10/2019</a:t>
            </a:fld>
            <a:endParaRPr lang="en-US"/>
          </a:p>
        </p:txBody>
      </p:sp>
      <p:sp>
        <p:nvSpPr>
          <p:cNvPr id="5" name="Footer Placeholder 4">
            <a:extLst>
              <a:ext uri="{FF2B5EF4-FFF2-40B4-BE49-F238E27FC236}">
                <a16:creationId xmlns:a16="http://schemas.microsoft.com/office/drawing/2014/main" id="{70115923-E3F4-4D20-88EC-EB0CEF235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648D3-CA89-4C6F-92BA-E5C1C1F36ABF}"/>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202547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CCD9-A4C2-41DB-A2FD-30B68FD28D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FC5DC7-CF72-4C58-975A-E30FA3ABA7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6556E-EFB7-4E77-BBFF-33C97ACDE78C}"/>
              </a:ext>
            </a:extLst>
          </p:cNvPr>
          <p:cNvSpPr>
            <a:spLocks noGrp="1"/>
          </p:cNvSpPr>
          <p:nvPr>
            <p:ph type="dt" sz="half" idx="10"/>
          </p:nvPr>
        </p:nvSpPr>
        <p:spPr/>
        <p:txBody>
          <a:bodyPr/>
          <a:lstStyle/>
          <a:p>
            <a:fld id="{4541E68F-6F18-411B-B751-ED22583DA1E0}" type="datetimeFigureOut">
              <a:rPr lang="en-US" smtClean="0"/>
              <a:t>4/10/2019</a:t>
            </a:fld>
            <a:endParaRPr lang="en-US"/>
          </a:p>
        </p:txBody>
      </p:sp>
      <p:sp>
        <p:nvSpPr>
          <p:cNvPr id="5" name="Footer Placeholder 4">
            <a:extLst>
              <a:ext uri="{FF2B5EF4-FFF2-40B4-BE49-F238E27FC236}">
                <a16:creationId xmlns:a16="http://schemas.microsoft.com/office/drawing/2014/main" id="{0203CED3-C45A-4129-9B71-9AC07E263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E18FE-8E5C-42FC-B4CD-B5ECF1E173D7}"/>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536462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1D7F1-24AB-4963-98F8-807C082295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4224D-C70B-451E-94C1-F4BC4FD88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62F3B-E952-40F8-BD26-8DCACAB23350}"/>
              </a:ext>
            </a:extLst>
          </p:cNvPr>
          <p:cNvSpPr>
            <a:spLocks noGrp="1"/>
          </p:cNvSpPr>
          <p:nvPr>
            <p:ph type="dt" sz="half" idx="10"/>
          </p:nvPr>
        </p:nvSpPr>
        <p:spPr/>
        <p:txBody>
          <a:bodyPr/>
          <a:lstStyle/>
          <a:p>
            <a:fld id="{4541E68F-6F18-411B-B751-ED22583DA1E0}" type="datetimeFigureOut">
              <a:rPr lang="en-US" smtClean="0"/>
              <a:t>4/10/2019</a:t>
            </a:fld>
            <a:endParaRPr lang="en-US"/>
          </a:p>
        </p:txBody>
      </p:sp>
      <p:sp>
        <p:nvSpPr>
          <p:cNvPr id="5" name="Footer Placeholder 4">
            <a:extLst>
              <a:ext uri="{FF2B5EF4-FFF2-40B4-BE49-F238E27FC236}">
                <a16:creationId xmlns:a16="http://schemas.microsoft.com/office/drawing/2014/main" id="{0EB230E4-F6C9-4656-859D-0BFE298C8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E0FF8-AA22-43DD-B93B-76E1C2737E76}"/>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216251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7264-D79E-4BCA-9FF7-213C1D2804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79B489-885A-47E2-9707-A39A80755F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8291C-C361-4EA6-A203-6B5F0DEF6A0C}"/>
              </a:ext>
            </a:extLst>
          </p:cNvPr>
          <p:cNvSpPr>
            <a:spLocks noGrp="1"/>
          </p:cNvSpPr>
          <p:nvPr>
            <p:ph type="dt" sz="half" idx="10"/>
          </p:nvPr>
        </p:nvSpPr>
        <p:spPr/>
        <p:txBody>
          <a:bodyPr/>
          <a:lstStyle/>
          <a:p>
            <a:fld id="{4541E68F-6F18-411B-B751-ED22583DA1E0}" type="datetimeFigureOut">
              <a:rPr lang="en-US" smtClean="0"/>
              <a:t>4/10/2019</a:t>
            </a:fld>
            <a:endParaRPr lang="en-US"/>
          </a:p>
        </p:txBody>
      </p:sp>
      <p:sp>
        <p:nvSpPr>
          <p:cNvPr id="5" name="Footer Placeholder 4">
            <a:extLst>
              <a:ext uri="{FF2B5EF4-FFF2-40B4-BE49-F238E27FC236}">
                <a16:creationId xmlns:a16="http://schemas.microsoft.com/office/drawing/2014/main" id="{D9A9DFFD-9434-45A2-A625-183306E6B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70F24-7D58-4CB6-8BE8-35E3FE911905}"/>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20951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B696-1897-454F-8598-066A14776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41135F-56C0-434E-B63B-D125CD2D4E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BB3145-53BD-4A3F-BBDD-CF14A5B98B22}"/>
              </a:ext>
            </a:extLst>
          </p:cNvPr>
          <p:cNvSpPr>
            <a:spLocks noGrp="1"/>
          </p:cNvSpPr>
          <p:nvPr>
            <p:ph type="dt" sz="half" idx="10"/>
          </p:nvPr>
        </p:nvSpPr>
        <p:spPr/>
        <p:txBody>
          <a:bodyPr/>
          <a:lstStyle/>
          <a:p>
            <a:fld id="{4541E68F-6F18-411B-B751-ED22583DA1E0}" type="datetimeFigureOut">
              <a:rPr lang="en-US" smtClean="0"/>
              <a:t>4/10/2019</a:t>
            </a:fld>
            <a:endParaRPr lang="en-US"/>
          </a:p>
        </p:txBody>
      </p:sp>
      <p:sp>
        <p:nvSpPr>
          <p:cNvPr id="5" name="Footer Placeholder 4">
            <a:extLst>
              <a:ext uri="{FF2B5EF4-FFF2-40B4-BE49-F238E27FC236}">
                <a16:creationId xmlns:a16="http://schemas.microsoft.com/office/drawing/2014/main" id="{48CB081A-1899-4B45-9C5F-2B8A4B69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2E9B0-8C27-4FBE-BAF3-C2CC31BF22DB}"/>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272862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800D-AF92-4CF9-B724-F6C5F504D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F3D85D-168E-40C0-8E1A-4F4AAD6E92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FB5A51-C05A-42E4-890A-0BA9BCC25E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7A7567-0C42-494A-BEE5-67BDEE791B48}"/>
              </a:ext>
            </a:extLst>
          </p:cNvPr>
          <p:cNvSpPr>
            <a:spLocks noGrp="1"/>
          </p:cNvSpPr>
          <p:nvPr>
            <p:ph type="dt" sz="half" idx="10"/>
          </p:nvPr>
        </p:nvSpPr>
        <p:spPr/>
        <p:txBody>
          <a:bodyPr/>
          <a:lstStyle/>
          <a:p>
            <a:fld id="{4541E68F-6F18-411B-B751-ED22583DA1E0}" type="datetimeFigureOut">
              <a:rPr lang="en-US" smtClean="0"/>
              <a:t>4/10/2019</a:t>
            </a:fld>
            <a:endParaRPr lang="en-US"/>
          </a:p>
        </p:txBody>
      </p:sp>
      <p:sp>
        <p:nvSpPr>
          <p:cNvPr id="6" name="Footer Placeholder 5">
            <a:extLst>
              <a:ext uri="{FF2B5EF4-FFF2-40B4-BE49-F238E27FC236}">
                <a16:creationId xmlns:a16="http://schemas.microsoft.com/office/drawing/2014/main" id="{A75D6B4A-EF23-4727-A060-F826D648E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0C2D0-8A48-4199-B539-DB69DD0F6F6A}"/>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173885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A9DB-DF54-42BE-B459-5145F6059B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C342B5-41CD-45B8-AA90-5106797D0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9FB72-7864-4998-87BF-71B0C09A80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FF6190-F542-495D-9080-A8C107D5EF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42DC1-1DF6-4104-B8EA-08E8DA1A0C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9906C9-DF07-418B-A738-7A241485DD08}"/>
              </a:ext>
            </a:extLst>
          </p:cNvPr>
          <p:cNvSpPr>
            <a:spLocks noGrp="1"/>
          </p:cNvSpPr>
          <p:nvPr>
            <p:ph type="dt" sz="half" idx="10"/>
          </p:nvPr>
        </p:nvSpPr>
        <p:spPr/>
        <p:txBody>
          <a:bodyPr/>
          <a:lstStyle/>
          <a:p>
            <a:fld id="{4541E68F-6F18-411B-B751-ED22583DA1E0}" type="datetimeFigureOut">
              <a:rPr lang="en-US" smtClean="0"/>
              <a:t>4/10/2019</a:t>
            </a:fld>
            <a:endParaRPr lang="en-US"/>
          </a:p>
        </p:txBody>
      </p:sp>
      <p:sp>
        <p:nvSpPr>
          <p:cNvPr id="8" name="Footer Placeholder 7">
            <a:extLst>
              <a:ext uri="{FF2B5EF4-FFF2-40B4-BE49-F238E27FC236}">
                <a16:creationId xmlns:a16="http://schemas.microsoft.com/office/drawing/2014/main" id="{FF96E252-3955-47D5-8DDB-41A79C71AF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D0ADF0-D3C3-4C6A-84D0-2202F3DB4463}"/>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375542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DC05-62E5-4CBD-8FBE-6436849733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EBCF73-A786-43D7-B30C-E3AD8734D6B8}"/>
              </a:ext>
            </a:extLst>
          </p:cNvPr>
          <p:cNvSpPr>
            <a:spLocks noGrp="1"/>
          </p:cNvSpPr>
          <p:nvPr>
            <p:ph type="dt" sz="half" idx="10"/>
          </p:nvPr>
        </p:nvSpPr>
        <p:spPr/>
        <p:txBody>
          <a:bodyPr/>
          <a:lstStyle/>
          <a:p>
            <a:fld id="{4541E68F-6F18-411B-B751-ED22583DA1E0}" type="datetimeFigureOut">
              <a:rPr lang="en-US" smtClean="0"/>
              <a:t>4/10/2019</a:t>
            </a:fld>
            <a:endParaRPr lang="en-US"/>
          </a:p>
        </p:txBody>
      </p:sp>
      <p:sp>
        <p:nvSpPr>
          <p:cNvPr id="4" name="Footer Placeholder 3">
            <a:extLst>
              <a:ext uri="{FF2B5EF4-FFF2-40B4-BE49-F238E27FC236}">
                <a16:creationId xmlns:a16="http://schemas.microsoft.com/office/drawing/2014/main" id="{E77A7F29-2E3B-451A-837B-71647E5D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914E0-5F23-4134-B394-123AC724AA6D}"/>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105291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DA48D-02A9-454F-BC32-966422C77446}"/>
              </a:ext>
            </a:extLst>
          </p:cNvPr>
          <p:cNvSpPr>
            <a:spLocks noGrp="1"/>
          </p:cNvSpPr>
          <p:nvPr>
            <p:ph type="dt" sz="half" idx="10"/>
          </p:nvPr>
        </p:nvSpPr>
        <p:spPr/>
        <p:txBody>
          <a:bodyPr/>
          <a:lstStyle/>
          <a:p>
            <a:fld id="{4541E68F-6F18-411B-B751-ED22583DA1E0}" type="datetimeFigureOut">
              <a:rPr lang="en-US" smtClean="0"/>
              <a:t>4/10/2019</a:t>
            </a:fld>
            <a:endParaRPr lang="en-US"/>
          </a:p>
        </p:txBody>
      </p:sp>
      <p:sp>
        <p:nvSpPr>
          <p:cNvPr id="3" name="Footer Placeholder 2">
            <a:extLst>
              <a:ext uri="{FF2B5EF4-FFF2-40B4-BE49-F238E27FC236}">
                <a16:creationId xmlns:a16="http://schemas.microsoft.com/office/drawing/2014/main" id="{FE82621B-0DEE-4C79-90C0-4898A3E2E2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9ABD04-A3EB-41AD-8CB0-DC851508FF3E}"/>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310875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D3AB-442D-4F21-BD85-9AF9A3B94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0E21C6-6B8B-4869-800A-4B198185B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A67CC8-98BA-4414-9893-A599A610E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2AB97-E01A-4B81-A1AC-B44DEA9CF5F2}"/>
              </a:ext>
            </a:extLst>
          </p:cNvPr>
          <p:cNvSpPr>
            <a:spLocks noGrp="1"/>
          </p:cNvSpPr>
          <p:nvPr>
            <p:ph type="dt" sz="half" idx="10"/>
          </p:nvPr>
        </p:nvSpPr>
        <p:spPr/>
        <p:txBody>
          <a:bodyPr/>
          <a:lstStyle/>
          <a:p>
            <a:fld id="{4541E68F-6F18-411B-B751-ED22583DA1E0}" type="datetimeFigureOut">
              <a:rPr lang="en-US" smtClean="0"/>
              <a:t>4/10/2019</a:t>
            </a:fld>
            <a:endParaRPr lang="en-US"/>
          </a:p>
        </p:txBody>
      </p:sp>
      <p:sp>
        <p:nvSpPr>
          <p:cNvPr id="6" name="Footer Placeholder 5">
            <a:extLst>
              <a:ext uri="{FF2B5EF4-FFF2-40B4-BE49-F238E27FC236}">
                <a16:creationId xmlns:a16="http://schemas.microsoft.com/office/drawing/2014/main" id="{6ED22A6A-4F9A-4362-975B-14299EE7A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ED6E1-5901-4D52-8E46-B98D14D6B357}"/>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13085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63E4-1A07-43A5-B0BB-7A6E6F65C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FA31DD-E0FF-40CD-A65F-F30BD411D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0F369A-2D53-4BEC-B324-F0173A8E6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2522E-1A18-406D-8315-326EF6055920}"/>
              </a:ext>
            </a:extLst>
          </p:cNvPr>
          <p:cNvSpPr>
            <a:spLocks noGrp="1"/>
          </p:cNvSpPr>
          <p:nvPr>
            <p:ph type="dt" sz="half" idx="10"/>
          </p:nvPr>
        </p:nvSpPr>
        <p:spPr/>
        <p:txBody>
          <a:bodyPr/>
          <a:lstStyle/>
          <a:p>
            <a:fld id="{4541E68F-6F18-411B-B751-ED22583DA1E0}" type="datetimeFigureOut">
              <a:rPr lang="en-US" smtClean="0"/>
              <a:t>4/10/2019</a:t>
            </a:fld>
            <a:endParaRPr lang="en-US"/>
          </a:p>
        </p:txBody>
      </p:sp>
      <p:sp>
        <p:nvSpPr>
          <p:cNvPr id="6" name="Footer Placeholder 5">
            <a:extLst>
              <a:ext uri="{FF2B5EF4-FFF2-40B4-BE49-F238E27FC236}">
                <a16:creationId xmlns:a16="http://schemas.microsoft.com/office/drawing/2014/main" id="{79C96EC4-95D6-4EE4-9C4C-E5AE13B9B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B56ED-75D1-45FA-8A81-A9439672475E}"/>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416655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4982C-5A66-4EC1-873A-451BD16A7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9FC209-C030-4791-821D-AE7C8FA9A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817D4-9D80-493B-A836-CE5230363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1E68F-6F18-411B-B751-ED22583DA1E0}" type="datetimeFigureOut">
              <a:rPr lang="en-US" smtClean="0"/>
              <a:t>4/10/2019</a:t>
            </a:fld>
            <a:endParaRPr lang="en-US"/>
          </a:p>
        </p:txBody>
      </p:sp>
      <p:sp>
        <p:nvSpPr>
          <p:cNvPr id="5" name="Footer Placeholder 4">
            <a:extLst>
              <a:ext uri="{FF2B5EF4-FFF2-40B4-BE49-F238E27FC236}">
                <a16:creationId xmlns:a16="http://schemas.microsoft.com/office/drawing/2014/main" id="{80EDE76F-F4FC-45C0-9045-EE7C96AC8E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D0AA54-B4FE-4365-B713-118BC0DA63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9D18A-4BC3-47AD-9F90-D637A47F7A8E}" type="slidenum">
              <a:rPr lang="en-US" smtClean="0"/>
              <a:t>‹#›</a:t>
            </a:fld>
            <a:endParaRPr lang="en-US"/>
          </a:p>
        </p:txBody>
      </p:sp>
    </p:spTree>
    <p:extLst>
      <p:ext uri="{BB962C8B-B14F-4D97-AF65-F5344CB8AC3E}">
        <p14:creationId xmlns:p14="http://schemas.microsoft.com/office/powerpoint/2010/main" val="3979480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4786-6A81-4B1D-AE4F-545340ABF9D3}"/>
              </a:ext>
            </a:extLst>
          </p:cNvPr>
          <p:cNvSpPr>
            <a:spLocks noGrp="1"/>
          </p:cNvSpPr>
          <p:nvPr>
            <p:ph type="ctrTitle"/>
          </p:nvPr>
        </p:nvSpPr>
        <p:spPr/>
        <p:txBody>
          <a:bodyPr/>
          <a:lstStyle/>
          <a:p>
            <a:r>
              <a:rPr lang="en-US" b="1" dirty="0">
                <a:solidFill>
                  <a:schemeClr val="accent1">
                    <a:lumMod val="75000"/>
                  </a:schemeClr>
                </a:solidFill>
              </a:rPr>
              <a:t>Google WebLight  Transformations Analysis</a:t>
            </a:r>
          </a:p>
        </p:txBody>
      </p:sp>
    </p:spTree>
    <p:extLst>
      <p:ext uri="{BB962C8B-B14F-4D97-AF65-F5344CB8AC3E}">
        <p14:creationId xmlns:p14="http://schemas.microsoft.com/office/powerpoint/2010/main" val="1287160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Page Size Comparison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CDF plots clearly indicate that the page size of transformed pages is generally lesser than normal pages. </a:t>
            </a:r>
          </a:p>
        </p:txBody>
      </p:sp>
      <p:pic>
        <p:nvPicPr>
          <p:cNvPr id="4" name="Picture 3">
            <a:extLst>
              <a:ext uri="{FF2B5EF4-FFF2-40B4-BE49-F238E27FC236}">
                <a16:creationId xmlns:a16="http://schemas.microsoft.com/office/drawing/2014/main" id="{C37A1B76-F8C6-4654-B924-E6C411AF4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89" y="3141324"/>
            <a:ext cx="4529822" cy="3237251"/>
          </a:xfrm>
          <a:prstGeom prst="rect">
            <a:avLst/>
          </a:prstGeom>
        </p:spPr>
      </p:pic>
      <p:pic>
        <p:nvPicPr>
          <p:cNvPr id="5" name="Picture 4">
            <a:extLst>
              <a:ext uri="{FF2B5EF4-FFF2-40B4-BE49-F238E27FC236}">
                <a16:creationId xmlns:a16="http://schemas.microsoft.com/office/drawing/2014/main" id="{8D4961E7-8D75-4F61-84CB-4F1DFD4FB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79" y="3153556"/>
            <a:ext cx="4588044" cy="3212786"/>
          </a:xfrm>
          <a:prstGeom prst="rect">
            <a:avLst/>
          </a:prstGeom>
        </p:spPr>
      </p:pic>
    </p:spTree>
    <p:extLst>
      <p:ext uri="{BB962C8B-B14F-4D97-AF65-F5344CB8AC3E}">
        <p14:creationId xmlns:p14="http://schemas.microsoft.com/office/powerpoint/2010/main" val="7697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Page Sizes</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a:xfrm>
            <a:off x="838200" y="1690688"/>
            <a:ext cx="10515600" cy="4486275"/>
          </a:xfrm>
        </p:spPr>
        <p:txBody>
          <a:bodyPr/>
          <a:lstStyle/>
          <a:p>
            <a:r>
              <a:rPr lang="en-US" sz="3200" dirty="0"/>
              <a:t>In the average case, the plot shows that there is a 2 to 3 times decrease in page size for transformed pages.</a:t>
            </a:r>
          </a:p>
          <a:p>
            <a:endParaRPr lang="en-US" dirty="0"/>
          </a:p>
          <a:p>
            <a:endParaRPr lang="en-US" dirty="0"/>
          </a:p>
        </p:txBody>
      </p:sp>
      <p:pic>
        <p:nvPicPr>
          <p:cNvPr id="6" name="Picture 5">
            <a:extLst>
              <a:ext uri="{FF2B5EF4-FFF2-40B4-BE49-F238E27FC236}">
                <a16:creationId xmlns:a16="http://schemas.microsoft.com/office/drawing/2014/main" id="{0F1F554A-6E09-433A-AAD3-FB26CD36C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61" y="3277803"/>
            <a:ext cx="4855875" cy="2878322"/>
          </a:xfrm>
          <a:prstGeom prst="rect">
            <a:avLst/>
          </a:prstGeom>
        </p:spPr>
      </p:pic>
    </p:spTree>
    <p:extLst>
      <p:ext uri="{BB962C8B-B14F-4D97-AF65-F5344CB8AC3E}">
        <p14:creationId xmlns:p14="http://schemas.microsoft.com/office/powerpoint/2010/main" val="367815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Difference of Division Tags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a:xfrm>
            <a:off x="838200" y="1690688"/>
            <a:ext cx="10515600" cy="4351338"/>
          </a:xfrm>
        </p:spPr>
        <p:txBody>
          <a:bodyPr/>
          <a:lstStyle/>
          <a:p>
            <a:r>
              <a:rPr lang="en-US" dirty="0"/>
              <a:t>The division tags in the average case decrease in transformed pages due to decreased content. However, in some cases, the division tags may increase in transformed pages due to reformatting and embedded content.</a:t>
            </a:r>
          </a:p>
          <a:p>
            <a:endParaRPr lang="en-US" dirty="0"/>
          </a:p>
        </p:txBody>
      </p:sp>
      <p:pic>
        <p:nvPicPr>
          <p:cNvPr id="4" name="Picture 3">
            <a:extLst>
              <a:ext uri="{FF2B5EF4-FFF2-40B4-BE49-F238E27FC236}">
                <a16:creationId xmlns:a16="http://schemas.microsoft.com/office/drawing/2014/main" id="{D3789775-993B-4760-9635-E92F04793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62" y="3237722"/>
            <a:ext cx="4855876" cy="3144519"/>
          </a:xfrm>
          <a:prstGeom prst="rect">
            <a:avLst/>
          </a:prstGeom>
        </p:spPr>
      </p:pic>
    </p:spTree>
    <p:extLst>
      <p:ext uri="{BB962C8B-B14F-4D97-AF65-F5344CB8AC3E}">
        <p14:creationId xmlns:p14="http://schemas.microsoft.com/office/powerpoint/2010/main" val="2706889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Div Tags</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a:xfrm>
            <a:off x="838200" y="1524000"/>
            <a:ext cx="10515600" cy="4652963"/>
          </a:xfrm>
        </p:spPr>
        <p:txBody>
          <a:bodyPr/>
          <a:lstStyle/>
          <a:p>
            <a:r>
              <a:rPr lang="en-US" dirty="0"/>
              <a:t>The ratio of div tags to all tags in normal pages is smaller in number as compared to that of transformed pages in the average case. The increased ratio of div tags in transformed pages suggest the removal of other tags in the html document.</a:t>
            </a:r>
          </a:p>
          <a:p>
            <a:endParaRPr lang="en-US" dirty="0"/>
          </a:p>
        </p:txBody>
      </p:sp>
      <p:pic>
        <p:nvPicPr>
          <p:cNvPr id="4" name="Picture 3">
            <a:extLst>
              <a:ext uri="{FF2B5EF4-FFF2-40B4-BE49-F238E27FC236}">
                <a16:creationId xmlns:a16="http://schemas.microsoft.com/office/drawing/2014/main" id="{C37A1B76-F8C6-4654-B924-E6C411AF4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75" y="3193025"/>
            <a:ext cx="4588046" cy="3133849"/>
          </a:xfrm>
          <a:prstGeom prst="rect">
            <a:avLst/>
          </a:prstGeom>
        </p:spPr>
      </p:pic>
      <p:pic>
        <p:nvPicPr>
          <p:cNvPr id="5" name="Picture 4">
            <a:extLst>
              <a:ext uri="{FF2B5EF4-FFF2-40B4-BE49-F238E27FC236}">
                <a16:creationId xmlns:a16="http://schemas.microsoft.com/office/drawing/2014/main" id="{8D4961E7-8D75-4F61-84CB-4F1DFD4FB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79" y="3293884"/>
            <a:ext cx="4588044" cy="2932129"/>
          </a:xfrm>
          <a:prstGeom prst="rect">
            <a:avLst/>
          </a:prstGeom>
        </p:spPr>
      </p:pic>
    </p:spTree>
    <p:extLst>
      <p:ext uri="{BB962C8B-B14F-4D97-AF65-F5344CB8AC3E}">
        <p14:creationId xmlns:p14="http://schemas.microsoft.com/office/powerpoint/2010/main" val="64097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Difference of Hyperlink Tags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hyperlink tags in the average case decrease in transformed pages due to decreased content and removal of advertisements and navigation bar. However, there are certain exceptions/outliers.</a:t>
            </a:r>
          </a:p>
          <a:p>
            <a:endParaRPr lang="en-US" dirty="0"/>
          </a:p>
          <a:p>
            <a:endParaRPr lang="en-US" dirty="0"/>
          </a:p>
        </p:txBody>
      </p:sp>
      <p:pic>
        <p:nvPicPr>
          <p:cNvPr id="6" name="Picture 5">
            <a:extLst>
              <a:ext uri="{FF2B5EF4-FFF2-40B4-BE49-F238E27FC236}">
                <a16:creationId xmlns:a16="http://schemas.microsoft.com/office/drawing/2014/main" id="{96FA8848-DDAD-4787-806C-8672FD48E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61" y="3098339"/>
            <a:ext cx="4855875" cy="3237250"/>
          </a:xfrm>
          <a:prstGeom prst="rect">
            <a:avLst/>
          </a:prstGeom>
        </p:spPr>
      </p:pic>
    </p:spTree>
    <p:extLst>
      <p:ext uri="{BB962C8B-B14F-4D97-AF65-F5344CB8AC3E}">
        <p14:creationId xmlns:p14="http://schemas.microsoft.com/office/powerpoint/2010/main" val="198677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Hyperlink Tags</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ratio of hyperlink tags to total tags in the page approximately displays the same trend for both the transformed and normal pages.</a:t>
            </a:r>
          </a:p>
          <a:p>
            <a:endParaRPr lang="en-US" dirty="0"/>
          </a:p>
        </p:txBody>
      </p:sp>
      <p:pic>
        <p:nvPicPr>
          <p:cNvPr id="4" name="Picture 3">
            <a:extLst>
              <a:ext uri="{FF2B5EF4-FFF2-40B4-BE49-F238E27FC236}">
                <a16:creationId xmlns:a16="http://schemas.microsoft.com/office/drawing/2014/main" id="{C37A1B76-F8C6-4654-B924-E6C411AF4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75" y="3223230"/>
            <a:ext cx="4588046" cy="3073438"/>
          </a:xfrm>
          <a:prstGeom prst="rect">
            <a:avLst/>
          </a:prstGeom>
        </p:spPr>
      </p:pic>
      <p:pic>
        <p:nvPicPr>
          <p:cNvPr id="5" name="Picture 4">
            <a:extLst>
              <a:ext uri="{FF2B5EF4-FFF2-40B4-BE49-F238E27FC236}">
                <a16:creationId xmlns:a16="http://schemas.microsoft.com/office/drawing/2014/main" id="{8D4961E7-8D75-4F61-84CB-4F1DFD4FB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79" y="3323602"/>
            <a:ext cx="4588044" cy="2872694"/>
          </a:xfrm>
          <a:prstGeom prst="rect">
            <a:avLst/>
          </a:prstGeom>
        </p:spPr>
      </p:pic>
    </p:spTree>
    <p:extLst>
      <p:ext uri="{BB962C8B-B14F-4D97-AF65-F5344CB8AC3E}">
        <p14:creationId xmlns:p14="http://schemas.microsoft.com/office/powerpoint/2010/main" val="406882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Difference of Script Tags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script tags also usually reduce on average in transformed pages, however, the content within the script tags may change.</a:t>
            </a:r>
          </a:p>
          <a:p>
            <a:endParaRPr lang="en-US" dirty="0"/>
          </a:p>
          <a:p>
            <a:endParaRPr lang="en-US" dirty="0"/>
          </a:p>
        </p:txBody>
      </p:sp>
      <p:pic>
        <p:nvPicPr>
          <p:cNvPr id="6" name="Picture 5">
            <a:extLst>
              <a:ext uri="{FF2B5EF4-FFF2-40B4-BE49-F238E27FC236}">
                <a16:creationId xmlns:a16="http://schemas.microsoft.com/office/drawing/2014/main" id="{0F1F554A-6E09-433A-AAD3-FB26CD36C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61" y="3098339"/>
            <a:ext cx="4855875" cy="3237250"/>
          </a:xfrm>
          <a:prstGeom prst="rect">
            <a:avLst/>
          </a:prstGeom>
        </p:spPr>
      </p:pic>
    </p:spTree>
    <p:extLst>
      <p:ext uri="{BB962C8B-B14F-4D97-AF65-F5344CB8AC3E}">
        <p14:creationId xmlns:p14="http://schemas.microsoft.com/office/powerpoint/2010/main" val="55897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Script Tags</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ratio of script tags to all tags usually decrease in WebLight transformed pages suggesting the removal of certain JavaScript content in the transformed pages.</a:t>
            </a:r>
          </a:p>
        </p:txBody>
      </p:sp>
      <p:pic>
        <p:nvPicPr>
          <p:cNvPr id="4" name="Picture 3">
            <a:extLst>
              <a:ext uri="{FF2B5EF4-FFF2-40B4-BE49-F238E27FC236}">
                <a16:creationId xmlns:a16="http://schemas.microsoft.com/office/drawing/2014/main" id="{C37A1B76-F8C6-4654-B924-E6C411AF4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75" y="3215789"/>
            <a:ext cx="4588046" cy="3088321"/>
          </a:xfrm>
          <a:prstGeom prst="rect">
            <a:avLst/>
          </a:prstGeom>
        </p:spPr>
      </p:pic>
      <p:pic>
        <p:nvPicPr>
          <p:cNvPr id="5" name="Picture 4">
            <a:extLst>
              <a:ext uri="{FF2B5EF4-FFF2-40B4-BE49-F238E27FC236}">
                <a16:creationId xmlns:a16="http://schemas.microsoft.com/office/drawing/2014/main" id="{8D4961E7-8D75-4F61-84CB-4F1DFD4FB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79" y="3333242"/>
            <a:ext cx="4588044" cy="2853414"/>
          </a:xfrm>
          <a:prstGeom prst="rect">
            <a:avLst/>
          </a:prstGeom>
        </p:spPr>
      </p:pic>
    </p:spTree>
    <p:extLst>
      <p:ext uri="{BB962C8B-B14F-4D97-AF65-F5344CB8AC3E}">
        <p14:creationId xmlns:p14="http://schemas.microsoft.com/office/powerpoint/2010/main" val="1065681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Difference of Image Tags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image tags slightly decrease in transformed pages on average. However, one possible reason for increased image tags in some transformed pages is that images fetched from hyperlinks etc. are converted to img tags in transformed pages.  </a:t>
            </a:r>
          </a:p>
          <a:p>
            <a:endParaRPr lang="en-US" dirty="0"/>
          </a:p>
          <a:p>
            <a:endParaRPr lang="en-US" dirty="0"/>
          </a:p>
        </p:txBody>
      </p:sp>
      <p:pic>
        <p:nvPicPr>
          <p:cNvPr id="6" name="Picture 5">
            <a:extLst>
              <a:ext uri="{FF2B5EF4-FFF2-40B4-BE49-F238E27FC236}">
                <a16:creationId xmlns:a16="http://schemas.microsoft.com/office/drawing/2014/main" id="{AF270882-0337-4B23-88D2-E65B866A2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62" y="3098339"/>
            <a:ext cx="4855875" cy="3237250"/>
          </a:xfrm>
          <a:prstGeom prst="rect">
            <a:avLst/>
          </a:prstGeom>
        </p:spPr>
      </p:pic>
    </p:spTree>
    <p:extLst>
      <p:ext uri="{BB962C8B-B14F-4D97-AF65-F5344CB8AC3E}">
        <p14:creationId xmlns:p14="http://schemas.microsoft.com/office/powerpoint/2010/main" val="404802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DA42-A67C-482A-9271-64D0A89DDB8B}"/>
              </a:ext>
            </a:extLst>
          </p:cNvPr>
          <p:cNvSpPr>
            <a:spLocks noGrp="1"/>
          </p:cNvSpPr>
          <p:nvPr>
            <p:ph type="title"/>
          </p:nvPr>
        </p:nvSpPr>
        <p:spPr/>
        <p:txBody>
          <a:bodyPr/>
          <a:lstStyle/>
          <a:p>
            <a:r>
              <a:rPr lang="en-US" dirty="0"/>
              <a:t>Two Types of Analysis</a:t>
            </a:r>
          </a:p>
        </p:txBody>
      </p:sp>
      <p:sp>
        <p:nvSpPr>
          <p:cNvPr id="3" name="Content Placeholder 2">
            <a:extLst>
              <a:ext uri="{FF2B5EF4-FFF2-40B4-BE49-F238E27FC236}">
                <a16:creationId xmlns:a16="http://schemas.microsoft.com/office/drawing/2014/main" id="{1AB2D2F3-2811-4AB4-BB31-F99C90143190}"/>
              </a:ext>
            </a:extLst>
          </p:cNvPr>
          <p:cNvSpPr>
            <a:spLocks noGrp="1"/>
          </p:cNvSpPr>
          <p:nvPr>
            <p:ph idx="1"/>
          </p:nvPr>
        </p:nvSpPr>
        <p:spPr/>
        <p:txBody>
          <a:bodyPr/>
          <a:lstStyle/>
          <a:p>
            <a:r>
              <a:rPr lang="en-US" dirty="0"/>
              <a:t>External Analysis of the Objects fetched</a:t>
            </a:r>
          </a:p>
          <a:p>
            <a:pPr marL="0" indent="0">
              <a:buNone/>
            </a:pPr>
            <a:r>
              <a:rPr lang="en-US" dirty="0"/>
              <a:t>`</a:t>
            </a:r>
          </a:p>
          <a:p>
            <a:r>
              <a:rPr lang="en-US" dirty="0"/>
              <a:t>Internal Analysis of the underlying HTML </a:t>
            </a:r>
          </a:p>
        </p:txBody>
      </p:sp>
    </p:spTree>
    <p:extLst>
      <p:ext uri="{BB962C8B-B14F-4D97-AF65-F5344CB8AC3E}">
        <p14:creationId xmlns:p14="http://schemas.microsoft.com/office/powerpoint/2010/main" val="365335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C026-18AC-4DE8-AD2B-0005E5176B64}"/>
              </a:ext>
            </a:extLst>
          </p:cNvPr>
          <p:cNvSpPr>
            <a:spLocks noGrp="1"/>
          </p:cNvSpPr>
          <p:nvPr>
            <p:ph type="title"/>
          </p:nvPr>
        </p:nvSpPr>
        <p:spPr/>
        <p:txBody>
          <a:bodyPr/>
          <a:lstStyle/>
          <a:p>
            <a:r>
              <a:rPr lang="en-US" dirty="0"/>
              <a:t>External Analysis</a:t>
            </a:r>
          </a:p>
        </p:txBody>
      </p:sp>
      <p:sp>
        <p:nvSpPr>
          <p:cNvPr id="3" name="Content Placeholder 2">
            <a:extLst>
              <a:ext uri="{FF2B5EF4-FFF2-40B4-BE49-F238E27FC236}">
                <a16:creationId xmlns:a16="http://schemas.microsoft.com/office/drawing/2014/main" id="{FEDAF871-D4F5-4571-871C-9E4846EF511B}"/>
              </a:ext>
            </a:extLst>
          </p:cNvPr>
          <p:cNvSpPr>
            <a:spLocks noGrp="1"/>
          </p:cNvSpPr>
          <p:nvPr>
            <p:ph idx="1"/>
          </p:nvPr>
        </p:nvSpPr>
        <p:spPr/>
        <p:txBody>
          <a:bodyPr/>
          <a:lstStyle/>
          <a:p>
            <a:r>
              <a:rPr lang="en-US" dirty="0"/>
              <a:t>Comparison of origin and non-origin requests and servers in the transformed and non-transformed pages.</a:t>
            </a:r>
          </a:p>
          <a:p>
            <a:endParaRPr lang="en-US" dirty="0"/>
          </a:p>
          <a:p>
            <a:r>
              <a:rPr lang="en-US" dirty="0"/>
              <a:t>Comparison of the ratio of different kinds external objects (JS , CSS , HTML, Image) fetched in the transformed and non-transformed pages.</a:t>
            </a:r>
          </a:p>
          <a:p>
            <a:endParaRPr lang="en-US" dirty="0"/>
          </a:p>
          <a:p>
            <a:endParaRPr lang="en-US" dirty="0"/>
          </a:p>
        </p:txBody>
      </p:sp>
    </p:spTree>
    <p:extLst>
      <p:ext uri="{BB962C8B-B14F-4D97-AF65-F5344CB8AC3E}">
        <p14:creationId xmlns:p14="http://schemas.microsoft.com/office/powerpoint/2010/main" val="428062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Non-Origin Requests Comparison</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ratio of non-origin to total requests is significantly larger in non-transformed pages as compared to transformed pages. </a:t>
            </a:r>
          </a:p>
          <a:p>
            <a:endParaRPr lang="en-US" dirty="0"/>
          </a:p>
        </p:txBody>
      </p:sp>
      <p:pic>
        <p:nvPicPr>
          <p:cNvPr id="5" name="Picture 4">
            <a:extLst>
              <a:ext uri="{FF2B5EF4-FFF2-40B4-BE49-F238E27FC236}">
                <a16:creationId xmlns:a16="http://schemas.microsoft.com/office/drawing/2014/main" id="{B11F6D76-A939-479A-9B27-C29C7A9E6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074649"/>
            <a:ext cx="5029199" cy="3237251"/>
          </a:xfrm>
          <a:prstGeom prst="rect">
            <a:avLst/>
          </a:prstGeom>
        </p:spPr>
      </p:pic>
      <p:pic>
        <p:nvPicPr>
          <p:cNvPr id="7" name="Picture 6">
            <a:extLst>
              <a:ext uri="{FF2B5EF4-FFF2-40B4-BE49-F238E27FC236}">
                <a16:creationId xmlns:a16="http://schemas.microsoft.com/office/drawing/2014/main" id="{CD529343-7ED4-42BC-8B3E-B42E3047B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2" y="3074649"/>
            <a:ext cx="5029198" cy="3237250"/>
          </a:xfrm>
          <a:prstGeom prst="rect">
            <a:avLst/>
          </a:prstGeom>
        </p:spPr>
      </p:pic>
    </p:spTree>
    <p:extLst>
      <p:ext uri="{BB962C8B-B14F-4D97-AF65-F5344CB8AC3E}">
        <p14:creationId xmlns:p14="http://schemas.microsoft.com/office/powerpoint/2010/main" val="105225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Non-Origin Servers Comparison</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number of non-origin servers are greater in number for non-transformed pages as compared to transformed pages.</a:t>
            </a:r>
          </a:p>
          <a:p>
            <a:endParaRPr lang="en-US" dirty="0"/>
          </a:p>
        </p:txBody>
      </p:sp>
      <p:pic>
        <p:nvPicPr>
          <p:cNvPr id="4" name="Picture 3">
            <a:extLst>
              <a:ext uri="{FF2B5EF4-FFF2-40B4-BE49-F238E27FC236}">
                <a16:creationId xmlns:a16="http://schemas.microsoft.com/office/drawing/2014/main" id="{FA554401-F7B2-4B0E-AB0E-D2A2B8244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20" y="3074649"/>
            <a:ext cx="4564756" cy="3237251"/>
          </a:xfrm>
          <a:prstGeom prst="rect">
            <a:avLst/>
          </a:prstGeom>
        </p:spPr>
      </p:pic>
      <p:pic>
        <p:nvPicPr>
          <p:cNvPr id="5" name="Picture 4">
            <a:extLst>
              <a:ext uri="{FF2B5EF4-FFF2-40B4-BE49-F238E27FC236}">
                <a16:creationId xmlns:a16="http://schemas.microsoft.com/office/drawing/2014/main" id="{334D4A79-D49B-4BFE-8C4A-0FF589D2B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826" y="3074650"/>
            <a:ext cx="4739427" cy="3237250"/>
          </a:xfrm>
          <a:prstGeom prst="rect">
            <a:avLst/>
          </a:prstGeom>
        </p:spPr>
      </p:pic>
    </p:spTree>
    <p:extLst>
      <p:ext uri="{BB962C8B-B14F-4D97-AF65-F5344CB8AC3E}">
        <p14:creationId xmlns:p14="http://schemas.microsoft.com/office/powerpoint/2010/main" val="221511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HTML Objects</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ratio of html objects to total objects fetched is significantly higher in transformed pages as most of the external CSS and Js objects are embedded inside the html in transformed pages.</a:t>
            </a:r>
          </a:p>
          <a:p>
            <a:endParaRPr lang="en-US" dirty="0"/>
          </a:p>
        </p:txBody>
      </p:sp>
      <p:pic>
        <p:nvPicPr>
          <p:cNvPr id="4" name="Picture 3">
            <a:extLst>
              <a:ext uri="{FF2B5EF4-FFF2-40B4-BE49-F238E27FC236}">
                <a16:creationId xmlns:a16="http://schemas.microsoft.com/office/drawing/2014/main" id="{C6EA856C-4DF5-426E-ABBC-26352DB8E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50" y="3150849"/>
            <a:ext cx="4588046" cy="3237251"/>
          </a:xfrm>
          <a:prstGeom prst="rect">
            <a:avLst/>
          </a:prstGeom>
        </p:spPr>
      </p:pic>
      <p:pic>
        <p:nvPicPr>
          <p:cNvPr id="5" name="Picture 4">
            <a:extLst>
              <a:ext uri="{FF2B5EF4-FFF2-40B4-BE49-F238E27FC236}">
                <a16:creationId xmlns:a16="http://schemas.microsoft.com/office/drawing/2014/main" id="{81F0C6E6-9D0D-49D3-BD89-6A26666C7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654" y="3150849"/>
            <a:ext cx="4588044" cy="3237250"/>
          </a:xfrm>
          <a:prstGeom prst="rect">
            <a:avLst/>
          </a:prstGeom>
        </p:spPr>
      </p:pic>
    </p:spTree>
    <p:extLst>
      <p:ext uri="{BB962C8B-B14F-4D97-AF65-F5344CB8AC3E}">
        <p14:creationId xmlns:p14="http://schemas.microsoft.com/office/powerpoint/2010/main" val="341564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Js and CSS Objects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transformed pages in the sample dataset made no external CSS or JS object requests.</a:t>
            </a:r>
          </a:p>
          <a:p>
            <a:endParaRPr lang="en-US" dirty="0"/>
          </a:p>
        </p:txBody>
      </p:sp>
      <p:pic>
        <p:nvPicPr>
          <p:cNvPr id="4" name="Picture 3">
            <a:extLst>
              <a:ext uri="{FF2B5EF4-FFF2-40B4-BE49-F238E27FC236}">
                <a16:creationId xmlns:a16="http://schemas.microsoft.com/office/drawing/2014/main" id="{1C51C971-56CD-433D-ACA2-F0BAD24F7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860" y="3074649"/>
            <a:ext cx="4855876" cy="3237251"/>
          </a:xfrm>
          <a:prstGeom prst="rect">
            <a:avLst/>
          </a:prstGeom>
        </p:spPr>
      </p:pic>
      <p:pic>
        <p:nvPicPr>
          <p:cNvPr id="5" name="Picture 4">
            <a:extLst>
              <a:ext uri="{FF2B5EF4-FFF2-40B4-BE49-F238E27FC236}">
                <a16:creationId xmlns:a16="http://schemas.microsoft.com/office/drawing/2014/main" id="{534B52EC-CA88-45A4-AD4B-754EB86B4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263" y="3074649"/>
            <a:ext cx="4855875" cy="3237250"/>
          </a:xfrm>
          <a:prstGeom prst="rect">
            <a:avLst/>
          </a:prstGeom>
        </p:spPr>
      </p:pic>
    </p:spTree>
    <p:extLst>
      <p:ext uri="{BB962C8B-B14F-4D97-AF65-F5344CB8AC3E}">
        <p14:creationId xmlns:p14="http://schemas.microsoft.com/office/powerpoint/2010/main" val="238185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Image Objects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ratio of image objects to total objects fetched is significantly lower in transformed pages as most of the images are completely embedded inside the html in the transformed pages.</a:t>
            </a:r>
          </a:p>
          <a:p>
            <a:endParaRPr lang="en-US" dirty="0"/>
          </a:p>
        </p:txBody>
      </p:sp>
      <p:pic>
        <p:nvPicPr>
          <p:cNvPr id="4" name="Picture 3">
            <a:extLst>
              <a:ext uri="{FF2B5EF4-FFF2-40B4-BE49-F238E27FC236}">
                <a16:creationId xmlns:a16="http://schemas.microsoft.com/office/drawing/2014/main" id="{C37A1B76-F8C6-4654-B924-E6C411AF4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75" y="3141324"/>
            <a:ext cx="4588046" cy="3237251"/>
          </a:xfrm>
          <a:prstGeom prst="rect">
            <a:avLst/>
          </a:prstGeom>
        </p:spPr>
      </p:pic>
      <p:pic>
        <p:nvPicPr>
          <p:cNvPr id="5" name="Picture 4">
            <a:extLst>
              <a:ext uri="{FF2B5EF4-FFF2-40B4-BE49-F238E27FC236}">
                <a16:creationId xmlns:a16="http://schemas.microsoft.com/office/drawing/2014/main" id="{8D4961E7-8D75-4F61-84CB-4F1DFD4FB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79" y="3141324"/>
            <a:ext cx="4588044" cy="3237250"/>
          </a:xfrm>
          <a:prstGeom prst="rect">
            <a:avLst/>
          </a:prstGeom>
        </p:spPr>
      </p:pic>
    </p:spTree>
    <p:extLst>
      <p:ext uri="{BB962C8B-B14F-4D97-AF65-F5344CB8AC3E}">
        <p14:creationId xmlns:p14="http://schemas.microsoft.com/office/powerpoint/2010/main" val="20105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C026-18AC-4DE8-AD2B-0005E5176B64}"/>
              </a:ext>
            </a:extLst>
          </p:cNvPr>
          <p:cNvSpPr>
            <a:spLocks noGrp="1"/>
          </p:cNvSpPr>
          <p:nvPr>
            <p:ph type="title"/>
          </p:nvPr>
        </p:nvSpPr>
        <p:spPr/>
        <p:txBody>
          <a:bodyPr/>
          <a:lstStyle/>
          <a:p>
            <a:r>
              <a:rPr lang="en-US" dirty="0"/>
              <a:t>Internal Analysis of the underlying HTML</a:t>
            </a:r>
          </a:p>
        </p:txBody>
      </p:sp>
      <p:sp>
        <p:nvSpPr>
          <p:cNvPr id="3" name="Content Placeholder 2">
            <a:extLst>
              <a:ext uri="{FF2B5EF4-FFF2-40B4-BE49-F238E27FC236}">
                <a16:creationId xmlns:a16="http://schemas.microsoft.com/office/drawing/2014/main" id="{FEDAF871-D4F5-4571-871C-9E4846EF511B}"/>
              </a:ext>
            </a:extLst>
          </p:cNvPr>
          <p:cNvSpPr>
            <a:spLocks noGrp="1"/>
          </p:cNvSpPr>
          <p:nvPr>
            <p:ph idx="1"/>
          </p:nvPr>
        </p:nvSpPr>
        <p:spPr/>
        <p:txBody>
          <a:bodyPr/>
          <a:lstStyle/>
          <a:p>
            <a:r>
              <a:rPr lang="en-US" dirty="0"/>
              <a:t>Parsing of both the transformed and non-transformed HTML pages</a:t>
            </a:r>
          </a:p>
          <a:p>
            <a:endParaRPr lang="en-US" dirty="0"/>
          </a:p>
          <a:p>
            <a:r>
              <a:rPr lang="en-US" dirty="0"/>
              <a:t>Comparison of different kind of HTML Tags (Image, Script, Division , Hyperlink) in transformed and non-transformed pages.</a:t>
            </a:r>
          </a:p>
          <a:p>
            <a:endParaRPr lang="en-US" dirty="0"/>
          </a:p>
          <a:p>
            <a:r>
              <a:rPr lang="en-US"/>
              <a:t>Average Difference </a:t>
            </a:r>
            <a:r>
              <a:rPr lang="en-US" dirty="0"/>
              <a:t>of tags computed as:</a:t>
            </a:r>
          </a:p>
          <a:p>
            <a:pPr marL="0" indent="0">
              <a:buNone/>
            </a:pPr>
            <a:r>
              <a:rPr lang="en-US" sz="2600" dirty="0"/>
              <a:t>    Avg of [tag] in non-transformed pages - Avg of [tag] in transformed pages </a:t>
            </a:r>
          </a:p>
          <a:p>
            <a:endParaRPr lang="en-US" dirty="0"/>
          </a:p>
          <a:p>
            <a:endParaRPr lang="en-US" dirty="0"/>
          </a:p>
        </p:txBody>
      </p:sp>
    </p:spTree>
    <p:extLst>
      <p:ext uri="{BB962C8B-B14F-4D97-AF65-F5344CB8AC3E}">
        <p14:creationId xmlns:p14="http://schemas.microsoft.com/office/powerpoint/2010/main" val="671360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571</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Google WebLight  Transformations Analysis</vt:lpstr>
      <vt:lpstr>Two Types of Analysis</vt:lpstr>
      <vt:lpstr>External Analysis</vt:lpstr>
      <vt:lpstr>Non-Origin Requests Comparison</vt:lpstr>
      <vt:lpstr>Non-Origin Servers Comparison</vt:lpstr>
      <vt:lpstr>Ratio of HTML Objects</vt:lpstr>
      <vt:lpstr>Ratio of Js and CSS Objects </vt:lpstr>
      <vt:lpstr>Ratio of Image Objects </vt:lpstr>
      <vt:lpstr>Internal Analysis of the underlying HTML</vt:lpstr>
      <vt:lpstr>Page Size Comparison </vt:lpstr>
      <vt:lpstr>Ratio of Page Sizes</vt:lpstr>
      <vt:lpstr>Difference of Division Tags </vt:lpstr>
      <vt:lpstr>Ratio of Div Tags</vt:lpstr>
      <vt:lpstr>Difference of Hyperlink Tags </vt:lpstr>
      <vt:lpstr>Ratio of Hyperlink Tags</vt:lpstr>
      <vt:lpstr>Difference of Script Tags </vt:lpstr>
      <vt:lpstr>Ratio of Script Tags</vt:lpstr>
      <vt:lpstr>Difference of Image Tags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WebLight Page Transformation Analysis</dc:title>
  <dc:creator>Muhammad Adil Inam</dc:creator>
  <cp:lastModifiedBy>Muhammad Adil Inam</cp:lastModifiedBy>
  <cp:revision>23</cp:revision>
  <dcterms:created xsi:type="dcterms:W3CDTF">2019-04-06T18:42:18Z</dcterms:created>
  <dcterms:modified xsi:type="dcterms:W3CDTF">2019-04-10T09:22:49Z</dcterms:modified>
</cp:coreProperties>
</file>