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8" r:id="rId2"/>
    <p:sldId id="288" r:id="rId3"/>
    <p:sldId id="287" r:id="rId4"/>
    <p:sldId id="280" r:id="rId5"/>
    <p:sldId id="281" r:id="rId6"/>
    <p:sldId id="283" r:id="rId7"/>
    <p:sldId id="284" r:id="rId8"/>
    <p:sldId id="273" r:id="rId9"/>
    <p:sldId id="285" r:id="rId10"/>
    <p:sldId id="282" r:id="rId11"/>
    <p:sldId id="274" r:id="rId12"/>
    <p:sldId id="275" r:id="rId13"/>
    <p:sldId id="276" r:id="rId14"/>
    <p:sldId id="256" r:id="rId15"/>
    <p:sldId id="257" r:id="rId16"/>
    <p:sldId id="258" r:id="rId17"/>
    <p:sldId id="259" r:id="rId18"/>
    <p:sldId id="260" r:id="rId19"/>
    <p:sldId id="261" r:id="rId20"/>
    <p:sldId id="270" r:id="rId21"/>
    <p:sldId id="262" r:id="rId22"/>
    <p:sldId id="263" r:id="rId23"/>
    <p:sldId id="264" r:id="rId24"/>
    <p:sldId id="265" r:id="rId25"/>
    <p:sldId id="266" r:id="rId26"/>
    <p:sldId id="271" r:id="rId27"/>
    <p:sldId id="267" r:id="rId28"/>
    <p:sldId id="268" r:id="rId29"/>
    <p:sldId id="269" r:id="rId30"/>
    <p:sldId id="272" r:id="rId31"/>
    <p:sldId id="289" r:id="rId32"/>
    <p:sldId id="290" r:id="rId33"/>
    <p:sldId id="291" r:id="rId34"/>
    <p:sldId id="293" r:id="rId35"/>
    <p:sldId id="294" r:id="rId36"/>
    <p:sldId id="295" r:id="rId37"/>
    <p:sldId id="296" r:id="rId38"/>
    <p:sldId id="297" r:id="rId39"/>
    <p:sldId id="277" r:id="rId40"/>
    <p:sldId id="292" r:id="rId4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r Tahir" initials="AT" lastIdx="1" clrIdx="0">
    <p:extLst>
      <p:ext uri="{19B8F6BF-5375-455C-9EA6-DF929625EA0E}">
        <p15:presenceInfo xmlns:p15="http://schemas.microsoft.com/office/powerpoint/2012/main" userId="S-1-5-21-3559550453-4156689135-405543657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68" d="100"/>
          <a:sy n="68" d="100"/>
        </p:scale>
        <p:origin x="79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07T07:45:25.489"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40E8F-5063-4D63-AA75-47106A070080}"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08922-1262-4019-AD75-143F9B08613A}" type="slidenum">
              <a:rPr lang="en-US" smtClean="0"/>
              <a:t>‹#›</a:t>
            </a:fld>
            <a:endParaRPr lang="en-US"/>
          </a:p>
        </p:txBody>
      </p:sp>
    </p:spTree>
    <p:extLst>
      <p:ext uri="{BB962C8B-B14F-4D97-AF65-F5344CB8AC3E}">
        <p14:creationId xmlns:p14="http://schemas.microsoft.com/office/powerpoint/2010/main" val="144514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08922-1262-4019-AD75-143F9B08613A}" type="slidenum">
              <a:rPr lang="en-US" smtClean="0"/>
              <a:t>3</a:t>
            </a:fld>
            <a:endParaRPr lang="en-US"/>
          </a:p>
        </p:txBody>
      </p:sp>
    </p:spTree>
    <p:extLst>
      <p:ext uri="{BB962C8B-B14F-4D97-AF65-F5344CB8AC3E}">
        <p14:creationId xmlns:p14="http://schemas.microsoft.com/office/powerpoint/2010/main" val="3872200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5C39-55C7-40B4-B2B4-A22012A0EF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CD15376-D711-4A6B-8C3E-3C2EDB961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57ED772-B7AD-474C-BF00-8F2E656D668F}"/>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2F09867E-2432-45DC-B618-EA5230FF2E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D24A0BD-51BF-475D-89F9-23C8E37D9824}"/>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14003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332C-8090-4D46-AE5B-17EC5C14613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313C140-9F38-4D27-A13F-49EC1CC7A6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CADEE45-30EA-455C-B604-255EAACAD7CF}"/>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219DCBB3-6FBD-439C-8FC1-74880E95AD5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77AD28-92BB-4933-8307-CCF2E1A047A5}"/>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136097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1AD2F-B6CD-4AA8-9A43-BA1DEDCA9B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836107B-70D4-43F1-9D25-80E53C63FF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C408FA3-E24F-421C-B5E9-D0F0AB4C9D55}"/>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0C3A9D58-0998-401F-AF4D-2262F7CB3C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C97C3B-F5B0-405D-991A-C5433CEEEC8F}"/>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26161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47EF-3F05-4DE3-B3A3-9111473A2FF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0AB074B-4385-4880-903A-178B656FF9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5F94CCA-A0D3-46F8-AB26-F8102E31C9B1}"/>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81C3662E-4273-49AA-9D8F-CF69921BE19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194DC80-AD9E-46CB-AC68-232853377FEF}"/>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359510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16DD-23CA-493B-A51A-533DA86C4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E2375EE-1099-4206-B1BB-5E29079E7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0E5224-EBD5-43A3-96D9-0517D86EE052}"/>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F6BFFDDF-4218-4878-B0F2-95541B5BEC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43B10F-C8E1-48F8-9100-B805A35A9542}"/>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358590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8161-6A68-4933-9B54-8A8F2FFE07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595091A-C389-4863-B52C-8D3DC1E639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552787C-ACE4-4161-B752-5431A6396A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7DB32F9-328D-44CD-B81A-26A0B108BC4E}"/>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6" name="Footer Placeholder 5">
            <a:extLst>
              <a:ext uri="{FF2B5EF4-FFF2-40B4-BE49-F238E27FC236}">
                <a16:creationId xmlns:a16="http://schemas.microsoft.com/office/drawing/2014/main" id="{32161051-7C0A-474C-8EB2-BF1F9191A3E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DE7AE59-AA5C-4819-9403-0537E0A7AFB1}"/>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243607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852A-A06E-455D-9ED5-15D0A670F57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31EF10C-7C07-4610-B77D-2B7458E5E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EB0E10-5501-4FD7-9050-C775706325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BA3A4F8-9DBE-46DE-9799-212518047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1EC2AE-4376-4EA2-B414-A24182CC9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CF4F3B2-F939-49C7-AD1E-B530FA12B745}"/>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8" name="Footer Placeholder 7">
            <a:extLst>
              <a:ext uri="{FF2B5EF4-FFF2-40B4-BE49-F238E27FC236}">
                <a16:creationId xmlns:a16="http://schemas.microsoft.com/office/drawing/2014/main" id="{453E6C64-6D94-4C82-85E2-3BC78788F29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4752768-6EDE-4270-9DA0-DE7BEDF39448}"/>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88004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8BB2-44D6-46A7-A8F2-C9AC472D9651}"/>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4907E45-687A-4B40-8D72-C97A345281AF}"/>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4" name="Footer Placeholder 3">
            <a:extLst>
              <a:ext uri="{FF2B5EF4-FFF2-40B4-BE49-F238E27FC236}">
                <a16:creationId xmlns:a16="http://schemas.microsoft.com/office/drawing/2014/main" id="{9BFBA590-92CE-4CE5-B571-01FD3C248D3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DB83B80-C9D0-42D6-9988-7699F078C15E}"/>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273284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AE62B-0A66-48A2-8773-EB064ADFAE11}"/>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3" name="Footer Placeholder 2">
            <a:extLst>
              <a:ext uri="{FF2B5EF4-FFF2-40B4-BE49-F238E27FC236}">
                <a16:creationId xmlns:a16="http://schemas.microsoft.com/office/drawing/2014/main" id="{39FB6080-7ECC-4D20-975C-907DE36BFB3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B6C9974-7CA5-45E6-A687-3D33288C449A}"/>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318140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A340-81C7-49B3-928D-928619D1B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84913A5-5ECE-4339-BB18-08B734875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7A1983B-16B2-479D-B1A3-34B2DA658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148C73-A89F-45F4-95C0-D6214C1C4EAA}"/>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6" name="Footer Placeholder 5">
            <a:extLst>
              <a:ext uri="{FF2B5EF4-FFF2-40B4-BE49-F238E27FC236}">
                <a16:creationId xmlns:a16="http://schemas.microsoft.com/office/drawing/2014/main" id="{7D692501-837F-4DED-8479-9DE2D86DCA4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2F10B2A-8891-40CE-9343-A6E78043FA81}"/>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210386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5C06-FD26-40CC-86B9-4F1CFDCA1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510FAF6-BB43-4FA7-8711-C9B2C0161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B76FB8D-E546-49FD-A664-8B91F3CE6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2B0088-67FF-4E0A-88B0-8D01D3DC70C0}"/>
              </a:ext>
            </a:extLst>
          </p:cNvPr>
          <p:cNvSpPr>
            <a:spLocks noGrp="1"/>
          </p:cNvSpPr>
          <p:nvPr>
            <p:ph type="dt" sz="half" idx="10"/>
          </p:nvPr>
        </p:nvSpPr>
        <p:spPr/>
        <p:txBody>
          <a:bodyPr/>
          <a:lstStyle/>
          <a:p>
            <a:fld id="{101B6BC4-514D-44D5-A74E-65F9CE483BC9}" type="datetimeFigureOut">
              <a:rPr lang="en-PK" smtClean="0"/>
              <a:t>19/05/2019</a:t>
            </a:fld>
            <a:endParaRPr lang="en-PK"/>
          </a:p>
        </p:txBody>
      </p:sp>
      <p:sp>
        <p:nvSpPr>
          <p:cNvPr id="6" name="Footer Placeholder 5">
            <a:extLst>
              <a:ext uri="{FF2B5EF4-FFF2-40B4-BE49-F238E27FC236}">
                <a16:creationId xmlns:a16="http://schemas.microsoft.com/office/drawing/2014/main" id="{211598D3-970A-467A-94DD-ECC9C25AA5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50EAB2A-8247-40F3-9093-2D22FE764AA5}"/>
              </a:ext>
            </a:extLst>
          </p:cNvPr>
          <p:cNvSpPr>
            <a:spLocks noGrp="1"/>
          </p:cNvSpPr>
          <p:nvPr>
            <p:ph type="sldNum" sz="quarter" idx="12"/>
          </p:nvPr>
        </p:nvSpPr>
        <p:spPr/>
        <p:txBody>
          <a:bodyPr/>
          <a:lstStyle/>
          <a:p>
            <a:fld id="{75AFF4E4-8D16-4793-A303-80566796DAE9}" type="slidenum">
              <a:rPr lang="en-PK" smtClean="0"/>
              <a:t>‹#›</a:t>
            </a:fld>
            <a:endParaRPr lang="en-PK"/>
          </a:p>
        </p:txBody>
      </p:sp>
    </p:spTree>
    <p:extLst>
      <p:ext uri="{BB962C8B-B14F-4D97-AF65-F5344CB8AC3E}">
        <p14:creationId xmlns:p14="http://schemas.microsoft.com/office/powerpoint/2010/main" val="225535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B0B74-8518-4DDF-8E03-36D0EFE35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BAA8FD1-D786-4F2A-BA85-DF0C2ECA5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D9DB83-49B2-4AE1-BA39-976293C96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B6BC4-514D-44D5-A74E-65F9CE483BC9}" type="datetimeFigureOut">
              <a:rPr lang="en-PK" smtClean="0"/>
              <a:t>19/05/2019</a:t>
            </a:fld>
            <a:endParaRPr lang="en-PK"/>
          </a:p>
        </p:txBody>
      </p:sp>
      <p:sp>
        <p:nvSpPr>
          <p:cNvPr id="5" name="Footer Placeholder 4">
            <a:extLst>
              <a:ext uri="{FF2B5EF4-FFF2-40B4-BE49-F238E27FC236}">
                <a16:creationId xmlns:a16="http://schemas.microsoft.com/office/drawing/2014/main" id="{CDE06DE0-4DC2-49B1-9FFD-115053377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E9A8DCC-8F56-4478-A122-E8C025FE5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FF4E4-8D16-4793-A303-80566796DAE9}" type="slidenum">
              <a:rPr lang="en-PK" smtClean="0"/>
              <a:t>‹#›</a:t>
            </a:fld>
            <a:endParaRPr lang="en-PK"/>
          </a:p>
        </p:txBody>
      </p:sp>
    </p:spTree>
    <p:extLst>
      <p:ext uri="{BB962C8B-B14F-4D97-AF65-F5344CB8AC3E}">
        <p14:creationId xmlns:p14="http://schemas.microsoft.com/office/powerpoint/2010/main" val="199943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4786-6A81-4B1D-AE4F-545340ABF9D3}"/>
              </a:ext>
            </a:extLst>
          </p:cNvPr>
          <p:cNvSpPr>
            <a:spLocks noGrp="1"/>
          </p:cNvSpPr>
          <p:nvPr>
            <p:ph type="ctrTitle"/>
          </p:nvPr>
        </p:nvSpPr>
        <p:spPr/>
        <p:txBody>
          <a:bodyPr>
            <a:normAutofit fontScale="90000"/>
          </a:bodyPr>
          <a:lstStyle/>
          <a:p>
            <a:r>
              <a:rPr lang="en-US" b="1" dirty="0">
                <a:solidFill>
                  <a:schemeClr val="accent1">
                    <a:lumMod val="75000"/>
                  </a:schemeClr>
                </a:solidFill>
              </a:rPr>
              <a:t>Learning Google WebLight  Transformations Using Machine Learning Techniques</a:t>
            </a:r>
          </a:p>
        </p:txBody>
      </p:sp>
      <p:sp>
        <p:nvSpPr>
          <p:cNvPr id="3" name="TextBox 2">
            <a:extLst>
              <a:ext uri="{FF2B5EF4-FFF2-40B4-BE49-F238E27FC236}">
                <a16:creationId xmlns:a16="http://schemas.microsoft.com/office/drawing/2014/main" id="{2861E76C-62CC-4E69-947B-88FF0F178DDC}"/>
              </a:ext>
            </a:extLst>
          </p:cNvPr>
          <p:cNvSpPr txBox="1"/>
          <p:nvPr/>
        </p:nvSpPr>
        <p:spPr>
          <a:xfrm>
            <a:off x="8110329" y="4781530"/>
            <a:ext cx="3538332" cy="954107"/>
          </a:xfrm>
          <a:prstGeom prst="rect">
            <a:avLst/>
          </a:prstGeom>
          <a:noFill/>
        </p:spPr>
        <p:txBody>
          <a:bodyPr wrap="square" rtlCol="0">
            <a:spAutoFit/>
          </a:bodyPr>
          <a:lstStyle/>
          <a:p>
            <a:r>
              <a:rPr lang="en-US" sz="2800" dirty="0"/>
              <a:t>Ammar Tahir</a:t>
            </a:r>
          </a:p>
          <a:p>
            <a:r>
              <a:rPr lang="en-US" sz="2800" dirty="0"/>
              <a:t>Muhammad Adil Inam</a:t>
            </a:r>
          </a:p>
        </p:txBody>
      </p:sp>
    </p:spTree>
    <p:extLst>
      <p:ext uri="{BB962C8B-B14F-4D97-AF65-F5344CB8AC3E}">
        <p14:creationId xmlns:p14="http://schemas.microsoft.com/office/powerpoint/2010/main" val="128716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8DF-B967-4B95-9E6A-B3C33DBBA026}"/>
              </a:ext>
            </a:extLst>
          </p:cNvPr>
          <p:cNvSpPr>
            <a:spLocks noGrp="1"/>
          </p:cNvSpPr>
          <p:nvPr>
            <p:ph type="title"/>
          </p:nvPr>
        </p:nvSpPr>
        <p:spPr/>
        <p:txBody>
          <a:bodyPr/>
          <a:lstStyle/>
          <a:p>
            <a:r>
              <a:rPr lang="en-US" dirty="0"/>
              <a:t>Building a Machine Learning based model</a:t>
            </a:r>
            <a:endParaRPr lang="en-PK" dirty="0"/>
          </a:p>
        </p:txBody>
      </p:sp>
      <p:sp>
        <p:nvSpPr>
          <p:cNvPr id="3" name="Content Placeholder 2">
            <a:extLst>
              <a:ext uri="{FF2B5EF4-FFF2-40B4-BE49-F238E27FC236}">
                <a16:creationId xmlns:a16="http://schemas.microsoft.com/office/drawing/2014/main" id="{363BE5A1-87F9-4AAF-AE57-4072EF2F32A0}"/>
              </a:ext>
            </a:extLst>
          </p:cNvPr>
          <p:cNvSpPr>
            <a:spLocks noGrp="1"/>
          </p:cNvSpPr>
          <p:nvPr>
            <p:ph idx="1"/>
          </p:nvPr>
        </p:nvSpPr>
        <p:spPr/>
        <p:txBody>
          <a:bodyPr/>
          <a:lstStyle/>
          <a:p>
            <a:r>
              <a:rPr lang="en-US" dirty="0"/>
              <a:t>Training a model that takes as input an HTML page and outputs a transformed page similar to what Web Light would do.</a:t>
            </a:r>
          </a:p>
          <a:p>
            <a:r>
              <a:rPr lang="en-US" dirty="0"/>
              <a:t>Challenges:</a:t>
            </a:r>
          </a:p>
          <a:p>
            <a:pPr lvl="1"/>
            <a:r>
              <a:rPr lang="en-US" dirty="0"/>
              <a:t>No related work</a:t>
            </a:r>
          </a:p>
          <a:p>
            <a:pPr lvl="1"/>
            <a:r>
              <a:rPr lang="en-US" dirty="0"/>
              <a:t>Not an easy problem to map directly to an already solved ML problem</a:t>
            </a:r>
          </a:p>
          <a:p>
            <a:pPr lvl="1"/>
            <a:r>
              <a:rPr lang="en-US" dirty="0"/>
              <a:t>Parsing issues</a:t>
            </a:r>
          </a:p>
          <a:p>
            <a:pPr lvl="1"/>
            <a:r>
              <a:rPr lang="en-US" dirty="0"/>
              <a:t>Coarse data</a:t>
            </a:r>
            <a:endParaRPr lang="en-PK" dirty="0"/>
          </a:p>
        </p:txBody>
      </p:sp>
    </p:spTree>
    <p:extLst>
      <p:ext uri="{BB962C8B-B14F-4D97-AF65-F5344CB8AC3E}">
        <p14:creationId xmlns:p14="http://schemas.microsoft.com/office/powerpoint/2010/main" val="1729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5708-397F-466B-859C-4C43FC2BFA78}"/>
              </a:ext>
            </a:extLst>
          </p:cNvPr>
          <p:cNvSpPr>
            <a:spLocks noGrp="1"/>
          </p:cNvSpPr>
          <p:nvPr>
            <p:ph type="title"/>
          </p:nvPr>
        </p:nvSpPr>
        <p:spPr/>
        <p:txBody>
          <a:bodyPr/>
          <a:lstStyle/>
          <a:p>
            <a:r>
              <a:rPr lang="en-US" dirty="0"/>
              <a:t>Some Approaches</a:t>
            </a:r>
            <a:endParaRPr lang="en-PK" dirty="0"/>
          </a:p>
        </p:txBody>
      </p:sp>
      <p:sp>
        <p:nvSpPr>
          <p:cNvPr id="3" name="Content Placeholder 2">
            <a:extLst>
              <a:ext uri="{FF2B5EF4-FFF2-40B4-BE49-F238E27FC236}">
                <a16:creationId xmlns:a16="http://schemas.microsoft.com/office/drawing/2014/main" id="{7283AECE-3066-4013-8E95-57CB95AC82D1}"/>
              </a:ext>
            </a:extLst>
          </p:cNvPr>
          <p:cNvSpPr>
            <a:spLocks noGrp="1"/>
          </p:cNvSpPr>
          <p:nvPr>
            <p:ph idx="1"/>
          </p:nvPr>
        </p:nvSpPr>
        <p:spPr/>
        <p:txBody>
          <a:bodyPr>
            <a:normAutofit/>
          </a:bodyPr>
          <a:lstStyle/>
          <a:p>
            <a:r>
              <a:rPr lang="en-US" dirty="0"/>
              <a:t>Natural Language Processing:</a:t>
            </a:r>
          </a:p>
          <a:p>
            <a:pPr lvl="1"/>
            <a:r>
              <a:rPr lang="en-US" dirty="0"/>
              <a:t>Deciding on granularity of input</a:t>
            </a:r>
          </a:p>
          <a:p>
            <a:pPr lvl="1"/>
            <a:r>
              <a:rPr lang="en-US" dirty="0"/>
              <a:t>Difficulty in tokenizing </a:t>
            </a:r>
          </a:p>
          <a:p>
            <a:pPr lvl="1"/>
            <a:r>
              <a:rPr lang="en-US" dirty="0"/>
              <a:t>Model takes too long to train</a:t>
            </a:r>
          </a:p>
          <a:p>
            <a:r>
              <a:rPr lang="en-US" dirty="0"/>
              <a:t>Computer Vision problem:</a:t>
            </a:r>
          </a:p>
          <a:p>
            <a:pPr lvl="1"/>
            <a:r>
              <a:rPr lang="en-US" dirty="0"/>
              <a:t>Lesser features to learn</a:t>
            </a:r>
          </a:p>
          <a:p>
            <a:pPr lvl="1"/>
            <a:r>
              <a:rPr lang="en-US" dirty="0"/>
              <a:t>Interested in HTML transformations</a:t>
            </a:r>
          </a:p>
          <a:p>
            <a:pPr lvl="1"/>
            <a:r>
              <a:rPr lang="en-US" dirty="0"/>
              <a:t>Can be an extension to this project</a:t>
            </a:r>
          </a:p>
          <a:p>
            <a:r>
              <a:rPr lang="en-US" dirty="0"/>
              <a:t>Pattern Matching</a:t>
            </a:r>
          </a:p>
        </p:txBody>
      </p:sp>
    </p:spTree>
    <p:extLst>
      <p:ext uri="{BB962C8B-B14F-4D97-AF65-F5344CB8AC3E}">
        <p14:creationId xmlns:p14="http://schemas.microsoft.com/office/powerpoint/2010/main" val="11149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98CD-C894-444D-BDED-08F59AD8E56F}"/>
              </a:ext>
            </a:extLst>
          </p:cNvPr>
          <p:cNvSpPr>
            <a:spLocks noGrp="1"/>
          </p:cNvSpPr>
          <p:nvPr>
            <p:ph type="title"/>
          </p:nvPr>
        </p:nvSpPr>
        <p:spPr/>
        <p:txBody>
          <a:bodyPr/>
          <a:lstStyle/>
          <a:p>
            <a:r>
              <a:rPr lang="en-US" dirty="0"/>
              <a:t>Why Pattern Matching</a:t>
            </a:r>
            <a:endParaRPr lang="en-PK" dirty="0"/>
          </a:p>
        </p:txBody>
      </p:sp>
      <p:sp>
        <p:nvSpPr>
          <p:cNvPr id="3" name="Content Placeholder 2">
            <a:extLst>
              <a:ext uri="{FF2B5EF4-FFF2-40B4-BE49-F238E27FC236}">
                <a16:creationId xmlns:a16="http://schemas.microsoft.com/office/drawing/2014/main" id="{955EAC33-5C2E-49B8-B582-86637E265201}"/>
              </a:ext>
            </a:extLst>
          </p:cNvPr>
          <p:cNvSpPr>
            <a:spLocks noGrp="1"/>
          </p:cNvSpPr>
          <p:nvPr>
            <p:ph idx="1"/>
          </p:nvPr>
        </p:nvSpPr>
        <p:spPr>
          <a:xfrm>
            <a:off x="838200" y="1825625"/>
            <a:ext cx="10515600" cy="4667250"/>
          </a:xfrm>
        </p:spPr>
        <p:txBody>
          <a:bodyPr/>
          <a:lstStyle/>
          <a:p>
            <a:r>
              <a:rPr lang="en-US" dirty="0"/>
              <a:t>To reduce complexity of problem</a:t>
            </a:r>
          </a:p>
          <a:p>
            <a:r>
              <a:rPr lang="en-US" dirty="0"/>
              <a:t>Text remains conserved on both pages</a:t>
            </a:r>
          </a:p>
          <a:p>
            <a:r>
              <a:rPr lang="en-US" dirty="0"/>
              <a:t>Tag level Analysis:</a:t>
            </a:r>
          </a:p>
          <a:p>
            <a:pPr lvl="1"/>
            <a:r>
              <a:rPr lang="en-US" dirty="0"/>
              <a:t>A huge number of tags cannot be mapped from original page to transformed page</a:t>
            </a:r>
          </a:p>
          <a:p>
            <a:pPr lvl="1"/>
            <a:r>
              <a:rPr lang="en-US" dirty="0"/>
              <a:t>Distinct tags in Original page decreased from 150 to 25 in transformed</a:t>
            </a:r>
          </a:p>
          <a:p>
            <a:pPr lvl="1"/>
            <a:r>
              <a:rPr lang="en-US" dirty="0"/>
              <a:t>Some tags absent in transformed pages: p, link, noscript, h1, h2, h3…</a:t>
            </a:r>
          </a:p>
          <a:p>
            <a:pPr lvl="1"/>
            <a:r>
              <a:rPr lang="en-US" dirty="0"/>
              <a:t>Count of other tags changed drastically</a:t>
            </a:r>
            <a:endParaRPr lang="en-PK" dirty="0"/>
          </a:p>
        </p:txBody>
      </p:sp>
    </p:spTree>
    <p:extLst>
      <p:ext uri="{BB962C8B-B14F-4D97-AF65-F5344CB8AC3E}">
        <p14:creationId xmlns:p14="http://schemas.microsoft.com/office/powerpoint/2010/main" val="207478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1EED-F5F4-4181-9A8E-D8CEAF43BA61}"/>
              </a:ext>
            </a:extLst>
          </p:cNvPr>
          <p:cNvSpPr>
            <a:spLocks noGrp="1"/>
          </p:cNvSpPr>
          <p:nvPr>
            <p:ph type="title"/>
          </p:nvPr>
        </p:nvSpPr>
        <p:spPr/>
        <p:txBody>
          <a:bodyPr/>
          <a:lstStyle/>
          <a:p>
            <a:r>
              <a:rPr lang="en-US" dirty="0"/>
              <a:t>Collecting tag information</a:t>
            </a:r>
            <a:endParaRPr lang="en-PK" dirty="0"/>
          </a:p>
        </p:txBody>
      </p:sp>
      <p:sp>
        <p:nvSpPr>
          <p:cNvPr id="3" name="Content Placeholder 2">
            <a:extLst>
              <a:ext uri="{FF2B5EF4-FFF2-40B4-BE49-F238E27FC236}">
                <a16:creationId xmlns:a16="http://schemas.microsoft.com/office/drawing/2014/main" id="{35E61FAB-FC9A-4179-A667-8CB65A2EC787}"/>
              </a:ext>
            </a:extLst>
          </p:cNvPr>
          <p:cNvSpPr>
            <a:spLocks noGrp="1"/>
          </p:cNvSpPr>
          <p:nvPr>
            <p:ph idx="1"/>
          </p:nvPr>
        </p:nvSpPr>
        <p:spPr/>
        <p:txBody>
          <a:bodyPr/>
          <a:lstStyle/>
          <a:p>
            <a:r>
              <a:rPr lang="en-US" dirty="0"/>
              <a:t>Text from page does not change a lot during transformation</a:t>
            </a:r>
          </a:p>
          <a:p>
            <a:r>
              <a:rPr lang="en-US" dirty="0"/>
              <a:t>What tags surround same text on both pages</a:t>
            </a:r>
          </a:p>
          <a:p>
            <a:r>
              <a:rPr lang="en-US" dirty="0"/>
              <a:t>Make mappings based on this comparison</a:t>
            </a:r>
          </a:p>
          <a:p>
            <a:r>
              <a:rPr lang="en-US" dirty="0"/>
              <a:t>Collecting tags: Hierarchical Tag parsing</a:t>
            </a:r>
            <a:endParaRPr lang="en-PK" dirty="0"/>
          </a:p>
        </p:txBody>
      </p:sp>
    </p:spTree>
    <p:extLst>
      <p:ext uri="{BB962C8B-B14F-4D97-AF65-F5344CB8AC3E}">
        <p14:creationId xmlns:p14="http://schemas.microsoft.com/office/powerpoint/2010/main" val="65811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1759828780"/>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endParaRPr lang="en-PK"/>
                    </a:p>
                  </a:txBody>
                  <a:tcPr/>
                </a:tc>
                <a:extLst>
                  <a:ext uri="{0D108BD9-81ED-4DB2-BD59-A6C34878D82A}">
                    <a16:rowId xmlns:a16="http://schemas.microsoft.com/office/drawing/2014/main" val="2824443765"/>
                  </a:ext>
                </a:extLst>
              </a:tr>
              <a:tr h="724486">
                <a:tc>
                  <a:txBody>
                    <a:bodyPr/>
                    <a:lstStyle/>
                    <a:p>
                      <a:endParaRPr lang="en-PK"/>
                    </a:p>
                  </a:txBody>
                  <a:tcPr/>
                </a:tc>
                <a:extLst>
                  <a:ext uri="{0D108BD9-81ED-4DB2-BD59-A6C34878D82A}">
                    <a16:rowId xmlns:a16="http://schemas.microsoft.com/office/drawing/2014/main" val="2670518742"/>
                  </a:ext>
                </a:extLst>
              </a:tr>
              <a:tr h="724486">
                <a:tc>
                  <a:txBody>
                    <a:bodyPr/>
                    <a:lstStyle/>
                    <a:p>
                      <a:endParaRPr lang="en-PK"/>
                    </a:p>
                  </a:txBody>
                  <a:tcPr/>
                </a:tc>
                <a:extLst>
                  <a:ext uri="{0D108BD9-81ED-4DB2-BD59-A6C34878D82A}">
                    <a16:rowId xmlns:a16="http://schemas.microsoft.com/office/drawing/2014/main" val="3949102099"/>
                  </a:ext>
                </a:extLst>
              </a:tr>
              <a:tr h="724486">
                <a:tc>
                  <a:txBody>
                    <a:bodyPr/>
                    <a:lstStyle/>
                    <a:p>
                      <a:pPr algn="ct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33813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highlight>
                  <a:srgbClr val="00FF00"/>
                </a:highlight>
              </a:rPr>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3106055593"/>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endParaRPr lang="en-PK"/>
                    </a:p>
                  </a:txBody>
                  <a:tcPr/>
                </a:tc>
                <a:extLst>
                  <a:ext uri="{0D108BD9-81ED-4DB2-BD59-A6C34878D82A}">
                    <a16:rowId xmlns:a16="http://schemas.microsoft.com/office/drawing/2014/main" val="2824443765"/>
                  </a:ext>
                </a:extLst>
              </a:tr>
              <a:tr h="724486">
                <a:tc>
                  <a:txBody>
                    <a:bodyPr/>
                    <a:lstStyle/>
                    <a:p>
                      <a:endParaRPr lang="en-PK"/>
                    </a:p>
                  </a:txBody>
                  <a:tcPr/>
                </a:tc>
                <a:extLst>
                  <a:ext uri="{0D108BD9-81ED-4DB2-BD59-A6C34878D82A}">
                    <a16:rowId xmlns:a16="http://schemas.microsoft.com/office/drawing/2014/main" val="2670518742"/>
                  </a:ext>
                </a:extLst>
              </a:tr>
              <a:tr h="724486">
                <a:tc>
                  <a:txBody>
                    <a:bodyPr/>
                    <a:lstStyle/>
                    <a:p>
                      <a:endParaRPr lang="en-PK"/>
                    </a:p>
                  </a:txBody>
                  <a:tcPr/>
                </a:tc>
                <a:extLst>
                  <a:ext uri="{0D108BD9-81ED-4DB2-BD59-A6C34878D82A}">
                    <a16:rowId xmlns:a16="http://schemas.microsoft.com/office/drawing/2014/main" val="3949102099"/>
                  </a:ext>
                </a:extLst>
              </a:tr>
              <a:tr h="724486">
                <a:tc>
                  <a:txBody>
                    <a:bodyPr/>
                    <a:lstStyle/>
                    <a:p>
                      <a:pPr algn="ctr"/>
                      <a:r>
                        <a:rPr lang="en-US" sz="2400" dirty="0">
                          <a:highlight>
                            <a:srgbClr val="00FF00"/>
                          </a:highlight>
                        </a:rPr>
                        <a:t>html</a:t>
                      </a:r>
                      <a:endParaRPr lang="en-PK" sz="2400" dirty="0">
                        <a:highlight>
                          <a:srgbClr val="00FF00"/>
                        </a:highlight>
                      </a:endParaRPr>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229058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a:t>
            </a:r>
            <a:r>
              <a:rPr lang="en-US" sz="1800" dirty="0">
                <a:highlight>
                  <a:srgbClr val="00FF00"/>
                </a:highlight>
              </a:rPr>
              <a:t>&lt;head&gt;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930252254"/>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endParaRPr lang="en-PK"/>
                    </a:p>
                  </a:txBody>
                  <a:tcPr/>
                </a:tc>
                <a:extLst>
                  <a:ext uri="{0D108BD9-81ED-4DB2-BD59-A6C34878D82A}">
                    <a16:rowId xmlns:a16="http://schemas.microsoft.com/office/drawing/2014/main" val="2824443765"/>
                  </a:ext>
                </a:extLst>
              </a:tr>
              <a:tr h="724486">
                <a:tc>
                  <a:txBody>
                    <a:bodyPr/>
                    <a:lstStyle/>
                    <a:p>
                      <a:endParaRPr lang="en-PK"/>
                    </a:p>
                  </a:txBody>
                  <a:tcPr/>
                </a:tc>
                <a:extLst>
                  <a:ext uri="{0D108BD9-81ED-4DB2-BD59-A6C34878D82A}">
                    <a16:rowId xmlns:a16="http://schemas.microsoft.com/office/drawing/2014/main" val="2670518742"/>
                  </a:ext>
                </a:extLst>
              </a:tr>
              <a:tr h="724486">
                <a:tc>
                  <a:txBody>
                    <a:bodyPr/>
                    <a:lstStyle/>
                    <a:p>
                      <a:pPr algn="ctr"/>
                      <a:r>
                        <a:rPr lang="en-US" sz="2400" dirty="0">
                          <a:highlight>
                            <a:srgbClr val="00FF00"/>
                          </a:highlight>
                        </a:rPr>
                        <a:t>head</a:t>
                      </a:r>
                      <a:endParaRPr lang="en-PK" sz="2400" dirty="0">
                        <a:highlight>
                          <a:srgbClr val="00FF00"/>
                        </a:highlight>
                      </a:endParaRPr>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245095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a:t>
            </a:r>
            <a:r>
              <a:rPr lang="en-US" sz="1800" dirty="0">
                <a:highlight>
                  <a:srgbClr val="00FF00"/>
                </a:highlight>
              </a:rPr>
              <a:t>&lt;title&gt;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165665712"/>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endParaRPr lang="en-PK"/>
                    </a:p>
                  </a:txBody>
                  <a:tcPr/>
                </a:tc>
                <a:extLst>
                  <a:ext uri="{0D108BD9-81ED-4DB2-BD59-A6C34878D82A}">
                    <a16:rowId xmlns:a16="http://schemas.microsoft.com/office/drawing/2014/main" val="2824443765"/>
                  </a:ext>
                </a:extLst>
              </a:tr>
              <a:tr h="724486">
                <a:tc>
                  <a:txBody>
                    <a:bodyPr/>
                    <a:lstStyle/>
                    <a:p>
                      <a:pPr algn="ctr"/>
                      <a:r>
                        <a:rPr lang="en-US" sz="2400" dirty="0">
                          <a:highlight>
                            <a:srgbClr val="00FF00"/>
                          </a:highlight>
                        </a:rPr>
                        <a:t>title</a:t>
                      </a:r>
                      <a:endParaRPr lang="en-PK" sz="2400" dirty="0">
                        <a:highlight>
                          <a:srgbClr val="00FF00"/>
                        </a:highlight>
                      </a:endParaRPr>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325840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highlight>
                  <a:srgbClr val="00FF00"/>
                </a:highlight>
              </a:rPr>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103257699"/>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r>
                        <a:rPr lang="en-US" sz="2400" dirty="0" err="1">
                          <a:highlight>
                            <a:srgbClr val="00FF00"/>
                          </a:highlight>
                        </a:rPr>
                        <a:t>img</a:t>
                      </a:r>
                      <a:endParaRPr lang="en-PK" sz="2400" dirty="0">
                        <a:highlight>
                          <a:srgbClr val="00FF00"/>
                        </a:highlight>
                      </a:endParaRPr>
                    </a:p>
                  </a:txBody>
                  <a:tcPr/>
                </a:tc>
                <a:extLst>
                  <a:ext uri="{0D108BD9-81ED-4DB2-BD59-A6C34878D82A}">
                    <a16:rowId xmlns:a16="http://schemas.microsoft.com/office/drawing/2014/main" val="2824443765"/>
                  </a:ext>
                </a:extLst>
              </a:tr>
              <a:tr h="724486">
                <a:tc>
                  <a:txBody>
                    <a:bodyPr/>
                    <a:lstStyle/>
                    <a:p>
                      <a:pPr algn="ctr"/>
                      <a:r>
                        <a:rPr lang="en-US" sz="2400" dirty="0"/>
                        <a:t>title</a:t>
                      </a:r>
                      <a:endParaRPr lang="en-PK" sz="2400" dirty="0"/>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287017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a:t>
            </a:r>
            <a:r>
              <a:rPr lang="en-US" sz="1800" dirty="0">
                <a:highlight>
                  <a:srgbClr val="00FF00"/>
                </a:highlight>
              </a:rPr>
              <a:t>&lt;div&gt;</a:t>
            </a:r>
            <a:r>
              <a:rPr lang="en-US" sz="1800" dirty="0"/>
              <a: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3524303400"/>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pPr algn="ctr"/>
                      <a:r>
                        <a:rPr lang="en-US" sz="2400" dirty="0">
                          <a:highlight>
                            <a:srgbClr val="00FF00"/>
                          </a:highlight>
                        </a:rPr>
                        <a:t>div</a:t>
                      </a:r>
                      <a:endParaRPr lang="en-PK" sz="2400" dirty="0">
                        <a:highlight>
                          <a:srgbClr val="00FF00"/>
                        </a:highlight>
                      </a:endParaRPr>
                    </a:p>
                  </a:txBody>
                  <a:tcPr/>
                </a:tc>
                <a:extLst>
                  <a:ext uri="{0D108BD9-81ED-4DB2-BD59-A6C34878D82A}">
                    <a16:rowId xmlns:a16="http://schemas.microsoft.com/office/drawing/2014/main" val="4094887416"/>
                  </a:ext>
                </a:extLst>
              </a:tr>
              <a:tr h="724486">
                <a:tc>
                  <a:txBody>
                    <a:bodyPr/>
                    <a:lstStyle/>
                    <a:p>
                      <a:pPr algn="ctr"/>
                      <a:r>
                        <a:rPr lang="en-US" sz="2400" dirty="0" err="1"/>
                        <a:t>img</a:t>
                      </a:r>
                      <a:endParaRPr lang="en-PK" sz="2400" dirty="0"/>
                    </a:p>
                  </a:txBody>
                  <a:tcPr/>
                </a:tc>
                <a:extLst>
                  <a:ext uri="{0D108BD9-81ED-4DB2-BD59-A6C34878D82A}">
                    <a16:rowId xmlns:a16="http://schemas.microsoft.com/office/drawing/2014/main" val="2824443765"/>
                  </a:ext>
                </a:extLst>
              </a:tr>
              <a:tr h="724486">
                <a:tc>
                  <a:txBody>
                    <a:bodyPr/>
                    <a:lstStyle/>
                    <a:p>
                      <a:pPr algn="ctr"/>
                      <a:r>
                        <a:rPr lang="en-US" sz="2400" dirty="0"/>
                        <a:t>title</a:t>
                      </a:r>
                      <a:endParaRPr lang="en-PK" sz="2400" dirty="0"/>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193977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8DF-B967-4B95-9E6A-B3C33DBBA026}"/>
              </a:ext>
            </a:extLst>
          </p:cNvPr>
          <p:cNvSpPr>
            <a:spLocks noGrp="1"/>
          </p:cNvSpPr>
          <p:nvPr>
            <p:ph type="title"/>
          </p:nvPr>
        </p:nvSpPr>
        <p:spPr/>
        <p:txBody>
          <a:bodyPr/>
          <a:lstStyle/>
          <a:p>
            <a:r>
              <a:rPr lang="en-US" dirty="0"/>
              <a:t>What is Google Web Light?</a:t>
            </a:r>
            <a:endParaRPr lang="en-PK" dirty="0"/>
          </a:p>
        </p:txBody>
      </p:sp>
      <p:sp>
        <p:nvSpPr>
          <p:cNvPr id="3" name="Content Placeholder 2">
            <a:extLst>
              <a:ext uri="{FF2B5EF4-FFF2-40B4-BE49-F238E27FC236}">
                <a16:creationId xmlns:a16="http://schemas.microsoft.com/office/drawing/2014/main" id="{363BE5A1-87F9-4AAF-AE57-4072EF2F32A0}"/>
              </a:ext>
            </a:extLst>
          </p:cNvPr>
          <p:cNvSpPr>
            <a:spLocks noGrp="1"/>
          </p:cNvSpPr>
          <p:nvPr>
            <p:ph idx="1"/>
          </p:nvPr>
        </p:nvSpPr>
        <p:spPr>
          <a:xfrm>
            <a:off x="838200" y="1825625"/>
            <a:ext cx="10515600" cy="4351338"/>
          </a:xfrm>
        </p:spPr>
        <p:txBody>
          <a:bodyPr>
            <a:normAutofit/>
          </a:bodyPr>
          <a:lstStyle/>
          <a:p>
            <a:r>
              <a:rPr lang="en-US" sz="2400" dirty="0"/>
              <a:t>Faster, Lighter Pages to people searching on slow mobile clients.</a:t>
            </a:r>
          </a:p>
          <a:p>
            <a:r>
              <a:rPr lang="en-US" sz="2400" dirty="0"/>
              <a:t>Transcode web pages on the fly into an optimized version</a:t>
            </a:r>
          </a:p>
          <a:p>
            <a:r>
              <a:rPr lang="en-US" sz="2400" dirty="0"/>
              <a:t>Load pages faster while saving data </a:t>
            </a:r>
          </a:p>
          <a:p>
            <a:endParaRPr lang="en-US" sz="2400" dirty="0"/>
          </a:p>
          <a:p>
            <a:r>
              <a:rPr lang="en-US" dirty="0"/>
              <a:t>Major Transformations:</a:t>
            </a:r>
          </a:p>
          <a:p>
            <a:pPr lvl="1"/>
            <a:r>
              <a:rPr lang="en-US" dirty="0"/>
              <a:t>Removal of certain JavaScript (Animations, User Interaction etc. )</a:t>
            </a:r>
          </a:p>
          <a:p>
            <a:pPr lvl="1"/>
            <a:r>
              <a:rPr lang="en-US" dirty="0"/>
              <a:t>Removal of certain Page Content (Ads, Snack Bars, Top Banners etc.)</a:t>
            </a:r>
          </a:p>
          <a:p>
            <a:pPr lvl="1"/>
            <a:r>
              <a:rPr lang="en-US" dirty="0"/>
              <a:t>Reformatting of Data (Font Styles, CSS files changed)</a:t>
            </a:r>
          </a:p>
          <a:p>
            <a:pPr lvl="1"/>
            <a:r>
              <a:rPr lang="en-US" dirty="0"/>
              <a:t>Compression and Removal of Images</a:t>
            </a:r>
          </a:p>
          <a:p>
            <a:pPr lvl="1"/>
            <a:endParaRPr lang="en-US" dirty="0"/>
          </a:p>
        </p:txBody>
      </p:sp>
    </p:spTree>
    <p:extLst>
      <p:ext uri="{BB962C8B-B14F-4D97-AF65-F5344CB8AC3E}">
        <p14:creationId xmlns:p14="http://schemas.microsoft.com/office/powerpoint/2010/main" val="120761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2141053079"/>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pPr algn="ctr"/>
                      <a:r>
                        <a:rPr lang="en-US" sz="2400" dirty="0"/>
                        <a:t>div</a:t>
                      </a:r>
                      <a:endParaRPr lang="en-PK" sz="2400" dirty="0"/>
                    </a:p>
                  </a:txBody>
                  <a:tcPr/>
                </a:tc>
                <a:extLst>
                  <a:ext uri="{0D108BD9-81ED-4DB2-BD59-A6C34878D82A}">
                    <a16:rowId xmlns:a16="http://schemas.microsoft.com/office/drawing/2014/main" val="4094887416"/>
                  </a:ext>
                </a:extLst>
              </a:tr>
              <a:tr h="724486">
                <a:tc>
                  <a:txBody>
                    <a:bodyPr/>
                    <a:lstStyle/>
                    <a:p>
                      <a:pPr algn="ctr"/>
                      <a:r>
                        <a:rPr lang="en-US" sz="2400" dirty="0" err="1"/>
                        <a:t>img</a:t>
                      </a:r>
                      <a:endParaRPr lang="en-PK" sz="2400" dirty="0"/>
                    </a:p>
                  </a:txBody>
                  <a:tcPr/>
                </a:tc>
                <a:extLst>
                  <a:ext uri="{0D108BD9-81ED-4DB2-BD59-A6C34878D82A}">
                    <a16:rowId xmlns:a16="http://schemas.microsoft.com/office/drawing/2014/main" val="2824443765"/>
                  </a:ext>
                </a:extLst>
              </a:tr>
              <a:tr h="724486">
                <a:tc>
                  <a:txBody>
                    <a:bodyPr/>
                    <a:lstStyle/>
                    <a:p>
                      <a:pPr algn="ctr"/>
                      <a:r>
                        <a:rPr lang="en-US" sz="2400" dirty="0"/>
                        <a:t>title</a:t>
                      </a:r>
                      <a:endParaRPr lang="en-PK" sz="2400" dirty="0"/>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
        <p:nvSpPr>
          <p:cNvPr id="6" name="Rectangle: Rounded Corners 5">
            <a:extLst>
              <a:ext uri="{FF2B5EF4-FFF2-40B4-BE49-F238E27FC236}">
                <a16:creationId xmlns:a16="http://schemas.microsoft.com/office/drawing/2014/main" id="{340DDA25-9927-4E76-9061-EA19730F15C2}"/>
              </a:ext>
            </a:extLst>
          </p:cNvPr>
          <p:cNvSpPr/>
          <p:nvPr/>
        </p:nvSpPr>
        <p:spPr>
          <a:xfrm>
            <a:off x="2480603" y="2838158"/>
            <a:ext cx="7230794" cy="1181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 : [ html, head, title, </a:t>
            </a:r>
            <a:r>
              <a:rPr lang="en-US" sz="2400" dirty="0" err="1"/>
              <a:t>img</a:t>
            </a:r>
            <a:r>
              <a:rPr lang="en-US" sz="2400" dirty="0"/>
              <a:t>, div ]</a:t>
            </a:r>
            <a:endParaRPr lang="en-PK" sz="2400" dirty="0"/>
          </a:p>
        </p:txBody>
      </p:sp>
    </p:spTree>
    <p:extLst>
      <p:ext uri="{BB962C8B-B14F-4D97-AF65-F5344CB8AC3E}">
        <p14:creationId xmlns:p14="http://schemas.microsoft.com/office/powerpoint/2010/main" val="360777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a:t>
            </a:r>
            <a:r>
              <a:rPr lang="en-US" sz="1800" dirty="0">
                <a:highlight>
                  <a:srgbClr val="00FF00"/>
                </a:highlight>
              </a:rPr>
              <a: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3092463105"/>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pPr algn="ctr"/>
                      <a:r>
                        <a:rPr lang="en-US" sz="2400" dirty="0">
                          <a:highlight>
                            <a:srgbClr val="FF0000"/>
                          </a:highlight>
                        </a:rPr>
                        <a:t>div</a:t>
                      </a:r>
                      <a:endParaRPr lang="en-PK" sz="2400" dirty="0">
                        <a:highlight>
                          <a:srgbClr val="FF0000"/>
                        </a:highlight>
                      </a:endParaRPr>
                    </a:p>
                  </a:txBody>
                  <a:tcPr/>
                </a:tc>
                <a:extLst>
                  <a:ext uri="{0D108BD9-81ED-4DB2-BD59-A6C34878D82A}">
                    <a16:rowId xmlns:a16="http://schemas.microsoft.com/office/drawing/2014/main" val="4094887416"/>
                  </a:ext>
                </a:extLst>
              </a:tr>
              <a:tr h="724486">
                <a:tc>
                  <a:txBody>
                    <a:bodyPr/>
                    <a:lstStyle/>
                    <a:p>
                      <a:pPr algn="ctr"/>
                      <a:r>
                        <a:rPr lang="en-US" sz="2400" dirty="0" err="1"/>
                        <a:t>img</a:t>
                      </a:r>
                      <a:endParaRPr lang="en-PK" sz="2400" dirty="0"/>
                    </a:p>
                  </a:txBody>
                  <a:tcPr/>
                </a:tc>
                <a:extLst>
                  <a:ext uri="{0D108BD9-81ED-4DB2-BD59-A6C34878D82A}">
                    <a16:rowId xmlns:a16="http://schemas.microsoft.com/office/drawing/2014/main" val="2824443765"/>
                  </a:ext>
                </a:extLst>
              </a:tr>
              <a:tr h="724486">
                <a:tc>
                  <a:txBody>
                    <a:bodyPr/>
                    <a:lstStyle/>
                    <a:p>
                      <a:pPr algn="ctr"/>
                      <a:r>
                        <a:rPr lang="en-US" sz="2400" dirty="0"/>
                        <a:t>title</a:t>
                      </a:r>
                      <a:endParaRPr lang="en-PK" sz="2400" dirty="0"/>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193006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a:t>
            </a:r>
            <a:r>
              <a:rPr lang="en-US" sz="1800" dirty="0">
                <a:highlight>
                  <a:srgbClr val="00FF00"/>
                </a:highlight>
              </a:rPr>
              <a:t>&lt;/title&gt;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2351197649"/>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r>
                        <a:rPr lang="en-US" sz="2400" dirty="0" err="1">
                          <a:highlight>
                            <a:srgbClr val="FF0000"/>
                          </a:highlight>
                        </a:rPr>
                        <a:t>img</a:t>
                      </a: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r>
                        <a:rPr lang="en-US" sz="2400" dirty="0">
                          <a:highlight>
                            <a:srgbClr val="FF0000"/>
                          </a:highlight>
                        </a:rPr>
                        <a:t>title</a:t>
                      </a: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r>
                        <a:rPr lang="en-US" sz="2400" dirty="0"/>
                        <a:t>head</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300478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a:t>
            </a:r>
            <a:r>
              <a:rPr lang="en-US" sz="1800" dirty="0">
                <a:highlight>
                  <a:srgbClr val="00FF00"/>
                </a:highlight>
              </a:rPr>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929669425"/>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r>
                        <a:rPr lang="en-US" sz="2400" dirty="0">
                          <a:highlight>
                            <a:srgbClr val="FF0000"/>
                          </a:highlight>
                        </a:rPr>
                        <a:t>head</a:t>
                      </a: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78543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a:t>
            </a:r>
            <a:r>
              <a:rPr lang="en-US" sz="1800" dirty="0">
                <a:highlight>
                  <a:srgbClr val="00FF00"/>
                </a:highlight>
              </a:rPr>
              <a:t>&lt;body&gt;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65953164"/>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r>
                        <a:rPr lang="en-US" sz="2400" dirty="0"/>
                        <a:t>body</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1567112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a:t>
            </a:r>
            <a:r>
              <a:rPr lang="en-US" sz="1800" dirty="0">
                <a:highlight>
                  <a:srgbClr val="00FF00"/>
                </a:highlight>
              </a:rPr>
              <a:t>&lt;h1&gt;</a:t>
            </a:r>
            <a:r>
              <a:rPr lang="en-US" sz="1800" dirty="0"/>
              <a: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1149772616"/>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r>
                        <a:rPr lang="en-US" sz="2400" dirty="0">
                          <a:highlight>
                            <a:srgbClr val="00FF00"/>
                          </a:highlight>
                        </a:rPr>
                        <a:t>h1</a:t>
                      </a:r>
                      <a:endParaRPr lang="en-PK" sz="2400" dirty="0">
                        <a:highlight>
                          <a:srgbClr val="00FF00"/>
                        </a:highlight>
                      </a:endParaRPr>
                    </a:p>
                  </a:txBody>
                  <a:tcPr/>
                </a:tc>
                <a:extLst>
                  <a:ext uri="{0D108BD9-81ED-4DB2-BD59-A6C34878D82A}">
                    <a16:rowId xmlns:a16="http://schemas.microsoft.com/office/drawing/2014/main" val="2670518742"/>
                  </a:ext>
                </a:extLst>
              </a:tr>
              <a:tr h="724486">
                <a:tc>
                  <a:txBody>
                    <a:bodyPr/>
                    <a:lstStyle/>
                    <a:p>
                      <a:pPr algn="ctr"/>
                      <a:r>
                        <a:rPr lang="en-US" sz="2400" dirty="0"/>
                        <a:t>body</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1818119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4280211669"/>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r>
                        <a:rPr lang="en-US" sz="2400" dirty="0"/>
                        <a:t>h1</a:t>
                      </a:r>
                      <a:endParaRPr lang="en-PK" sz="2400" dirty="0"/>
                    </a:p>
                  </a:txBody>
                  <a:tcPr/>
                </a:tc>
                <a:extLst>
                  <a:ext uri="{0D108BD9-81ED-4DB2-BD59-A6C34878D82A}">
                    <a16:rowId xmlns:a16="http://schemas.microsoft.com/office/drawing/2014/main" val="2670518742"/>
                  </a:ext>
                </a:extLst>
              </a:tr>
              <a:tr h="724486">
                <a:tc>
                  <a:txBody>
                    <a:bodyPr/>
                    <a:lstStyle/>
                    <a:p>
                      <a:pPr algn="ctr"/>
                      <a:r>
                        <a:rPr lang="en-US" sz="2400" dirty="0"/>
                        <a:t>body</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
        <p:nvSpPr>
          <p:cNvPr id="5" name="Rectangle: Rounded Corners 4">
            <a:extLst>
              <a:ext uri="{FF2B5EF4-FFF2-40B4-BE49-F238E27FC236}">
                <a16:creationId xmlns:a16="http://schemas.microsoft.com/office/drawing/2014/main" id="{5311F043-6A1E-4B22-B558-FE39554A15B2}"/>
              </a:ext>
            </a:extLst>
          </p:cNvPr>
          <p:cNvSpPr/>
          <p:nvPr/>
        </p:nvSpPr>
        <p:spPr>
          <a:xfrm>
            <a:off x="2346960" y="2950698"/>
            <a:ext cx="7498080" cy="956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“Parse me!” : [ html, body, h1 ]</a:t>
            </a:r>
            <a:endParaRPr lang="en-PK" sz="2400" dirty="0"/>
          </a:p>
        </p:txBody>
      </p:sp>
    </p:spTree>
    <p:extLst>
      <p:ext uri="{BB962C8B-B14F-4D97-AF65-F5344CB8AC3E}">
        <p14:creationId xmlns:p14="http://schemas.microsoft.com/office/powerpoint/2010/main" val="80073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a:t>
            </a:r>
            <a:r>
              <a:rPr lang="en-US" sz="1800" dirty="0">
                <a:highlight>
                  <a:srgbClr val="00FF00"/>
                </a:highlight>
              </a:rPr>
              <a:t>&lt;/h1&gt;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2335049135"/>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r>
                        <a:rPr lang="en-US" sz="2400" dirty="0">
                          <a:highlight>
                            <a:srgbClr val="FF0000"/>
                          </a:highlight>
                        </a:rPr>
                        <a:t>h1</a:t>
                      </a: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r>
                        <a:rPr lang="en-US" sz="2400" dirty="0"/>
                        <a:t>body</a:t>
                      </a:r>
                      <a:endParaRPr lang="en-PK" sz="2400" dirty="0"/>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401596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a:t>
            </a:r>
            <a:r>
              <a:rPr lang="en-US" sz="1800" dirty="0">
                <a:highlight>
                  <a:srgbClr val="00FF00"/>
                </a:highlight>
              </a:rPr>
              <a:t>&lt;/body&gt;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3166209047"/>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r>
                        <a:rPr lang="en-US" sz="2400" dirty="0">
                          <a:highlight>
                            <a:srgbClr val="FF0000"/>
                          </a:highlight>
                        </a:rPr>
                        <a:t>body</a:t>
                      </a: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r>
                        <a:rPr lang="en-US" sz="2400" dirty="0"/>
                        <a:t>html</a:t>
                      </a:r>
                      <a:endParaRPr lang="en-PK" sz="2400" dirty="0"/>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31903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a:t>
            </a:r>
            <a:r>
              <a:rPr lang="en-US" sz="1800" dirty="0">
                <a:highlight>
                  <a:srgbClr val="00FF00"/>
                </a:highlight>
              </a:rPr>
              <a:t>&lt;/html&gt;</a:t>
            </a:r>
            <a:endParaRPr lang="en-PK" sz="1800" dirty="0">
              <a:highlight>
                <a:srgbClr val="00FF00"/>
              </a:highlight>
            </a:endParaRPr>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2713394011"/>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r>
                        <a:rPr lang="en-US" sz="2400" dirty="0">
                          <a:highlight>
                            <a:srgbClr val="FF0000"/>
                          </a:highlight>
                        </a:rPr>
                        <a:t>html</a:t>
                      </a:r>
                      <a:endParaRPr lang="en-PK" sz="2400" dirty="0">
                        <a:highlight>
                          <a:srgbClr val="FF0000"/>
                        </a:highlight>
                      </a:endParaRPr>
                    </a:p>
                  </a:txBody>
                  <a:tcPr/>
                </a:tc>
                <a:extLst>
                  <a:ext uri="{0D108BD9-81ED-4DB2-BD59-A6C34878D82A}">
                    <a16:rowId xmlns:a16="http://schemas.microsoft.com/office/drawing/2014/main" val="2706698344"/>
                  </a:ext>
                </a:extLst>
              </a:tr>
            </a:tbl>
          </a:graphicData>
        </a:graphic>
      </p:graphicFrame>
    </p:spTree>
    <p:extLst>
      <p:ext uri="{BB962C8B-B14F-4D97-AF65-F5344CB8AC3E}">
        <p14:creationId xmlns:p14="http://schemas.microsoft.com/office/powerpoint/2010/main" val="424468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8DF-B967-4B95-9E6A-B3C33DBBA026}"/>
              </a:ext>
            </a:extLst>
          </p:cNvPr>
          <p:cNvSpPr>
            <a:spLocks noGrp="1"/>
          </p:cNvSpPr>
          <p:nvPr>
            <p:ph type="title"/>
          </p:nvPr>
        </p:nvSpPr>
        <p:spPr>
          <a:xfrm>
            <a:off x="838200" y="365125"/>
            <a:ext cx="10515600" cy="878231"/>
          </a:xfrm>
        </p:spPr>
        <p:txBody>
          <a:bodyPr>
            <a:normAutofit/>
          </a:bodyPr>
          <a:lstStyle/>
          <a:p>
            <a:r>
              <a:rPr lang="en-US" sz="4000" dirty="0"/>
              <a:t>Visual Analysis</a:t>
            </a:r>
            <a:endParaRPr lang="en-PK" sz="4000" dirty="0"/>
          </a:p>
        </p:txBody>
      </p:sp>
      <p:pic>
        <p:nvPicPr>
          <p:cNvPr id="22" name="Picture 21" descr="A screenshot of a cell phone&#10;&#10;Description automatically generated">
            <a:extLst>
              <a:ext uri="{FF2B5EF4-FFF2-40B4-BE49-F238E27FC236}">
                <a16:creationId xmlns:a16="http://schemas.microsoft.com/office/drawing/2014/main" id="{5FF36046-6D87-49CC-AF7E-D7FB74488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43356"/>
            <a:ext cx="4837043" cy="5200958"/>
          </a:xfrm>
          <a:prstGeom prst="rect">
            <a:avLst/>
          </a:prstGeom>
        </p:spPr>
      </p:pic>
      <p:pic>
        <p:nvPicPr>
          <p:cNvPr id="28" name="Picture 27">
            <a:extLst>
              <a:ext uri="{FF2B5EF4-FFF2-40B4-BE49-F238E27FC236}">
                <a16:creationId xmlns:a16="http://schemas.microsoft.com/office/drawing/2014/main" id="{42FA1085-61B8-4A18-9CF9-90CEE1C99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757" y="1280659"/>
            <a:ext cx="4837043" cy="5126352"/>
          </a:xfrm>
          <a:prstGeom prst="rect">
            <a:avLst/>
          </a:prstGeom>
        </p:spPr>
      </p:pic>
      <p:sp>
        <p:nvSpPr>
          <p:cNvPr id="24" name="Oval 23">
            <a:extLst>
              <a:ext uri="{FF2B5EF4-FFF2-40B4-BE49-F238E27FC236}">
                <a16:creationId xmlns:a16="http://schemas.microsoft.com/office/drawing/2014/main" id="{C55DDA9A-82B7-411E-8BF6-C2FC5BE364B7}"/>
              </a:ext>
            </a:extLst>
          </p:cNvPr>
          <p:cNvSpPr/>
          <p:nvPr/>
        </p:nvSpPr>
        <p:spPr>
          <a:xfrm>
            <a:off x="914400" y="1280659"/>
            <a:ext cx="228600" cy="24002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Oval 29">
            <a:extLst>
              <a:ext uri="{FF2B5EF4-FFF2-40B4-BE49-F238E27FC236}">
                <a16:creationId xmlns:a16="http://schemas.microsoft.com/office/drawing/2014/main" id="{6B28B332-DC77-4F16-8FB9-D4DC1B77A797}"/>
              </a:ext>
            </a:extLst>
          </p:cNvPr>
          <p:cNvSpPr/>
          <p:nvPr/>
        </p:nvSpPr>
        <p:spPr>
          <a:xfrm>
            <a:off x="6592957" y="1243356"/>
            <a:ext cx="228600" cy="24002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Oval 30">
            <a:extLst>
              <a:ext uri="{FF2B5EF4-FFF2-40B4-BE49-F238E27FC236}">
                <a16:creationId xmlns:a16="http://schemas.microsoft.com/office/drawing/2014/main" id="{BEC04810-5A4B-4371-B441-2C0944CD8BEE}"/>
              </a:ext>
            </a:extLst>
          </p:cNvPr>
          <p:cNvSpPr/>
          <p:nvPr/>
        </p:nvSpPr>
        <p:spPr>
          <a:xfrm>
            <a:off x="838200" y="1769165"/>
            <a:ext cx="980660" cy="35242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Oval 31">
            <a:extLst>
              <a:ext uri="{FF2B5EF4-FFF2-40B4-BE49-F238E27FC236}">
                <a16:creationId xmlns:a16="http://schemas.microsoft.com/office/drawing/2014/main" id="{C0A1D46F-C2F8-4C97-9CD1-D5E52BDC99CD}"/>
              </a:ext>
            </a:extLst>
          </p:cNvPr>
          <p:cNvSpPr/>
          <p:nvPr/>
        </p:nvSpPr>
        <p:spPr>
          <a:xfrm>
            <a:off x="6516757" y="1704143"/>
            <a:ext cx="1454426" cy="24002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 name="Oval 32">
            <a:extLst>
              <a:ext uri="{FF2B5EF4-FFF2-40B4-BE49-F238E27FC236}">
                <a16:creationId xmlns:a16="http://schemas.microsoft.com/office/drawing/2014/main" id="{C7273A62-03A4-49E0-AAD3-0C7E6AEEB9C8}"/>
              </a:ext>
            </a:extLst>
          </p:cNvPr>
          <p:cNvSpPr/>
          <p:nvPr/>
        </p:nvSpPr>
        <p:spPr>
          <a:xfrm>
            <a:off x="1858617" y="1704143"/>
            <a:ext cx="3816626" cy="3524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Oval 33">
            <a:extLst>
              <a:ext uri="{FF2B5EF4-FFF2-40B4-BE49-F238E27FC236}">
                <a16:creationId xmlns:a16="http://schemas.microsoft.com/office/drawing/2014/main" id="{CC7124B2-39B3-45CA-828E-FC9C2174FCF2}"/>
              </a:ext>
            </a:extLst>
          </p:cNvPr>
          <p:cNvSpPr/>
          <p:nvPr/>
        </p:nvSpPr>
        <p:spPr>
          <a:xfrm>
            <a:off x="8150086" y="1647946"/>
            <a:ext cx="2986709" cy="3524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a:extLst>
              <a:ext uri="{FF2B5EF4-FFF2-40B4-BE49-F238E27FC236}">
                <a16:creationId xmlns:a16="http://schemas.microsoft.com/office/drawing/2014/main" id="{F71BD4B3-D8EB-4596-9A90-C07BEB34FA99}"/>
              </a:ext>
            </a:extLst>
          </p:cNvPr>
          <p:cNvSpPr/>
          <p:nvPr/>
        </p:nvSpPr>
        <p:spPr>
          <a:xfrm>
            <a:off x="838200" y="2158890"/>
            <a:ext cx="980660" cy="192609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67FE37D-4DDE-42B6-A44F-51CACCBAB2E8}"/>
              </a:ext>
            </a:extLst>
          </p:cNvPr>
          <p:cNvSpPr/>
          <p:nvPr/>
        </p:nvSpPr>
        <p:spPr>
          <a:xfrm>
            <a:off x="1858617" y="2723322"/>
            <a:ext cx="260074" cy="63610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78AD7C7-0A05-4C9E-8ED7-3BDAA8F9588A}"/>
              </a:ext>
            </a:extLst>
          </p:cNvPr>
          <p:cNvSpPr/>
          <p:nvPr/>
        </p:nvSpPr>
        <p:spPr>
          <a:xfrm>
            <a:off x="6516757" y="2361614"/>
            <a:ext cx="336274" cy="292133"/>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939F8F4B-B611-4774-85FC-A773B873A57A}"/>
              </a:ext>
            </a:extLst>
          </p:cNvPr>
          <p:cNvSpPr/>
          <p:nvPr/>
        </p:nvSpPr>
        <p:spPr>
          <a:xfrm>
            <a:off x="4780722" y="2121587"/>
            <a:ext cx="874642" cy="35242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Oval 38">
            <a:extLst>
              <a:ext uri="{FF2B5EF4-FFF2-40B4-BE49-F238E27FC236}">
                <a16:creationId xmlns:a16="http://schemas.microsoft.com/office/drawing/2014/main" id="{F04D14A8-6878-41C0-B965-E881B814AED0}"/>
              </a:ext>
            </a:extLst>
          </p:cNvPr>
          <p:cNvSpPr/>
          <p:nvPr/>
        </p:nvSpPr>
        <p:spPr>
          <a:xfrm>
            <a:off x="10091531" y="2297798"/>
            <a:ext cx="874642" cy="35242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 name="Rectangle 39">
            <a:extLst>
              <a:ext uri="{FF2B5EF4-FFF2-40B4-BE49-F238E27FC236}">
                <a16:creationId xmlns:a16="http://schemas.microsoft.com/office/drawing/2014/main" id="{7C175354-F7F3-490B-8603-45D8E4E3EC85}"/>
              </a:ext>
            </a:extLst>
          </p:cNvPr>
          <p:cNvSpPr/>
          <p:nvPr/>
        </p:nvSpPr>
        <p:spPr>
          <a:xfrm>
            <a:off x="1858617" y="2158890"/>
            <a:ext cx="2902226" cy="491330"/>
          </a:xfrm>
          <a:prstGeom prst="rect">
            <a:avLst/>
          </a:prstGeom>
          <a:noFill/>
          <a:ln w="28575">
            <a:solidFill>
              <a:srgbClr val="D9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04310C7-3CD1-432D-A3A3-B873F7878FD4}"/>
              </a:ext>
            </a:extLst>
          </p:cNvPr>
          <p:cNvSpPr/>
          <p:nvPr/>
        </p:nvSpPr>
        <p:spPr>
          <a:xfrm>
            <a:off x="6821557" y="2158890"/>
            <a:ext cx="3049655" cy="352422"/>
          </a:xfrm>
          <a:prstGeom prst="rect">
            <a:avLst/>
          </a:prstGeom>
          <a:noFill/>
          <a:ln w="28575">
            <a:solidFill>
              <a:srgbClr val="D9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A3D782-BD39-4CD3-B94F-0EF9E522A80F}"/>
              </a:ext>
            </a:extLst>
          </p:cNvPr>
          <p:cNvSpPr/>
          <p:nvPr/>
        </p:nvSpPr>
        <p:spPr>
          <a:xfrm>
            <a:off x="2118691" y="5574292"/>
            <a:ext cx="3447222" cy="7569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FAD775-2E65-496D-9531-6503DAEF7BA2}"/>
              </a:ext>
            </a:extLst>
          </p:cNvPr>
          <p:cNvSpPr/>
          <p:nvPr/>
        </p:nvSpPr>
        <p:spPr>
          <a:xfrm>
            <a:off x="6407427" y="5574291"/>
            <a:ext cx="3049655" cy="83272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D34A1A3-610E-473E-83EF-D4CC6F782897}"/>
              </a:ext>
            </a:extLst>
          </p:cNvPr>
          <p:cNvSpPr txBox="1"/>
          <p:nvPr/>
        </p:nvSpPr>
        <p:spPr>
          <a:xfrm>
            <a:off x="2669484" y="6475620"/>
            <a:ext cx="1280491" cy="369332"/>
          </a:xfrm>
          <a:prstGeom prst="rect">
            <a:avLst/>
          </a:prstGeom>
          <a:noFill/>
        </p:spPr>
        <p:txBody>
          <a:bodyPr wrap="square" rtlCol="0">
            <a:spAutoFit/>
          </a:bodyPr>
          <a:lstStyle/>
          <a:p>
            <a:r>
              <a:rPr lang="en-US" dirty="0"/>
              <a:t>Actual Page</a:t>
            </a:r>
          </a:p>
        </p:txBody>
      </p:sp>
      <p:sp>
        <p:nvSpPr>
          <p:cNvPr id="45" name="TextBox 44">
            <a:extLst>
              <a:ext uri="{FF2B5EF4-FFF2-40B4-BE49-F238E27FC236}">
                <a16:creationId xmlns:a16="http://schemas.microsoft.com/office/drawing/2014/main" id="{E24F107F-BCED-4D11-A55F-C11553C756B7}"/>
              </a:ext>
            </a:extLst>
          </p:cNvPr>
          <p:cNvSpPr txBox="1"/>
          <p:nvPr/>
        </p:nvSpPr>
        <p:spPr>
          <a:xfrm>
            <a:off x="8007625" y="6472915"/>
            <a:ext cx="1855305" cy="369332"/>
          </a:xfrm>
          <a:prstGeom prst="rect">
            <a:avLst/>
          </a:prstGeom>
          <a:noFill/>
        </p:spPr>
        <p:txBody>
          <a:bodyPr wrap="square" rtlCol="0">
            <a:spAutoFit/>
          </a:bodyPr>
          <a:lstStyle/>
          <a:p>
            <a:r>
              <a:rPr lang="en-US" dirty="0"/>
              <a:t>Transformed Page</a:t>
            </a:r>
          </a:p>
        </p:txBody>
      </p:sp>
    </p:spTree>
    <p:extLst>
      <p:ext uri="{BB962C8B-B14F-4D97-AF65-F5344CB8AC3E}">
        <p14:creationId xmlns:p14="http://schemas.microsoft.com/office/powerpoint/2010/main" val="131572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ext uri="{D42A27DB-BD31-4B8C-83A1-F6EECF244321}">
                <p14:modId xmlns:p14="http://schemas.microsoft.com/office/powerpoint/2010/main" val="762651390"/>
              </p:ext>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706698344"/>
                  </a:ext>
                </a:extLst>
              </a:tr>
            </a:tbl>
          </a:graphicData>
        </a:graphic>
      </p:graphicFrame>
      <p:sp>
        <p:nvSpPr>
          <p:cNvPr id="5" name="Rectangle: Rounded Corners 4">
            <a:extLst>
              <a:ext uri="{FF2B5EF4-FFF2-40B4-BE49-F238E27FC236}">
                <a16:creationId xmlns:a16="http://schemas.microsoft.com/office/drawing/2014/main" id="{B3E1BB2D-A46B-433A-8CBB-D37536B58867}"/>
              </a:ext>
            </a:extLst>
          </p:cNvPr>
          <p:cNvSpPr/>
          <p:nvPr/>
        </p:nvSpPr>
        <p:spPr>
          <a:xfrm>
            <a:off x="2124222" y="2433711"/>
            <a:ext cx="7920110" cy="1406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 [ html, head, title, </a:t>
            </a:r>
            <a:r>
              <a:rPr lang="en-US" dirty="0" err="1"/>
              <a:t>img</a:t>
            </a:r>
            <a:r>
              <a:rPr lang="en-US" dirty="0"/>
              <a:t>, div ]</a:t>
            </a:r>
          </a:p>
          <a:p>
            <a:pPr algn="ctr"/>
            <a:r>
              <a:rPr lang="en-US" dirty="0"/>
              <a:t>“Parse me!” : [ html, body, h1 ]</a:t>
            </a:r>
            <a:endParaRPr lang="en-PK" dirty="0"/>
          </a:p>
        </p:txBody>
      </p:sp>
    </p:spTree>
    <p:extLst>
      <p:ext uri="{BB962C8B-B14F-4D97-AF65-F5344CB8AC3E}">
        <p14:creationId xmlns:p14="http://schemas.microsoft.com/office/powerpoint/2010/main" val="3247992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706698344"/>
                  </a:ext>
                </a:extLst>
              </a:tr>
            </a:tbl>
          </a:graphicData>
        </a:graphic>
      </p:graphicFrame>
      <p:sp>
        <p:nvSpPr>
          <p:cNvPr id="6" name="Rectangle: Rounded Corners 5">
            <a:extLst>
              <a:ext uri="{FF2B5EF4-FFF2-40B4-BE49-F238E27FC236}">
                <a16:creationId xmlns:a16="http://schemas.microsoft.com/office/drawing/2014/main" id="{42DFE831-2727-4DF7-9535-2C62A1E1794C}"/>
              </a:ext>
            </a:extLst>
          </p:cNvPr>
          <p:cNvSpPr/>
          <p:nvPr/>
        </p:nvSpPr>
        <p:spPr>
          <a:xfrm>
            <a:off x="824948" y="1133061"/>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Page:</a:t>
            </a:r>
          </a:p>
          <a:p>
            <a:pPr algn="ctr"/>
            <a:r>
              <a:rPr lang="en-US" dirty="0"/>
              <a:t>“Test” : html, head, title, img, div</a:t>
            </a:r>
          </a:p>
          <a:p>
            <a:pPr algn="ctr"/>
            <a:r>
              <a:rPr lang="en-US" dirty="0"/>
              <a:t>“Parse me!”: html, body, h1</a:t>
            </a:r>
          </a:p>
        </p:txBody>
      </p:sp>
      <p:sp>
        <p:nvSpPr>
          <p:cNvPr id="7" name="Rectangle: Rounded Corners 6">
            <a:extLst>
              <a:ext uri="{FF2B5EF4-FFF2-40B4-BE49-F238E27FC236}">
                <a16:creationId xmlns:a16="http://schemas.microsoft.com/office/drawing/2014/main" id="{446B6ADF-5143-431F-8D3E-3045420A5D13}"/>
              </a:ext>
            </a:extLst>
          </p:cNvPr>
          <p:cNvSpPr/>
          <p:nvPr/>
        </p:nvSpPr>
        <p:spPr>
          <a:xfrm>
            <a:off x="6066182" y="1133060"/>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Transformed Page:</a:t>
            </a:r>
          </a:p>
          <a:p>
            <a:pPr algn="ctr"/>
            <a:r>
              <a:rPr lang="en-US" dirty="0"/>
              <a:t>“Test\n” : html, head, div, img, div</a:t>
            </a:r>
          </a:p>
          <a:p>
            <a:pPr algn="ctr"/>
            <a:r>
              <a:rPr lang="en-US" dirty="0"/>
              <a:t>“Parse me”: html, body, div, div</a:t>
            </a:r>
          </a:p>
        </p:txBody>
      </p:sp>
    </p:spTree>
    <p:extLst>
      <p:ext uri="{BB962C8B-B14F-4D97-AF65-F5344CB8AC3E}">
        <p14:creationId xmlns:p14="http://schemas.microsoft.com/office/powerpoint/2010/main" val="99218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706698344"/>
                  </a:ext>
                </a:extLst>
              </a:tr>
            </a:tbl>
          </a:graphicData>
        </a:graphic>
      </p:graphicFrame>
      <p:sp>
        <p:nvSpPr>
          <p:cNvPr id="6" name="Rectangle: Rounded Corners 5">
            <a:extLst>
              <a:ext uri="{FF2B5EF4-FFF2-40B4-BE49-F238E27FC236}">
                <a16:creationId xmlns:a16="http://schemas.microsoft.com/office/drawing/2014/main" id="{42DFE831-2727-4DF7-9535-2C62A1E1794C}"/>
              </a:ext>
            </a:extLst>
          </p:cNvPr>
          <p:cNvSpPr/>
          <p:nvPr/>
        </p:nvSpPr>
        <p:spPr>
          <a:xfrm>
            <a:off x="824948" y="1133061"/>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Page:</a:t>
            </a:r>
          </a:p>
          <a:p>
            <a:pPr algn="ctr"/>
            <a:r>
              <a:rPr lang="en-US" dirty="0"/>
              <a:t>“Test” : html, head, title, img, div</a:t>
            </a:r>
          </a:p>
          <a:p>
            <a:pPr algn="ctr"/>
            <a:r>
              <a:rPr lang="en-US" dirty="0"/>
              <a:t>“Parse me!”: html, body, h1</a:t>
            </a:r>
          </a:p>
        </p:txBody>
      </p:sp>
      <p:sp>
        <p:nvSpPr>
          <p:cNvPr id="7" name="Rectangle: Rounded Corners 6">
            <a:extLst>
              <a:ext uri="{FF2B5EF4-FFF2-40B4-BE49-F238E27FC236}">
                <a16:creationId xmlns:a16="http://schemas.microsoft.com/office/drawing/2014/main" id="{446B6ADF-5143-431F-8D3E-3045420A5D13}"/>
              </a:ext>
            </a:extLst>
          </p:cNvPr>
          <p:cNvSpPr/>
          <p:nvPr/>
        </p:nvSpPr>
        <p:spPr>
          <a:xfrm>
            <a:off x="6066182" y="1133060"/>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Transformed Page:</a:t>
            </a:r>
          </a:p>
          <a:p>
            <a:pPr algn="ctr"/>
            <a:r>
              <a:rPr lang="en-US" dirty="0"/>
              <a:t>“Test\n” : html, head, div, img, div</a:t>
            </a:r>
          </a:p>
          <a:p>
            <a:pPr algn="ctr"/>
            <a:r>
              <a:rPr lang="en-US" dirty="0"/>
              <a:t>“Parse me”: html, body, div, div</a:t>
            </a:r>
          </a:p>
        </p:txBody>
      </p:sp>
      <p:sp>
        <p:nvSpPr>
          <p:cNvPr id="10" name="Arrow: Down 9">
            <a:extLst>
              <a:ext uri="{FF2B5EF4-FFF2-40B4-BE49-F238E27FC236}">
                <a16:creationId xmlns:a16="http://schemas.microsoft.com/office/drawing/2014/main" id="{81DE5F20-2EBD-4E6E-B09E-304293BA19AA}"/>
              </a:ext>
            </a:extLst>
          </p:cNvPr>
          <p:cNvSpPr/>
          <p:nvPr/>
        </p:nvSpPr>
        <p:spPr>
          <a:xfrm>
            <a:off x="4591878" y="2954214"/>
            <a:ext cx="2196548" cy="1401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a:p>
            <a:pPr algn="ctr"/>
            <a:r>
              <a:rPr lang="en-US" dirty="0"/>
              <a:t>Matching</a:t>
            </a:r>
          </a:p>
        </p:txBody>
      </p:sp>
    </p:spTree>
    <p:extLst>
      <p:ext uri="{BB962C8B-B14F-4D97-AF65-F5344CB8AC3E}">
        <p14:creationId xmlns:p14="http://schemas.microsoft.com/office/powerpoint/2010/main" val="412343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658A-C4BA-469C-86B0-66E12F10097D}"/>
              </a:ext>
            </a:extLst>
          </p:cNvPr>
          <p:cNvSpPr>
            <a:spLocks noGrp="1"/>
          </p:cNvSpPr>
          <p:nvPr>
            <p:ph type="ctrTitle"/>
          </p:nvPr>
        </p:nvSpPr>
        <p:spPr>
          <a:xfrm>
            <a:off x="1524000" y="250166"/>
            <a:ext cx="9144000" cy="987791"/>
          </a:xfrm>
        </p:spPr>
        <p:txBody>
          <a:bodyPr/>
          <a:lstStyle/>
          <a:p>
            <a:r>
              <a:rPr lang="en-US" dirty="0"/>
              <a:t>Hierarchical Tag Parsing</a:t>
            </a:r>
            <a:endParaRPr lang="en-PK" dirty="0"/>
          </a:p>
        </p:txBody>
      </p:sp>
      <p:sp>
        <p:nvSpPr>
          <p:cNvPr id="3" name="Subtitle 2">
            <a:extLst>
              <a:ext uri="{FF2B5EF4-FFF2-40B4-BE49-F238E27FC236}">
                <a16:creationId xmlns:a16="http://schemas.microsoft.com/office/drawing/2014/main" id="{91A0912E-0874-4A8B-976F-F430B10773CF}"/>
              </a:ext>
            </a:extLst>
          </p:cNvPr>
          <p:cNvSpPr>
            <a:spLocks noGrp="1"/>
          </p:cNvSpPr>
          <p:nvPr>
            <p:ph type="subTitle" idx="1"/>
          </p:nvPr>
        </p:nvSpPr>
        <p:spPr>
          <a:xfrm>
            <a:off x="1524000" y="1448972"/>
            <a:ext cx="9144000" cy="4965896"/>
          </a:xfrm>
        </p:spPr>
        <p:txBody>
          <a:bodyPr/>
          <a:lstStyle/>
          <a:p>
            <a:pPr algn="l"/>
            <a:r>
              <a:rPr lang="en-US" b="1" dirty="0"/>
              <a:t>HTML Code:</a:t>
            </a:r>
          </a:p>
          <a:p>
            <a:pPr algn="l"/>
            <a:r>
              <a:rPr lang="en-US" dirty="0"/>
              <a:t>	</a:t>
            </a:r>
            <a:r>
              <a:rPr lang="en-US" sz="1800" dirty="0"/>
              <a:t>&lt;html&gt;</a:t>
            </a:r>
          </a:p>
          <a:p>
            <a:pPr algn="l"/>
            <a:r>
              <a:rPr lang="en-US" sz="1800" dirty="0"/>
              <a:t>	      &lt;head&gt;</a:t>
            </a:r>
          </a:p>
          <a:p>
            <a:pPr algn="l"/>
            <a:r>
              <a:rPr lang="en-US" sz="1800" dirty="0"/>
              <a:t>	            &lt;title&gt;</a:t>
            </a:r>
          </a:p>
          <a:p>
            <a:pPr algn="l"/>
            <a:r>
              <a:rPr lang="en-US" sz="1800" dirty="0"/>
              <a:t>	                  &lt;</a:t>
            </a:r>
            <a:r>
              <a:rPr lang="en-US" sz="1800" dirty="0" err="1"/>
              <a:t>img</a:t>
            </a:r>
            <a:r>
              <a:rPr lang="en-US" sz="1800" dirty="0"/>
              <a:t> </a:t>
            </a:r>
            <a:r>
              <a:rPr lang="en-US" sz="1800" dirty="0" err="1"/>
              <a:t>src</a:t>
            </a:r>
            <a:r>
              <a:rPr lang="en-US" sz="1800" dirty="0"/>
              <a:t>="none.png"&gt;</a:t>
            </a:r>
          </a:p>
          <a:p>
            <a:pPr algn="l"/>
            <a:r>
              <a:rPr lang="en-US" sz="1800" dirty="0"/>
              <a:t>	                  &lt;div&gt;Test&lt;/div&gt;</a:t>
            </a:r>
          </a:p>
          <a:p>
            <a:pPr algn="l"/>
            <a:r>
              <a:rPr lang="en-US" sz="1800" dirty="0"/>
              <a:t>	           &lt;/title&gt;</a:t>
            </a:r>
          </a:p>
          <a:p>
            <a:pPr algn="l"/>
            <a:r>
              <a:rPr lang="en-US" sz="1800" dirty="0"/>
              <a:t>	      &lt;/head&gt;'</a:t>
            </a:r>
          </a:p>
          <a:p>
            <a:pPr algn="l"/>
            <a:r>
              <a:rPr lang="en-US" sz="1800" dirty="0"/>
              <a:t>            	      &lt;body&gt;</a:t>
            </a:r>
          </a:p>
          <a:p>
            <a:pPr algn="l"/>
            <a:r>
              <a:rPr lang="en-US" sz="1800" dirty="0"/>
              <a:t>	           &lt;h1&gt;Parse me!&lt;/h1&gt;</a:t>
            </a:r>
          </a:p>
          <a:p>
            <a:pPr algn="l"/>
            <a:r>
              <a:rPr lang="en-US" sz="1800" dirty="0"/>
              <a:t>	      &lt;/body&gt;</a:t>
            </a:r>
          </a:p>
          <a:p>
            <a:pPr algn="l"/>
            <a:r>
              <a:rPr lang="en-US" sz="1800" dirty="0"/>
              <a:t>	&lt;/html&gt;</a:t>
            </a:r>
            <a:endParaRPr lang="en-PK" sz="1800" dirty="0"/>
          </a:p>
        </p:txBody>
      </p:sp>
      <p:graphicFrame>
        <p:nvGraphicFramePr>
          <p:cNvPr id="4" name="Table 3">
            <a:extLst>
              <a:ext uri="{FF2B5EF4-FFF2-40B4-BE49-F238E27FC236}">
                <a16:creationId xmlns:a16="http://schemas.microsoft.com/office/drawing/2014/main" id="{B92F5559-F7C3-4052-99ED-4406B6591A5D}"/>
              </a:ext>
            </a:extLst>
          </p:cNvPr>
          <p:cNvGraphicFramePr>
            <a:graphicFrameLocks noGrp="1"/>
          </p:cNvGraphicFramePr>
          <p:nvPr>
            <p:extLst/>
          </p:nvPr>
        </p:nvGraphicFramePr>
        <p:xfrm>
          <a:off x="7807568" y="1575582"/>
          <a:ext cx="2999545" cy="4445390"/>
        </p:xfrm>
        <a:graphic>
          <a:graphicData uri="http://schemas.openxmlformats.org/drawingml/2006/table">
            <a:tbl>
              <a:tblPr firstRow="1" bandRow="1">
                <a:tableStyleId>{5C22544A-7EE6-4342-B048-85BDC9FD1C3A}</a:tableStyleId>
              </a:tblPr>
              <a:tblGrid>
                <a:gridCol w="2999545">
                  <a:extLst>
                    <a:ext uri="{9D8B030D-6E8A-4147-A177-3AD203B41FA5}">
                      <a16:colId xmlns:a16="http://schemas.microsoft.com/office/drawing/2014/main" val="178337989"/>
                    </a:ext>
                  </a:extLst>
                </a:gridCol>
              </a:tblGrid>
              <a:tr h="724486">
                <a:tc>
                  <a:txBody>
                    <a:bodyPr/>
                    <a:lstStyle/>
                    <a:p>
                      <a:pPr algn="ctr"/>
                      <a:r>
                        <a:rPr lang="en-US" sz="2400" dirty="0"/>
                        <a:t>Stack</a:t>
                      </a:r>
                    </a:p>
                    <a:p>
                      <a:pPr algn="ctr"/>
                      <a:r>
                        <a:rPr lang="en-US" sz="2400" dirty="0"/>
                        <a:t>(top)</a:t>
                      </a:r>
                    </a:p>
                  </a:txBody>
                  <a:tcPr/>
                </a:tc>
                <a:extLst>
                  <a:ext uri="{0D108BD9-81ED-4DB2-BD59-A6C34878D82A}">
                    <a16:rowId xmlns:a16="http://schemas.microsoft.com/office/drawing/2014/main" val="3606486718"/>
                  </a:ext>
                </a:extLst>
              </a:tr>
              <a:tr h="724486">
                <a:tc>
                  <a:txBody>
                    <a:bodyPr/>
                    <a:lstStyle/>
                    <a:p>
                      <a:endParaRPr lang="en-PK" dirty="0"/>
                    </a:p>
                  </a:txBody>
                  <a:tcPr/>
                </a:tc>
                <a:extLst>
                  <a:ext uri="{0D108BD9-81ED-4DB2-BD59-A6C34878D82A}">
                    <a16:rowId xmlns:a16="http://schemas.microsoft.com/office/drawing/2014/main" val="4094887416"/>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824443765"/>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670518742"/>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3949102099"/>
                  </a:ext>
                </a:extLst>
              </a:tr>
              <a:tr h="724486">
                <a:tc>
                  <a:txBody>
                    <a:bodyPr/>
                    <a:lstStyle/>
                    <a:p>
                      <a:pPr algn="ctr"/>
                      <a:endParaRPr lang="en-PK" sz="2400" dirty="0">
                        <a:highlight>
                          <a:srgbClr val="FF0000"/>
                        </a:highlight>
                      </a:endParaRPr>
                    </a:p>
                  </a:txBody>
                  <a:tcPr/>
                </a:tc>
                <a:extLst>
                  <a:ext uri="{0D108BD9-81ED-4DB2-BD59-A6C34878D82A}">
                    <a16:rowId xmlns:a16="http://schemas.microsoft.com/office/drawing/2014/main" val="2706698344"/>
                  </a:ext>
                </a:extLst>
              </a:tr>
            </a:tbl>
          </a:graphicData>
        </a:graphic>
      </p:graphicFrame>
      <p:sp>
        <p:nvSpPr>
          <p:cNvPr id="6" name="Rectangle: Rounded Corners 5">
            <a:extLst>
              <a:ext uri="{FF2B5EF4-FFF2-40B4-BE49-F238E27FC236}">
                <a16:creationId xmlns:a16="http://schemas.microsoft.com/office/drawing/2014/main" id="{42DFE831-2727-4DF7-9535-2C62A1E1794C}"/>
              </a:ext>
            </a:extLst>
          </p:cNvPr>
          <p:cNvSpPr/>
          <p:nvPr/>
        </p:nvSpPr>
        <p:spPr>
          <a:xfrm>
            <a:off x="824948" y="1133061"/>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Page:</a:t>
            </a:r>
          </a:p>
          <a:p>
            <a:pPr algn="ctr"/>
            <a:r>
              <a:rPr lang="en-US" dirty="0"/>
              <a:t>“Test” : html, head, title, img, div</a:t>
            </a:r>
          </a:p>
          <a:p>
            <a:pPr algn="ctr"/>
            <a:r>
              <a:rPr lang="en-US" dirty="0"/>
              <a:t>“Parse me!”: html, body, h1</a:t>
            </a:r>
          </a:p>
        </p:txBody>
      </p:sp>
      <p:sp>
        <p:nvSpPr>
          <p:cNvPr id="7" name="Rectangle: Rounded Corners 6">
            <a:extLst>
              <a:ext uri="{FF2B5EF4-FFF2-40B4-BE49-F238E27FC236}">
                <a16:creationId xmlns:a16="http://schemas.microsoft.com/office/drawing/2014/main" id="{446B6ADF-5143-431F-8D3E-3045420A5D13}"/>
              </a:ext>
            </a:extLst>
          </p:cNvPr>
          <p:cNvSpPr/>
          <p:nvPr/>
        </p:nvSpPr>
        <p:spPr>
          <a:xfrm>
            <a:off x="6066182" y="1133060"/>
            <a:ext cx="4542182" cy="16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Transformed Page:</a:t>
            </a:r>
          </a:p>
          <a:p>
            <a:pPr algn="ctr"/>
            <a:r>
              <a:rPr lang="en-US" dirty="0"/>
              <a:t>“Test\n” : html, head, div, img, div</a:t>
            </a:r>
          </a:p>
          <a:p>
            <a:pPr algn="ctr"/>
            <a:r>
              <a:rPr lang="en-US" dirty="0"/>
              <a:t>“Parse me”: html, body, div, div</a:t>
            </a:r>
          </a:p>
        </p:txBody>
      </p:sp>
      <p:sp>
        <p:nvSpPr>
          <p:cNvPr id="10" name="Arrow: Down 9">
            <a:extLst>
              <a:ext uri="{FF2B5EF4-FFF2-40B4-BE49-F238E27FC236}">
                <a16:creationId xmlns:a16="http://schemas.microsoft.com/office/drawing/2014/main" id="{81DE5F20-2EBD-4E6E-B09E-304293BA19AA}"/>
              </a:ext>
            </a:extLst>
          </p:cNvPr>
          <p:cNvSpPr/>
          <p:nvPr/>
        </p:nvSpPr>
        <p:spPr>
          <a:xfrm>
            <a:off x="4591878" y="2954214"/>
            <a:ext cx="2196548" cy="1401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a:p>
            <a:pPr algn="ctr"/>
            <a:r>
              <a:rPr lang="en-US" dirty="0"/>
              <a:t>Matching</a:t>
            </a:r>
          </a:p>
        </p:txBody>
      </p:sp>
      <p:sp>
        <p:nvSpPr>
          <p:cNvPr id="11" name="Rectangle: Rounded Corners 10">
            <a:extLst>
              <a:ext uri="{FF2B5EF4-FFF2-40B4-BE49-F238E27FC236}">
                <a16:creationId xmlns:a16="http://schemas.microsoft.com/office/drawing/2014/main" id="{91C763FD-A3C8-45F0-B092-61E8FC4BB126}"/>
              </a:ext>
            </a:extLst>
          </p:cNvPr>
          <p:cNvSpPr/>
          <p:nvPr/>
        </p:nvSpPr>
        <p:spPr>
          <a:xfrm>
            <a:off x="1749287" y="4626435"/>
            <a:ext cx="7881730" cy="131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head title img div” : “html head div img div”</a:t>
            </a:r>
          </a:p>
          <a:p>
            <a:pPr algn="ctr"/>
            <a:r>
              <a:rPr lang="en-US" dirty="0"/>
              <a:t>“html body h1”          : “html body div div”</a:t>
            </a:r>
          </a:p>
          <a:p>
            <a:pPr algn="ctr"/>
            <a:r>
              <a:rPr lang="en-US" dirty="0"/>
              <a:t>(~15k such datapoints)</a:t>
            </a:r>
          </a:p>
        </p:txBody>
      </p:sp>
    </p:spTree>
    <p:extLst>
      <p:ext uri="{BB962C8B-B14F-4D97-AF65-F5344CB8AC3E}">
        <p14:creationId xmlns:p14="http://schemas.microsoft.com/office/powerpoint/2010/main" val="3274381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F467-3003-4C0D-8612-75E184576F5D}"/>
              </a:ext>
            </a:extLst>
          </p:cNvPr>
          <p:cNvSpPr>
            <a:spLocks noGrp="1"/>
          </p:cNvSpPr>
          <p:nvPr>
            <p:ph type="title"/>
          </p:nvPr>
        </p:nvSpPr>
        <p:spPr/>
        <p:txBody>
          <a:bodyPr/>
          <a:lstStyle/>
          <a:p>
            <a:r>
              <a:rPr lang="en-US" dirty="0"/>
              <a:t>Choice of Model</a:t>
            </a:r>
            <a:endParaRPr lang="en-PK" dirty="0"/>
          </a:p>
        </p:txBody>
      </p:sp>
      <p:sp>
        <p:nvSpPr>
          <p:cNvPr id="3" name="Content Placeholder 2">
            <a:extLst>
              <a:ext uri="{FF2B5EF4-FFF2-40B4-BE49-F238E27FC236}">
                <a16:creationId xmlns:a16="http://schemas.microsoft.com/office/drawing/2014/main" id="{C0639D2D-431D-49B3-8F49-0122C1E2C7ED}"/>
              </a:ext>
            </a:extLst>
          </p:cNvPr>
          <p:cNvSpPr>
            <a:spLocks noGrp="1"/>
          </p:cNvSpPr>
          <p:nvPr>
            <p:ph idx="1"/>
          </p:nvPr>
        </p:nvSpPr>
        <p:spPr/>
        <p:txBody>
          <a:bodyPr/>
          <a:lstStyle/>
          <a:p>
            <a:r>
              <a:rPr lang="en-US" dirty="0"/>
              <a:t>After having extracted tag sequences, we mapped problem to Machine Translation problem.</a:t>
            </a:r>
          </a:p>
          <a:p>
            <a:r>
              <a:rPr lang="en-US" dirty="0"/>
              <a:t>We chose Encoder-Decoder model because of its ability to perform well on sequences of variable length.</a:t>
            </a:r>
            <a:endParaRPr lang="en-PK" dirty="0"/>
          </a:p>
        </p:txBody>
      </p:sp>
    </p:spTree>
    <p:extLst>
      <p:ext uri="{BB962C8B-B14F-4D97-AF65-F5344CB8AC3E}">
        <p14:creationId xmlns:p14="http://schemas.microsoft.com/office/powerpoint/2010/main" val="102969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BBE4-5AE5-42B8-8B92-0968663EE14E}"/>
              </a:ext>
            </a:extLst>
          </p:cNvPr>
          <p:cNvSpPr>
            <a:spLocks noGrp="1"/>
          </p:cNvSpPr>
          <p:nvPr>
            <p:ph type="title"/>
          </p:nvPr>
        </p:nvSpPr>
        <p:spPr/>
        <p:txBody>
          <a:bodyPr/>
          <a:lstStyle/>
          <a:p>
            <a:r>
              <a:rPr lang="en-US" dirty="0"/>
              <a:t>Model Specifications</a:t>
            </a:r>
            <a:endParaRPr lang="en-PK" dirty="0"/>
          </a:p>
        </p:txBody>
      </p:sp>
      <p:sp>
        <p:nvSpPr>
          <p:cNvPr id="3" name="Content Placeholder 2">
            <a:extLst>
              <a:ext uri="{FF2B5EF4-FFF2-40B4-BE49-F238E27FC236}">
                <a16:creationId xmlns:a16="http://schemas.microsoft.com/office/drawing/2014/main" id="{136F7F9F-1826-438B-A8EB-593461DC9CE1}"/>
              </a:ext>
            </a:extLst>
          </p:cNvPr>
          <p:cNvSpPr>
            <a:spLocks noGrp="1"/>
          </p:cNvSpPr>
          <p:nvPr>
            <p:ph idx="1"/>
          </p:nvPr>
        </p:nvSpPr>
        <p:spPr/>
        <p:txBody>
          <a:bodyPr/>
          <a:lstStyle/>
          <a:p>
            <a:r>
              <a:rPr lang="en-US" dirty="0"/>
              <a:t>Encoder-Decoder NMT model</a:t>
            </a:r>
          </a:p>
          <a:p>
            <a:r>
              <a:rPr lang="en-US" dirty="0"/>
              <a:t>Batch size = 512</a:t>
            </a:r>
          </a:p>
          <a:p>
            <a:r>
              <a:rPr lang="en-US" dirty="0"/>
              <a:t>Epochs = 30</a:t>
            </a:r>
          </a:p>
          <a:p>
            <a:r>
              <a:rPr lang="en-US" dirty="0"/>
              <a:t>Validation split = 0.2</a:t>
            </a:r>
          </a:p>
          <a:p>
            <a:r>
              <a:rPr lang="en-US" u="sng" dirty="0"/>
              <a:t>Accuracy = 92%</a:t>
            </a:r>
            <a:endParaRPr lang="en-PK" u="sng" dirty="0"/>
          </a:p>
        </p:txBody>
      </p:sp>
    </p:spTree>
    <p:extLst>
      <p:ext uri="{BB962C8B-B14F-4D97-AF65-F5344CB8AC3E}">
        <p14:creationId xmlns:p14="http://schemas.microsoft.com/office/powerpoint/2010/main" val="424702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F734-E73B-4D51-8005-5E8C549249CE}"/>
              </a:ext>
            </a:extLst>
          </p:cNvPr>
          <p:cNvSpPr>
            <a:spLocks noGrp="1"/>
          </p:cNvSpPr>
          <p:nvPr>
            <p:ph type="title"/>
          </p:nvPr>
        </p:nvSpPr>
        <p:spPr/>
        <p:txBody>
          <a:bodyPr/>
          <a:lstStyle/>
          <a:p>
            <a:r>
              <a:rPr lang="en-US" dirty="0"/>
              <a:t>Accuracy and Loss</a:t>
            </a:r>
            <a:endParaRPr lang="en-PK" dirty="0"/>
          </a:p>
        </p:txBody>
      </p:sp>
      <p:pic>
        <p:nvPicPr>
          <p:cNvPr id="9" name="Picture 8">
            <a:extLst>
              <a:ext uri="{FF2B5EF4-FFF2-40B4-BE49-F238E27FC236}">
                <a16:creationId xmlns:a16="http://schemas.microsoft.com/office/drawing/2014/main" id="{AC44AE1C-160B-4037-A52B-7B5A1E7DC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18036"/>
            <a:ext cx="5734850" cy="3772426"/>
          </a:xfrm>
          <a:prstGeom prst="rect">
            <a:avLst/>
          </a:prstGeom>
        </p:spPr>
      </p:pic>
      <p:pic>
        <p:nvPicPr>
          <p:cNvPr id="11" name="Picture 10" descr="A close up of a map&#10;&#10;Description generated with high confidence">
            <a:extLst>
              <a:ext uri="{FF2B5EF4-FFF2-40B4-BE49-F238E27FC236}">
                <a16:creationId xmlns:a16="http://schemas.microsoft.com/office/drawing/2014/main" id="{34490A6E-61FE-4D44-B26B-F993C7304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97" y="2218036"/>
            <a:ext cx="5572903" cy="3734321"/>
          </a:xfrm>
          <a:prstGeom prst="rect">
            <a:avLst/>
          </a:prstGeom>
        </p:spPr>
      </p:pic>
    </p:spTree>
    <p:extLst>
      <p:ext uri="{BB962C8B-B14F-4D97-AF65-F5344CB8AC3E}">
        <p14:creationId xmlns:p14="http://schemas.microsoft.com/office/powerpoint/2010/main" val="275219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4E74-DDD0-48A6-B303-C5F669AF1B4B}"/>
              </a:ext>
            </a:extLst>
          </p:cNvPr>
          <p:cNvSpPr>
            <a:spLocks noGrp="1"/>
          </p:cNvSpPr>
          <p:nvPr>
            <p:ph type="title"/>
          </p:nvPr>
        </p:nvSpPr>
        <p:spPr/>
        <p:txBody>
          <a:bodyPr/>
          <a:lstStyle/>
          <a:p>
            <a:r>
              <a:rPr lang="en-US" dirty="0"/>
              <a:t>From tag Sequences to HTML page</a:t>
            </a:r>
            <a:endParaRPr lang="en-PK" dirty="0"/>
          </a:p>
        </p:txBody>
      </p:sp>
      <p:sp>
        <p:nvSpPr>
          <p:cNvPr id="3" name="Content Placeholder 2">
            <a:extLst>
              <a:ext uri="{FF2B5EF4-FFF2-40B4-BE49-F238E27FC236}">
                <a16:creationId xmlns:a16="http://schemas.microsoft.com/office/drawing/2014/main" id="{140B6D73-E99E-4158-9DA1-492DD48FFA3D}"/>
              </a:ext>
            </a:extLst>
          </p:cNvPr>
          <p:cNvSpPr>
            <a:spLocks noGrp="1"/>
          </p:cNvSpPr>
          <p:nvPr>
            <p:ph idx="1"/>
          </p:nvPr>
        </p:nvSpPr>
        <p:spPr/>
        <p:txBody>
          <a:bodyPr/>
          <a:lstStyle/>
          <a:p>
            <a:r>
              <a:rPr lang="en-US" dirty="0"/>
              <a:t>Creation of m-</a:t>
            </a:r>
            <a:r>
              <a:rPr lang="en-US" dirty="0" err="1"/>
              <a:t>ary</a:t>
            </a:r>
            <a:r>
              <a:rPr lang="en-US" dirty="0"/>
              <a:t> tree from each sequence</a:t>
            </a:r>
          </a:p>
          <a:p>
            <a:r>
              <a:rPr lang="en-US" dirty="0"/>
              <a:t>Step by step merging of all m-</a:t>
            </a:r>
            <a:r>
              <a:rPr lang="en-US" dirty="0" err="1"/>
              <a:t>ary</a:t>
            </a:r>
            <a:r>
              <a:rPr lang="en-US" dirty="0"/>
              <a:t> trees to get one m-</a:t>
            </a:r>
            <a:r>
              <a:rPr lang="en-US" dirty="0" err="1"/>
              <a:t>ary</a:t>
            </a:r>
            <a:r>
              <a:rPr lang="en-US" dirty="0"/>
              <a:t> tree</a:t>
            </a:r>
          </a:p>
          <a:p>
            <a:r>
              <a:rPr lang="en-US" dirty="0"/>
              <a:t>Tree traversal to retrieve HTML page</a:t>
            </a:r>
            <a:endParaRPr lang="en-PK" dirty="0"/>
          </a:p>
        </p:txBody>
      </p:sp>
    </p:spTree>
    <p:extLst>
      <p:ext uri="{BB962C8B-B14F-4D97-AF65-F5344CB8AC3E}">
        <p14:creationId xmlns:p14="http://schemas.microsoft.com/office/powerpoint/2010/main" val="4029125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568E-3B08-4891-8ACA-D7830BEA115B}"/>
              </a:ext>
            </a:extLst>
          </p:cNvPr>
          <p:cNvSpPr>
            <a:spLocks noGrp="1"/>
          </p:cNvSpPr>
          <p:nvPr>
            <p:ph type="title"/>
          </p:nvPr>
        </p:nvSpPr>
        <p:spPr>
          <a:xfrm>
            <a:off x="707011" y="5290167"/>
            <a:ext cx="10765410" cy="1207269"/>
          </a:xfrm>
        </p:spPr>
        <p:txBody>
          <a:bodyPr vert="horz" lIns="91440" tIns="45720" rIns="91440" bIns="45720" rtlCol="0" anchor="b">
            <a:normAutofit/>
          </a:bodyPr>
          <a:lstStyle/>
          <a:p>
            <a:pPr algn="ctr"/>
            <a:r>
              <a:rPr lang="en-US" sz="6000" dirty="0"/>
              <a:t>A prediction from model</a:t>
            </a:r>
          </a:p>
        </p:txBody>
      </p:sp>
      <p:pic>
        <p:nvPicPr>
          <p:cNvPr id="7" name="Picture 6" descr="A screenshot of a cell phone&#10;&#10;Description generated with very high confidence">
            <a:extLst>
              <a:ext uri="{FF2B5EF4-FFF2-40B4-BE49-F238E27FC236}">
                <a16:creationId xmlns:a16="http://schemas.microsoft.com/office/drawing/2014/main" id="{5AF70928-F3A9-4A90-B82C-623E648E4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493" y="360564"/>
            <a:ext cx="2400446" cy="3840715"/>
          </a:xfrm>
          <a:prstGeom prst="rect">
            <a:avLst/>
          </a:prstGeom>
        </p:spPr>
      </p:pic>
      <p:cxnSp>
        <p:nvCxnSpPr>
          <p:cNvPr id="14" name="Straight Connector 13">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ell phone&#10;&#10;Description generated with very high confidence">
            <a:extLst>
              <a:ext uri="{FF2B5EF4-FFF2-40B4-BE49-F238E27FC236}">
                <a16:creationId xmlns:a16="http://schemas.microsoft.com/office/drawing/2014/main" id="{331D47F5-07F2-43EF-AF3C-4DDCD59AF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9045" y="360564"/>
            <a:ext cx="2410048" cy="3840715"/>
          </a:xfrm>
          <a:prstGeom prst="rect">
            <a:avLst/>
          </a:prstGeom>
        </p:spPr>
      </p:pic>
      <p:cxnSp>
        <p:nvCxnSpPr>
          <p:cNvPr id="16" name="Straight Connector 15">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generated with very high confidence">
            <a:extLst>
              <a:ext uri="{FF2B5EF4-FFF2-40B4-BE49-F238E27FC236}">
                <a16:creationId xmlns:a16="http://schemas.microsoft.com/office/drawing/2014/main" id="{C884AC7A-1771-4A72-9248-A73DF00ED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611" y="360564"/>
            <a:ext cx="2402346" cy="3843755"/>
          </a:xfrm>
          <a:prstGeom prst="rect">
            <a:avLst/>
          </a:prstGeom>
        </p:spPr>
      </p:pic>
      <p:sp>
        <p:nvSpPr>
          <p:cNvPr id="11" name="TextBox 10">
            <a:extLst>
              <a:ext uri="{FF2B5EF4-FFF2-40B4-BE49-F238E27FC236}">
                <a16:creationId xmlns:a16="http://schemas.microsoft.com/office/drawing/2014/main" id="{03D43FBF-80D1-4C61-A850-0F813BAB52AA}"/>
              </a:ext>
            </a:extLst>
          </p:cNvPr>
          <p:cNvSpPr txBox="1"/>
          <p:nvPr/>
        </p:nvSpPr>
        <p:spPr>
          <a:xfrm>
            <a:off x="890611" y="4515729"/>
            <a:ext cx="2402346" cy="369332"/>
          </a:xfrm>
          <a:prstGeom prst="rect">
            <a:avLst/>
          </a:prstGeom>
          <a:noFill/>
        </p:spPr>
        <p:txBody>
          <a:bodyPr wrap="square" rtlCol="0">
            <a:spAutoFit/>
          </a:bodyPr>
          <a:lstStyle/>
          <a:p>
            <a:pPr algn="ctr"/>
            <a:r>
              <a:rPr lang="en-US" dirty="0"/>
              <a:t>Actual Web Page</a:t>
            </a:r>
            <a:endParaRPr lang="en-PK" dirty="0"/>
          </a:p>
        </p:txBody>
      </p:sp>
      <p:sp>
        <p:nvSpPr>
          <p:cNvPr id="12" name="TextBox 11">
            <a:extLst>
              <a:ext uri="{FF2B5EF4-FFF2-40B4-BE49-F238E27FC236}">
                <a16:creationId xmlns:a16="http://schemas.microsoft.com/office/drawing/2014/main" id="{78D09911-7F0E-40D4-BB78-5A05DC437B3A}"/>
              </a:ext>
            </a:extLst>
          </p:cNvPr>
          <p:cNvSpPr txBox="1"/>
          <p:nvPr/>
        </p:nvSpPr>
        <p:spPr>
          <a:xfrm>
            <a:off x="4887594" y="4600135"/>
            <a:ext cx="2402345" cy="646331"/>
          </a:xfrm>
          <a:prstGeom prst="rect">
            <a:avLst/>
          </a:prstGeom>
          <a:noFill/>
        </p:spPr>
        <p:txBody>
          <a:bodyPr wrap="square" rtlCol="0">
            <a:spAutoFit/>
          </a:bodyPr>
          <a:lstStyle/>
          <a:p>
            <a:pPr algn="ctr"/>
            <a:r>
              <a:rPr lang="en-US" dirty="0" err="1"/>
              <a:t>WebLight</a:t>
            </a:r>
            <a:r>
              <a:rPr lang="en-US" dirty="0"/>
              <a:t> transformed Web page</a:t>
            </a:r>
            <a:endParaRPr lang="en-PK" dirty="0"/>
          </a:p>
        </p:txBody>
      </p:sp>
      <p:sp>
        <p:nvSpPr>
          <p:cNvPr id="13" name="TextBox 12">
            <a:extLst>
              <a:ext uri="{FF2B5EF4-FFF2-40B4-BE49-F238E27FC236}">
                <a16:creationId xmlns:a16="http://schemas.microsoft.com/office/drawing/2014/main" id="{2AA947F6-F4C7-49AA-9893-4797A289EE29}"/>
              </a:ext>
            </a:extLst>
          </p:cNvPr>
          <p:cNvSpPr txBox="1"/>
          <p:nvPr/>
        </p:nvSpPr>
        <p:spPr>
          <a:xfrm>
            <a:off x="8884576" y="4600135"/>
            <a:ext cx="2402345" cy="646331"/>
          </a:xfrm>
          <a:prstGeom prst="rect">
            <a:avLst/>
          </a:prstGeom>
          <a:noFill/>
        </p:spPr>
        <p:txBody>
          <a:bodyPr wrap="square" rtlCol="0">
            <a:spAutoFit/>
          </a:bodyPr>
          <a:lstStyle/>
          <a:p>
            <a:pPr algn="ctr"/>
            <a:r>
              <a:rPr lang="en-US" dirty="0"/>
              <a:t>Web page predicted via our model</a:t>
            </a:r>
            <a:endParaRPr lang="en-PK" dirty="0"/>
          </a:p>
        </p:txBody>
      </p:sp>
    </p:spTree>
    <p:extLst>
      <p:ext uri="{BB962C8B-B14F-4D97-AF65-F5344CB8AC3E}">
        <p14:creationId xmlns:p14="http://schemas.microsoft.com/office/powerpoint/2010/main" val="1571153426"/>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3254-FDD9-403F-A8F8-420915305865}"/>
              </a:ext>
            </a:extLst>
          </p:cNvPr>
          <p:cNvSpPr>
            <a:spLocks noGrp="1"/>
          </p:cNvSpPr>
          <p:nvPr>
            <p:ph type="title"/>
          </p:nvPr>
        </p:nvSpPr>
        <p:spPr/>
        <p:txBody>
          <a:bodyPr/>
          <a:lstStyle/>
          <a:p>
            <a:r>
              <a:rPr lang="en-US" dirty="0"/>
              <a:t>Next Step</a:t>
            </a:r>
            <a:endParaRPr lang="en-PK" dirty="0"/>
          </a:p>
        </p:txBody>
      </p:sp>
      <p:sp>
        <p:nvSpPr>
          <p:cNvPr id="3" name="Content Placeholder 2">
            <a:extLst>
              <a:ext uri="{FF2B5EF4-FFF2-40B4-BE49-F238E27FC236}">
                <a16:creationId xmlns:a16="http://schemas.microsoft.com/office/drawing/2014/main" id="{E8650687-75C4-4009-8BF6-876C765A46B6}"/>
              </a:ext>
            </a:extLst>
          </p:cNvPr>
          <p:cNvSpPr>
            <a:spLocks noGrp="1"/>
          </p:cNvSpPr>
          <p:nvPr>
            <p:ph idx="1"/>
          </p:nvPr>
        </p:nvSpPr>
        <p:spPr/>
        <p:txBody>
          <a:bodyPr/>
          <a:lstStyle/>
          <a:p>
            <a:r>
              <a:rPr lang="en-US" dirty="0"/>
              <a:t>Improving this model by incorporating attributes of tags as well</a:t>
            </a:r>
          </a:p>
          <a:p>
            <a:r>
              <a:rPr lang="en-US" dirty="0"/>
              <a:t>Handling absence and addition of content</a:t>
            </a:r>
          </a:p>
          <a:p>
            <a:r>
              <a:rPr lang="en-US" dirty="0"/>
              <a:t>Improving by considering images, style and scripts</a:t>
            </a:r>
            <a:endParaRPr lang="en-PK" dirty="0"/>
          </a:p>
        </p:txBody>
      </p:sp>
    </p:spTree>
    <p:extLst>
      <p:ext uri="{BB962C8B-B14F-4D97-AF65-F5344CB8AC3E}">
        <p14:creationId xmlns:p14="http://schemas.microsoft.com/office/powerpoint/2010/main" val="379103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8DF-B967-4B95-9E6A-B3C33DBBA026}"/>
              </a:ext>
            </a:extLst>
          </p:cNvPr>
          <p:cNvSpPr>
            <a:spLocks noGrp="1"/>
          </p:cNvSpPr>
          <p:nvPr>
            <p:ph type="title"/>
          </p:nvPr>
        </p:nvSpPr>
        <p:spPr/>
        <p:txBody>
          <a:bodyPr/>
          <a:lstStyle/>
          <a:p>
            <a:r>
              <a:rPr lang="en-US" dirty="0"/>
              <a:t>Data Collection</a:t>
            </a:r>
            <a:endParaRPr lang="en-PK" dirty="0"/>
          </a:p>
        </p:txBody>
      </p:sp>
      <p:sp>
        <p:nvSpPr>
          <p:cNvPr id="3" name="Content Placeholder 2">
            <a:extLst>
              <a:ext uri="{FF2B5EF4-FFF2-40B4-BE49-F238E27FC236}">
                <a16:creationId xmlns:a16="http://schemas.microsoft.com/office/drawing/2014/main" id="{363BE5A1-87F9-4AAF-AE57-4072EF2F32A0}"/>
              </a:ext>
            </a:extLst>
          </p:cNvPr>
          <p:cNvSpPr>
            <a:spLocks noGrp="1"/>
          </p:cNvSpPr>
          <p:nvPr>
            <p:ph idx="1"/>
          </p:nvPr>
        </p:nvSpPr>
        <p:spPr/>
        <p:txBody>
          <a:bodyPr/>
          <a:lstStyle/>
          <a:p>
            <a:r>
              <a:rPr lang="en-US" dirty="0"/>
              <a:t>Collected a dataset of around 2000 original and transformed pages</a:t>
            </a:r>
          </a:p>
          <a:p>
            <a:r>
              <a:rPr lang="en-US" dirty="0"/>
              <a:t>Several Techniques were tried: wget, appium, selenium etc.</a:t>
            </a:r>
          </a:p>
          <a:p>
            <a:r>
              <a:rPr lang="en-US" dirty="0"/>
              <a:t>Challenges of Pages not transformed, censorship and redirect issues</a:t>
            </a:r>
          </a:p>
          <a:p>
            <a:r>
              <a:rPr lang="en-US" dirty="0"/>
              <a:t>Wget used with certain header to collect transformed and original pages for both mobile and web</a:t>
            </a:r>
          </a:p>
          <a:p>
            <a:r>
              <a:rPr lang="en-US" dirty="0"/>
              <a:t>Iterative Data Cleaning and Collection</a:t>
            </a:r>
          </a:p>
          <a:p>
            <a:r>
              <a:rPr lang="en-US" dirty="0"/>
              <a:t>Non-Transformed pages collected as well</a:t>
            </a:r>
          </a:p>
        </p:txBody>
      </p:sp>
    </p:spTree>
    <p:extLst>
      <p:ext uri="{BB962C8B-B14F-4D97-AF65-F5344CB8AC3E}">
        <p14:creationId xmlns:p14="http://schemas.microsoft.com/office/powerpoint/2010/main" val="206627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6342-56B2-4A79-9DF8-C5E21EA5EDF1}"/>
              </a:ext>
            </a:extLst>
          </p:cNvPr>
          <p:cNvSpPr>
            <a:spLocks noGrp="1"/>
          </p:cNvSpPr>
          <p:nvPr>
            <p:ph type="title"/>
          </p:nvPr>
        </p:nvSpPr>
        <p:spPr/>
        <p:txBody>
          <a:bodyPr/>
          <a:lstStyle/>
          <a:p>
            <a:pPr algn="ctr"/>
            <a:r>
              <a:rPr lang="en-US" dirty="0"/>
              <a:t>Thank you!</a:t>
            </a:r>
            <a:endParaRPr lang="en-PK" dirty="0"/>
          </a:p>
        </p:txBody>
      </p:sp>
      <p:sp>
        <p:nvSpPr>
          <p:cNvPr id="3" name="Content Placeholder 2">
            <a:extLst>
              <a:ext uri="{FF2B5EF4-FFF2-40B4-BE49-F238E27FC236}">
                <a16:creationId xmlns:a16="http://schemas.microsoft.com/office/drawing/2014/main" id="{50A10401-988F-41FA-B9AF-78F3C25068AF}"/>
              </a:ext>
            </a:extLst>
          </p:cNvPr>
          <p:cNvSpPr>
            <a:spLocks noGrp="1"/>
          </p:cNvSpPr>
          <p:nvPr>
            <p:ph idx="1"/>
          </p:nvPr>
        </p:nvSpPr>
        <p:spPr/>
        <p:txBody>
          <a:bodyPr/>
          <a:lstStyle/>
          <a:p>
            <a:endParaRPr lang="en-PK" dirty="0"/>
          </a:p>
        </p:txBody>
      </p:sp>
    </p:spTree>
    <p:extLst>
      <p:ext uri="{BB962C8B-B14F-4D97-AF65-F5344CB8AC3E}">
        <p14:creationId xmlns:p14="http://schemas.microsoft.com/office/powerpoint/2010/main" val="333866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DA42-A67C-482A-9271-64D0A89DDB8B}"/>
              </a:ext>
            </a:extLst>
          </p:cNvPr>
          <p:cNvSpPr>
            <a:spLocks noGrp="1"/>
          </p:cNvSpPr>
          <p:nvPr>
            <p:ph type="title"/>
          </p:nvPr>
        </p:nvSpPr>
        <p:spPr/>
        <p:txBody>
          <a:bodyPr/>
          <a:lstStyle/>
          <a:p>
            <a:r>
              <a:rPr lang="en-US" dirty="0"/>
              <a:t>Two Types of Analysis</a:t>
            </a:r>
          </a:p>
        </p:txBody>
      </p:sp>
      <p:sp>
        <p:nvSpPr>
          <p:cNvPr id="3" name="Content Placeholder 2">
            <a:extLst>
              <a:ext uri="{FF2B5EF4-FFF2-40B4-BE49-F238E27FC236}">
                <a16:creationId xmlns:a16="http://schemas.microsoft.com/office/drawing/2014/main" id="{1AB2D2F3-2811-4AB4-BB31-F99C90143190}"/>
              </a:ext>
            </a:extLst>
          </p:cNvPr>
          <p:cNvSpPr>
            <a:spLocks noGrp="1"/>
          </p:cNvSpPr>
          <p:nvPr>
            <p:ph idx="1"/>
          </p:nvPr>
        </p:nvSpPr>
        <p:spPr/>
        <p:txBody>
          <a:bodyPr/>
          <a:lstStyle/>
          <a:p>
            <a:r>
              <a:rPr lang="en-US" dirty="0"/>
              <a:t>External Analysis of the Objects fetched</a:t>
            </a:r>
          </a:p>
          <a:p>
            <a:pPr lvl="1"/>
            <a:r>
              <a:rPr lang="en-US" dirty="0"/>
              <a:t>Comparison of origin and non-origin requests and servers in the transformed and non-transformed pages.</a:t>
            </a:r>
          </a:p>
          <a:p>
            <a:pPr lvl="1"/>
            <a:r>
              <a:rPr lang="en-US" dirty="0"/>
              <a:t>Comparison of the ratio of different kinds external objects (JS , CSS , HTML, Image) fetched in the transformed and non-transformed pages.</a:t>
            </a:r>
          </a:p>
          <a:p>
            <a:pPr lvl="1"/>
            <a:endParaRPr lang="en-US" dirty="0"/>
          </a:p>
          <a:p>
            <a:r>
              <a:rPr lang="en-US" dirty="0"/>
              <a:t>Internal Analysis of the underlying HTML </a:t>
            </a:r>
          </a:p>
          <a:p>
            <a:pPr lvl="1"/>
            <a:r>
              <a:rPr lang="en-US" dirty="0"/>
              <a:t>Parsing of both the transformed and non-transformed HTML pages</a:t>
            </a:r>
          </a:p>
          <a:p>
            <a:pPr lvl="1"/>
            <a:r>
              <a:rPr lang="en-US" dirty="0"/>
              <a:t>Comparison of different kind of HTML Tags (Image, Script, Division , Hyperlink) in transformed and non-transformed pages.</a:t>
            </a:r>
          </a:p>
          <a:p>
            <a:pPr lvl="1"/>
            <a:endParaRPr lang="en-US" dirty="0"/>
          </a:p>
        </p:txBody>
      </p:sp>
    </p:spTree>
    <p:extLst>
      <p:ext uri="{BB962C8B-B14F-4D97-AF65-F5344CB8AC3E}">
        <p14:creationId xmlns:p14="http://schemas.microsoft.com/office/powerpoint/2010/main" val="365335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Non-Origin Servers Comparison</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number of non-origin servers are greater in number for non-transformed pages as compared to transformed pages.</a:t>
            </a:r>
          </a:p>
          <a:p>
            <a:endParaRPr lang="en-US" dirty="0"/>
          </a:p>
        </p:txBody>
      </p:sp>
      <p:pic>
        <p:nvPicPr>
          <p:cNvPr id="4" name="Picture 3">
            <a:extLst>
              <a:ext uri="{FF2B5EF4-FFF2-40B4-BE49-F238E27FC236}">
                <a16:creationId xmlns:a16="http://schemas.microsoft.com/office/drawing/2014/main" id="{FA554401-F7B2-4B0E-AB0E-D2A2B8244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20" y="3074649"/>
            <a:ext cx="4564756" cy="3237251"/>
          </a:xfrm>
          <a:prstGeom prst="rect">
            <a:avLst/>
          </a:prstGeom>
        </p:spPr>
      </p:pic>
      <p:pic>
        <p:nvPicPr>
          <p:cNvPr id="5" name="Picture 4">
            <a:extLst>
              <a:ext uri="{FF2B5EF4-FFF2-40B4-BE49-F238E27FC236}">
                <a16:creationId xmlns:a16="http://schemas.microsoft.com/office/drawing/2014/main" id="{334D4A79-D49B-4BFE-8C4A-0FF589D2B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26" y="3074650"/>
            <a:ext cx="4739427" cy="3237250"/>
          </a:xfrm>
          <a:prstGeom prst="rect">
            <a:avLst/>
          </a:prstGeom>
        </p:spPr>
      </p:pic>
    </p:spTree>
    <p:extLst>
      <p:ext uri="{BB962C8B-B14F-4D97-AF65-F5344CB8AC3E}">
        <p14:creationId xmlns:p14="http://schemas.microsoft.com/office/powerpoint/2010/main" val="221511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HTML Objects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html objects to total objects fetched is significantly higher in transformed pages as most of the external CSS and Js objects are embedded inside the html in transformed pages.</a:t>
            </a:r>
          </a:p>
          <a:p>
            <a:endParaRPr lang="en-US" dirty="0"/>
          </a:p>
        </p:txBody>
      </p:sp>
      <p:pic>
        <p:nvPicPr>
          <p:cNvPr id="4" name="Picture 3">
            <a:extLst>
              <a:ext uri="{FF2B5EF4-FFF2-40B4-BE49-F238E27FC236}">
                <a16:creationId xmlns:a16="http://schemas.microsoft.com/office/drawing/2014/main" id="{C6EA856C-4DF5-426E-ABBC-26352DB8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50" y="3150849"/>
            <a:ext cx="4588046" cy="3237251"/>
          </a:xfrm>
          <a:prstGeom prst="rect">
            <a:avLst/>
          </a:prstGeom>
        </p:spPr>
      </p:pic>
      <p:pic>
        <p:nvPicPr>
          <p:cNvPr id="5" name="Picture 4">
            <a:extLst>
              <a:ext uri="{FF2B5EF4-FFF2-40B4-BE49-F238E27FC236}">
                <a16:creationId xmlns:a16="http://schemas.microsoft.com/office/drawing/2014/main" id="{81F0C6E6-9D0D-49D3-BD89-6A26666C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54" y="3150849"/>
            <a:ext cx="4588044" cy="3237250"/>
          </a:xfrm>
          <a:prstGeom prst="rect">
            <a:avLst/>
          </a:prstGeom>
        </p:spPr>
      </p:pic>
    </p:spTree>
    <p:extLst>
      <p:ext uri="{BB962C8B-B14F-4D97-AF65-F5344CB8AC3E}">
        <p14:creationId xmlns:p14="http://schemas.microsoft.com/office/powerpoint/2010/main" val="34156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Page Sizes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690688"/>
            <a:ext cx="10515600" cy="4486275"/>
          </a:xfrm>
        </p:spPr>
        <p:txBody>
          <a:bodyPr/>
          <a:lstStyle/>
          <a:p>
            <a:r>
              <a:rPr lang="en-US" sz="3200" dirty="0"/>
              <a:t>In the average case, the plot shows that there is a 2 to 3 times decrease in page size for transformed pages.</a:t>
            </a:r>
          </a:p>
          <a:p>
            <a:endParaRPr lang="en-US" dirty="0"/>
          </a:p>
          <a:p>
            <a:endParaRPr lang="en-US" dirty="0"/>
          </a:p>
        </p:txBody>
      </p:sp>
      <p:pic>
        <p:nvPicPr>
          <p:cNvPr id="6" name="Picture 5">
            <a:extLst>
              <a:ext uri="{FF2B5EF4-FFF2-40B4-BE49-F238E27FC236}">
                <a16:creationId xmlns:a16="http://schemas.microsoft.com/office/drawing/2014/main" id="{0F1F554A-6E09-433A-AAD3-FB26CD3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277803"/>
            <a:ext cx="4855875" cy="2878322"/>
          </a:xfrm>
          <a:prstGeom prst="rect">
            <a:avLst/>
          </a:prstGeom>
        </p:spPr>
      </p:pic>
    </p:spTree>
    <p:extLst>
      <p:ext uri="{BB962C8B-B14F-4D97-AF65-F5344CB8AC3E}">
        <p14:creationId xmlns:p14="http://schemas.microsoft.com/office/powerpoint/2010/main" val="367815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D8DF-B967-4B95-9E6A-B3C33DBBA026}"/>
              </a:ext>
            </a:extLst>
          </p:cNvPr>
          <p:cNvSpPr>
            <a:spLocks noGrp="1"/>
          </p:cNvSpPr>
          <p:nvPr>
            <p:ph type="title"/>
          </p:nvPr>
        </p:nvSpPr>
        <p:spPr/>
        <p:txBody>
          <a:bodyPr/>
          <a:lstStyle/>
          <a:p>
            <a:r>
              <a:rPr lang="en-US" dirty="0"/>
              <a:t>Tag Level Analysis</a:t>
            </a:r>
            <a:endParaRPr lang="en-PK" dirty="0"/>
          </a:p>
        </p:txBody>
      </p:sp>
      <p:sp>
        <p:nvSpPr>
          <p:cNvPr id="3" name="Content Placeholder 2">
            <a:extLst>
              <a:ext uri="{FF2B5EF4-FFF2-40B4-BE49-F238E27FC236}">
                <a16:creationId xmlns:a16="http://schemas.microsoft.com/office/drawing/2014/main" id="{363BE5A1-87F9-4AAF-AE57-4072EF2F32A0}"/>
              </a:ext>
            </a:extLst>
          </p:cNvPr>
          <p:cNvSpPr>
            <a:spLocks noGrp="1"/>
          </p:cNvSpPr>
          <p:nvPr>
            <p:ph idx="1"/>
          </p:nvPr>
        </p:nvSpPr>
        <p:spPr/>
        <p:txBody>
          <a:bodyPr>
            <a:normAutofit/>
          </a:bodyPr>
          <a:lstStyle/>
          <a:p>
            <a:r>
              <a:rPr lang="en-US" dirty="0"/>
              <a:t>Ran script on our 1284 pages.</a:t>
            </a:r>
          </a:p>
          <a:p>
            <a:r>
              <a:rPr lang="en-US" dirty="0"/>
              <a:t>Distinct tags in Original page decreased from 150 to 25 in transformed</a:t>
            </a:r>
          </a:p>
          <a:p>
            <a:r>
              <a:rPr lang="en-US" dirty="0"/>
              <a:t>Some tags absent in transformed pages: p, link, noscript, h1, h2, h3…</a:t>
            </a:r>
          </a:p>
          <a:p>
            <a:r>
              <a:rPr lang="en-US" dirty="0"/>
              <a:t>Count of other tags changed drastically:</a:t>
            </a:r>
          </a:p>
          <a:p>
            <a:pPr lvl="1"/>
            <a:r>
              <a:rPr lang="en-US" dirty="0"/>
              <a:t>Div: 232k </a:t>
            </a:r>
            <a:r>
              <a:rPr lang="en-US" dirty="0">
                <a:sym typeface="Wingdings" panose="05000000000000000000" pitchFamily="2" charset="2"/>
              </a:rPr>
              <a:t> 397k  (increase)</a:t>
            </a:r>
          </a:p>
          <a:p>
            <a:pPr lvl="1"/>
            <a:r>
              <a:rPr lang="en-US" dirty="0">
                <a:sym typeface="Wingdings" panose="05000000000000000000" pitchFamily="2" charset="2"/>
              </a:rPr>
              <a:t>Img 37k  51k (increase)</a:t>
            </a:r>
          </a:p>
          <a:p>
            <a:pPr lvl="1"/>
            <a:r>
              <a:rPr lang="en-US" dirty="0">
                <a:sym typeface="Wingdings" panose="05000000000000000000" pitchFamily="2" charset="2"/>
              </a:rPr>
              <a:t>ul 16k  271 (decrease)</a:t>
            </a:r>
          </a:p>
          <a:p>
            <a:pPr lvl="1"/>
            <a:r>
              <a:rPr lang="en-US" dirty="0">
                <a:sym typeface="Wingdings" panose="05000000000000000000" pitchFamily="2" charset="2"/>
              </a:rPr>
              <a:t>Script 20k  12k (decrease)</a:t>
            </a:r>
          </a:p>
        </p:txBody>
      </p:sp>
    </p:spTree>
    <p:extLst>
      <p:ext uri="{BB962C8B-B14F-4D97-AF65-F5344CB8AC3E}">
        <p14:creationId xmlns:p14="http://schemas.microsoft.com/office/powerpoint/2010/main" val="159768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1237</Words>
  <Application>Microsoft Office PowerPoint</Application>
  <PresentationFormat>Widescreen</PresentationFormat>
  <Paragraphs>474</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Learning Google WebLight  Transformations Using Machine Learning Techniques</vt:lpstr>
      <vt:lpstr>What is Google Web Light?</vt:lpstr>
      <vt:lpstr>Visual Analysis</vt:lpstr>
      <vt:lpstr>Data Collection</vt:lpstr>
      <vt:lpstr>Two Types of Analysis</vt:lpstr>
      <vt:lpstr>Non-Origin Servers Comparison</vt:lpstr>
      <vt:lpstr>Ratio of HTML Objects</vt:lpstr>
      <vt:lpstr>Ratio of Page Sizes</vt:lpstr>
      <vt:lpstr>Tag Level Analysis</vt:lpstr>
      <vt:lpstr>Building a Machine Learning based model</vt:lpstr>
      <vt:lpstr>Some Approaches</vt:lpstr>
      <vt:lpstr>Why Pattern Matching</vt:lpstr>
      <vt:lpstr>Collecting tag information</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Hierarchical Tag Parsing</vt:lpstr>
      <vt:lpstr>Choice of Model</vt:lpstr>
      <vt:lpstr>Model Specifications</vt:lpstr>
      <vt:lpstr>Accuracy and Loss</vt:lpstr>
      <vt:lpstr>From tag Sequences to HTML page</vt:lpstr>
      <vt:lpstr>A prediction from model</vt:lpstr>
      <vt:lpstr>Next Step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Google WebLight  Transformations Using Machine Learning Techniques</dc:title>
  <dc:creator>Ammar Tahir</dc:creator>
  <cp:lastModifiedBy>Ammar Tahir</cp:lastModifiedBy>
  <cp:revision>1</cp:revision>
  <dcterms:created xsi:type="dcterms:W3CDTF">2019-05-19T10:24:50Z</dcterms:created>
  <dcterms:modified xsi:type="dcterms:W3CDTF">2019-05-19T10:31:14Z</dcterms:modified>
</cp:coreProperties>
</file>