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8288000" cy="10287000"/>
  <p:notesSz cx="6858000" cy="9144000"/>
  <p:embeddedFontLst>
    <p:embeddedFont>
      <p:font typeface="DM Sans" pitchFamily="2" charset="0"/>
      <p:regular r:id="rId11"/>
    </p:embeddedFont>
    <p:embeddedFont>
      <p:font typeface="Poppins" panose="00000500000000000000" pitchFamily="2" charset="0"/>
      <p:regular r:id="rId12"/>
    </p:embeddedFont>
    <p:embeddedFont>
      <p:font typeface="Poppi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7" d="100"/>
          <a:sy n="37" d="100"/>
        </p:scale>
        <p:origin x="1060" y="1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4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624613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571132" y="6449964"/>
            <a:ext cx="6983181" cy="669188"/>
            <a:chOff x="0" y="0"/>
            <a:chExt cx="1839192" cy="1762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39192" cy="176247"/>
            </a:xfrm>
            <a:custGeom>
              <a:avLst/>
              <a:gdLst/>
              <a:ahLst/>
              <a:cxnLst/>
              <a:rect l="l" t="t" r="r" b="b"/>
              <a:pathLst>
                <a:path w="1839192" h="176247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90801" y="3837036"/>
            <a:ext cx="13086636" cy="2593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2"/>
              </a:lnSpc>
            </a:pPr>
            <a:r>
              <a:rPr lang="en-US" sz="11598" b="1" spc="-626" dirty="0">
                <a:solidFill>
                  <a:srgbClr val="1C2120"/>
                </a:solidFill>
                <a:latin typeface="Poppins Bold" panose="020B0604020202020204" charset="0"/>
                <a:ea typeface="Poppins Semi-Bold"/>
                <a:cs typeface="Poppins Bold" panose="020B0604020202020204" charset="0"/>
                <a:sym typeface="Poppins Semi-Bold"/>
              </a:rPr>
              <a:t>SMART INVENTORY TRACKER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73117" y="6562438"/>
            <a:ext cx="6617965" cy="482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AMMAR ZEESHAN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7788" y="-177024"/>
            <a:ext cx="7097803" cy="11057957"/>
          </a:xfrm>
          <a:custGeom>
            <a:avLst/>
            <a:gdLst/>
            <a:ahLst/>
            <a:cxnLst/>
            <a:rect l="l" t="t" r="r" b="b"/>
            <a:pathLst>
              <a:path w="7097803" h="11057957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r="-22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514350" y="-47884"/>
            <a:ext cx="7454365" cy="10601584"/>
            <a:chOff x="0" y="0"/>
            <a:chExt cx="1963290" cy="27921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63290" cy="2792187"/>
            </a:xfrm>
            <a:custGeom>
              <a:avLst/>
              <a:gdLst/>
              <a:ahLst/>
              <a:cxnLst/>
              <a:rect l="l" t="t" r="r" b="b"/>
              <a:pathLst>
                <a:path w="1963290" h="2792187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715000" y="1485900"/>
            <a:ext cx="14134887" cy="2168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57"/>
              </a:lnSpc>
            </a:pPr>
            <a:r>
              <a:rPr lang="en-US" sz="8512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Analysis and Solution Breakdown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B7B620F-63A1-7642-85B4-8ADF8BFD34D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59196" y="5087843"/>
            <a:ext cx="1000082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Bold" panose="020B0604020202020204" charset="0"/>
                <a:cs typeface="Poppins Bold" panose="020B0604020202020204" charset="0"/>
              </a:rPr>
              <a:t>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Bold" panose="020B0604020202020204" charset="0"/>
              <a:cs typeface="Poppins Bold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dirty="0">
                <a:latin typeface="Poppins Bold" panose="020B0604020202020204" charset="0"/>
                <a:cs typeface="Poppins Bold" panose="020B0604020202020204" charset="0"/>
              </a:rPr>
              <a:t>Traditional Systems Limitations </a:t>
            </a:r>
            <a:endParaRPr kumimoji="0" lang="en-US" altLang="en-US" sz="4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Bold" panose="020B0604020202020204" charset="0"/>
              <a:cs typeface="Poppins Bol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Bold" panose="020B0604020202020204" charset="0"/>
              <a:cs typeface="Poppins Bol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Bold" panose="020B0604020202020204" charset="0"/>
                <a:cs typeface="Poppins Bold" panose="020B0604020202020204" charset="0"/>
              </a:rPr>
              <a:t>Proposed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Bold" panose="020B0604020202020204" charset="0"/>
              <a:cs typeface="Poppins Bol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Bold" panose="020B0604020202020204" charset="0"/>
                <a:cs typeface="Poppins Bold" panose="020B0604020202020204" charset="0"/>
              </a:rPr>
              <a:t>Objectives of the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88436" y="1734111"/>
            <a:ext cx="6830714" cy="2128485"/>
            <a:chOff x="0" y="0"/>
            <a:chExt cx="2286638" cy="712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074795" y="2322376"/>
            <a:ext cx="1023822" cy="839534"/>
          </a:xfrm>
          <a:custGeom>
            <a:avLst/>
            <a:gdLst/>
            <a:ahLst/>
            <a:cxnLst/>
            <a:rect l="l" t="t" r="r" b="b"/>
            <a:pathLst>
              <a:path w="1023822" h="839534">
                <a:moveTo>
                  <a:pt x="0" y="0"/>
                </a:moveTo>
                <a:lnTo>
                  <a:pt x="1023822" y="0"/>
                </a:lnTo>
                <a:lnTo>
                  <a:pt x="1023822" y="839533"/>
                </a:lnTo>
                <a:lnTo>
                  <a:pt x="0" y="839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0588436" y="4173640"/>
            <a:ext cx="6830714" cy="2128485"/>
            <a:chOff x="0" y="0"/>
            <a:chExt cx="2286638" cy="7125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515600" y="6541774"/>
            <a:ext cx="6325412" cy="2139110"/>
            <a:chOff x="0" y="0"/>
            <a:chExt cx="2286638" cy="7125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1118078" y="4469311"/>
            <a:ext cx="1031674" cy="1252584"/>
          </a:xfrm>
          <a:custGeom>
            <a:avLst/>
            <a:gdLst/>
            <a:ahLst/>
            <a:cxnLst/>
            <a:rect l="l" t="t" r="r" b="b"/>
            <a:pathLst>
              <a:path w="1031674" h="1252584">
                <a:moveTo>
                  <a:pt x="0" y="0"/>
                </a:moveTo>
                <a:lnTo>
                  <a:pt x="1031674" y="0"/>
                </a:lnTo>
                <a:lnTo>
                  <a:pt x="1031674" y="1252585"/>
                </a:lnTo>
                <a:lnTo>
                  <a:pt x="0" y="1252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1557086" y="7149591"/>
            <a:ext cx="1400875" cy="924578"/>
          </a:xfrm>
          <a:custGeom>
            <a:avLst/>
            <a:gdLst/>
            <a:ahLst/>
            <a:cxnLst/>
            <a:rect l="l" t="t" r="r" b="b"/>
            <a:pathLst>
              <a:path w="1400875" h="924578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444297" y="589518"/>
            <a:ext cx="10260353" cy="373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58"/>
              </a:lnSpc>
            </a:pPr>
            <a:r>
              <a:rPr lang="en-US" sz="8800" dirty="0">
                <a:latin typeface="Poppins Bold" panose="020B0604020202020204" charset="0"/>
                <a:cs typeface="Poppins Bold" panose="020B0604020202020204" charset="0"/>
              </a:rPr>
              <a:t>Architecture and Core Logic Walk through</a:t>
            </a:r>
            <a:endParaRPr lang="en-US" sz="8472" b="1" dirty="0">
              <a:solidFill>
                <a:srgbClr val="1C2120"/>
              </a:solidFill>
              <a:latin typeface="Poppins Bold" panose="020B0604020202020204" charset="0"/>
              <a:ea typeface="Poppins Bold"/>
              <a:cs typeface="Poppins Bold" panose="020B0604020202020204" charset="0"/>
              <a:sym typeface="Poppins Bold"/>
            </a:endParaRPr>
          </a:p>
        </p:txBody>
      </p:sp>
      <p:sp>
        <p:nvSpPr>
          <p:cNvPr id="15" name="TextBox 15"/>
          <p:cNvSpPr txBox="1"/>
          <p:nvPr/>
        </p:nvSpPr>
        <p:spPr>
          <a:xfrm flipV="1">
            <a:off x="1898273" y="11445033"/>
            <a:ext cx="2470165" cy="457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41"/>
              </a:lnSpc>
              <a:spcBef>
                <a:spcPct val="0"/>
              </a:spcBef>
            </a:pPr>
            <a:endParaRPr lang="en-US" sz="1882" u="none" spc="11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613891" y="7162803"/>
            <a:ext cx="3556933" cy="876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770"/>
              </a:lnSpc>
              <a:spcBef>
                <a:spcPct val="0"/>
              </a:spcBef>
            </a:pPr>
            <a:r>
              <a:rPr lang="en-US" sz="1311" u="none" spc="20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elit, sed do eiusmod tempor incididunt ut labore et dolore magna aliqua. Ut enim ad minim veniam</a:t>
            </a:r>
          </a:p>
        </p:txBody>
      </p:sp>
      <p:sp>
        <p:nvSpPr>
          <p:cNvPr id="19" name="AutoShape 19"/>
          <p:cNvSpPr/>
          <p:nvPr/>
        </p:nvSpPr>
        <p:spPr>
          <a:xfrm flipH="1" flipV="1">
            <a:off x="12460741" y="2304424"/>
            <a:ext cx="1" cy="100919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 flipV="1">
            <a:off x="12572237" y="4774101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 flipV="1">
            <a:off x="12137312" y="7300910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383B3A5F-220E-D403-427F-CA88DD08E79D}"/>
              </a:ext>
            </a:extLst>
          </p:cNvPr>
          <p:cNvGrpSpPr/>
          <p:nvPr/>
        </p:nvGrpSpPr>
        <p:grpSpPr>
          <a:xfrm>
            <a:off x="10704650" y="6552399"/>
            <a:ext cx="6830714" cy="2128485"/>
            <a:chOff x="0" y="0"/>
            <a:chExt cx="2286638" cy="712528"/>
          </a:xfrm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1840CB13-3E88-22F2-0510-32B539168A44}"/>
                </a:ext>
              </a:extLst>
            </p:cNvPr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F18D66DC-7705-A8F1-3704-6BF9DF179338}"/>
                </a:ext>
              </a:extLst>
            </p:cNvPr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9" name="Freeform 13">
            <a:extLst>
              <a:ext uri="{FF2B5EF4-FFF2-40B4-BE49-F238E27FC236}">
                <a16:creationId xmlns:a16="http://schemas.microsoft.com/office/drawing/2014/main" id="{BCDA7721-5792-0102-3E6A-FBBE9531E616}"/>
              </a:ext>
            </a:extLst>
          </p:cNvPr>
          <p:cNvSpPr/>
          <p:nvPr/>
        </p:nvSpPr>
        <p:spPr>
          <a:xfrm>
            <a:off x="11158341" y="7319064"/>
            <a:ext cx="1400875" cy="924578"/>
          </a:xfrm>
          <a:custGeom>
            <a:avLst/>
            <a:gdLst/>
            <a:ahLst/>
            <a:cxnLst/>
            <a:rect l="l" t="t" r="r" b="b"/>
            <a:pathLst>
              <a:path w="1400875" h="924578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6540715F-79F3-1424-2AEB-688705C478C8}"/>
              </a:ext>
            </a:extLst>
          </p:cNvPr>
          <p:cNvSpPr txBox="1"/>
          <p:nvPr/>
        </p:nvSpPr>
        <p:spPr>
          <a:xfrm>
            <a:off x="13200024" y="2646363"/>
            <a:ext cx="4299958" cy="1012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770"/>
              </a:lnSpc>
              <a:spcBef>
                <a:spcPct val="0"/>
              </a:spcBef>
            </a:pPr>
            <a:r>
              <a:rPr lang="en-US" altLang="en-US" sz="4000" b="1" dirty="0">
                <a:latin typeface="Poppins Bold" panose="020B0604020202020204" charset="0"/>
                <a:cs typeface="Poppins Bold" panose="020B0604020202020204" charset="0"/>
              </a:rPr>
              <a:t>Data Storage </a:t>
            </a:r>
          </a:p>
          <a:p>
            <a:pPr algn="just">
              <a:lnSpc>
                <a:spcPts val="1770"/>
              </a:lnSpc>
              <a:spcBef>
                <a:spcPct val="0"/>
              </a:spcBef>
            </a:pPr>
            <a:endParaRPr lang="en-US" altLang="en-US" sz="4000" b="1" dirty="0">
              <a:latin typeface="Poppins Bold" panose="020B0604020202020204" charset="0"/>
              <a:cs typeface="Poppins Bold" panose="020B0604020202020204" charset="0"/>
            </a:endParaRPr>
          </a:p>
          <a:p>
            <a:pPr algn="just">
              <a:lnSpc>
                <a:spcPts val="1770"/>
              </a:lnSpc>
              <a:spcBef>
                <a:spcPct val="0"/>
              </a:spcBef>
            </a:pPr>
            <a:r>
              <a:rPr lang="en-US" altLang="en-US" sz="4000" b="1" dirty="0">
                <a:latin typeface="Poppins Bold" panose="020B0604020202020204" charset="0"/>
                <a:cs typeface="Poppins Bold" panose="020B0604020202020204" charset="0"/>
              </a:rPr>
              <a:t>Approach</a:t>
            </a:r>
            <a:endParaRPr lang="en-US" altLang="en-US" sz="4000" dirty="0">
              <a:latin typeface="Poppins Bold" panose="020B0604020202020204" charset="0"/>
              <a:cs typeface="Poppins Bold" panose="020B0604020202020204" charset="0"/>
            </a:endParaRPr>
          </a:p>
          <a:p>
            <a:pPr marL="0" lvl="0" indent="0" algn="just">
              <a:lnSpc>
                <a:spcPts val="1770"/>
              </a:lnSpc>
              <a:spcBef>
                <a:spcPct val="0"/>
              </a:spcBef>
            </a:pPr>
            <a:endParaRPr lang="en-US" sz="4000" u="none" spc="20" dirty="0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AutoShape 21">
            <a:extLst>
              <a:ext uri="{FF2B5EF4-FFF2-40B4-BE49-F238E27FC236}">
                <a16:creationId xmlns:a16="http://schemas.microsoft.com/office/drawing/2014/main" id="{F41A1B57-FD54-7CB4-21B1-025B5BC01A47}"/>
              </a:ext>
            </a:extLst>
          </p:cNvPr>
          <p:cNvSpPr/>
          <p:nvPr/>
        </p:nvSpPr>
        <p:spPr>
          <a:xfrm flipV="1">
            <a:off x="12798378" y="7311535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F98A2-243B-1ECD-B87E-984611BCDAE0}"/>
              </a:ext>
            </a:extLst>
          </p:cNvPr>
          <p:cNvSpPr txBox="1"/>
          <p:nvPr/>
        </p:nvSpPr>
        <p:spPr>
          <a:xfrm>
            <a:off x="12834622" y="4577158"/>
            <a:ext cx="5114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latin typeface="Poppins Bold" panose="020B0604020202020204" charset="0"/>
                <a:cs typeface="Poppins Bold" panose="020B0604020202020204" charset="0"/>
              </a:rPr>
              <a:t>Class &amp; Method Design</a:t>
            </a:r>
            <a:endParaRPr lang="en-US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0348A-9CD8-3D1A-5F67-BE23B2AA7D34}"/>
              </a:ext>
            </a:extLst>
          </p:cNvPr>
          <p:cNvSpPr txBox="1"/>
          <p:nvPr/>
        </p:nvSpPr>
        <p:spPr>
          <a:xfrm>
            <a:off x="13223608" y="6939535"/>
            <a:ext cx="44766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Bold" panose="020B0604020202020204" charset="0"/>
                <a:cs typeface="Poppins Bold" panose="020B0604020202020204" charset="0"/>
              </a:rPr>
              <a:t>Flow of User Interaction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50429" y="2486361"/>
            <a:ext cx="6587404" cy="6587404"/>
          </a:xfrm>
          <a:custGeom>
            <a:avLst/>
            <a:gdLst/>
            <a:ahLst/>
            <a:cxnLst/>
            <a:rect l="l" t="t" r="r" b="b"/>
            <a:pathLst>
              <a:path w="6587404" h="6587404">
                <a:moveTo>
                  <a:pt x="0" y="0"/>
                </a:moveTo>
                <a:lnTo>
                  <a:pt x="6587404" y="0"/>
                </a:lnTo>
                <a:lnTo>
                  <a:pt x="6587404" y="6587404"/>
                </a:lnTo>
                <a:lnTo>
                  <a:pt x="0" y="6587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330078" y="715655"/>
            <a:ext cx="928027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49"/>
              </a:lnSpc>
            </a:pPr>
            <a:r>
              <a:rPr lang="en-US" sz="7938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Key Challenges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0011" y="2949862"/>
            <a:ext cx="4022097" cy="898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82"/>
              </a:lnSpc>
            </a:pPr>
            <a:r>
              <a:rPr lang="en-US" sz="280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Functions mapping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0910" y="7778025"/>
            <a:ext cx="4860297" cy="898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82"/>
              </a:lnSpc>
            </a:pPr>
            <a:r>
              <a:rPr lang="en-US" sz="280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Managing dynamic data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258800" y="2949862"/>
            <a:ext cx="4950570" cy="898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82"/>
              </a:lnSpc>
            </a:pPr>
            <a:r>
              <a:rPr lang="en-US" sz="280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Sorting custom objects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258800" y="7778025"/>
            <a:ext cx="5864970" cy="898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82"/>
              </a:lnSpc>
            </a:pPr>
            <a:r>
              <a:rPr lang="en-US" sz="280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Clean menu navigation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58798" y="2697161"/>
            <a:ext cx="4892678" cy="489267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1222" r="-6995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796261" y="1028700"/>
            <a:ext cx="1463216" cy="146321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567318" y="2697161"/>
            <a:ext cx="1463216" cy="146321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567318" y="5927221"/>
            <a:ext cx="1463216" cy="146321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28119" y="1639405"/>
            <a:ext cx="1463216" cy="146321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388852" y="2066895"/>
            <a:ext cx="741751" cy="608236"/>
          </a:xfrm>
          <a:custGeom>
            <a:avLst/>
            <a:gdLst/>
            <a:ahLst/>
            <a:cxnLst/>
            <a:rect l="l" t="t" r="r" b="b"/>
            <a:pathLst>
              <a:path w="741751" h="608236">
                <a:moveTo>
                  <a:pt x="0" y="0"/>
                </a:moveTo>
                <a:lnTo>
                  <a:pt x="741751" y="0"/>
                </a:lnTo>
                <a:lnTo>
                  <a:pt x="741751" y="608236"/>
                </a:lnTo>
                <a:lnTo>
                  <a:pt x="0" y="608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3175910" y="1332986"/>
            <a:ext cx="703917" cy="854645"/>
          </a:xfrm>
          <a:custGeom>
            <a:avLst/>
            <a:gdLst/>
            <a:ahLst/>
            <a:cxnLst/>
            <a:rect l="l" t="t" r="r" b="b"/>
            <a:pathLst>
              <a:path w="703917" h="854645">
                <a:moveTo>
                  <a:pt x="0" y="0"/>
                </a:moveTo>
                <a:lnTo>
                  <a:pt x="703917" y="0"/>
                </a:lnTo>
                <a:lnTo>
                  <a:pt x="703917" y="854645"/>
                </a:lnTo>
                <a:lnTo>
                  <a:pt x="0" y="8546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5804764" y="3102622"/>
            <a:ext cx="988326" cy="652295"/>
          </a:xfrm>
          <a:custGeom>
            <a:avLst/>
            <a:gdLst/>
            <a:ahLst/>
            <a:cxnLst/>
            <a:rect l="l" t="t" r="r" b="b"/>
            <a:pathLst>
              <a:path w="988326" h="652295">
                <a:moveTo>
                  <a:pt x="0" y="0"/>
                </a:moveTo>
                <a:lnTo>
                  <a:pt x="988326" y="0"/>
                </a:lnTo>
                <a:lnTo>
                  <a:pt x="988326" y="652295"/>
                </a:lnTo>
                <a:lnTo>
                  <a:pt x="0" y="6522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5875201" y="6240496"/>
            <a:ext cx="847451" cy="836665"/>
          </a:xfrm>
          <a:custGeom>
            <a:avLst/>
            <a:gdLst/>
            <a:ahLst/>
            <a:cxnLst/>
            <a:rect l="l" t="t" r="r" b="b"/>
            <a:pathLst>
              <a:path w="847451" h="836665">
                <a:moveTo>
                  <a:pt x="0" y="0"/>
                </a:moveTo>
                <a:lnTo>
                  <a:pt x="847451" y="0"/>
                </a:lnTo>
                <a:lnTo>
                  <a:pt x="847451" y="836665"/>
                </a:lnTo>
                <a:lnTo>
                  <a:pt x="0" y="8366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39434" y="502617"/>
            <a:ext cx="11519165" cy="2492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58"/>
              </a:lnSpc>
            </a:pPr>
            <a:r>
              <a:rPr lang="en-US" sz="8800" dirty="0">
                <a:latin typeface="Poppins Bold" panose="020B0604020202020204" charset="0"/>
                <a:cs typeface="Poppins Bold" panose="020B0604020202020204" charset="0"/>
              </a:rPr>
              <a:t>How Challenges Were Resolved ?</a:t>
            </a:r>
            <a:endParaRPr lang="en-US" sz="8472" b="1" dirty="0">
              <a:solidFill>
                <a:srgbClr val="1C2120"/>
              </a:solidFill>
              <a:latin typeface="Poppins Bold" panose="020B0604020202020204" charset="0"/>
              <a:ea typeface="Poppins Bold"/>
              <a:cs typeface="Poppins Bold" panose="020B0604020202020204" charset="0"/>
              <a:sym typeface="Poppins Bold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9DC4AD1D-E4E2-9A03-B8C5-B15DBAC8E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02621"/>
            <a:ext cx="8153400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Bold" panose="020B0604020202020204" charset="0"/>
                <a:cs typeface="Poppins Bold" panose="020B0604020202020204" charset="0"/>
              </a:rPr>
              <a:t>Using ARRAYS for dynamic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Bold" panose="020B0604020202020204" charset="0"/>
              <a:cs typeface="Poppins Bol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Bold" panose="020B0604020202020204" charset="0"/>
                <a:cs typeface="Poppins Bold" panose="020B0604020202020204" charset="0"/>
              </a:rPr>
              <a:t>Implementing heap Sort for sorting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Bold" panose="020B0604020202020204" charset="0"/>
              <a:cs typeface="Poppins Bol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Bold" panose="020B0604020202020204" charset="0"/>
                <a:cs typeface="Poppins Bold" panose="020B0604020202020204" charset="0"/>
              </a:rPr>
              <a:t>Function Mapping with Dictionary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Bold" panose="020B0604020202020204" charset="0"/>
              <a:cs typeface="Poppins Bol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Bold" panose="020B0604020202020204" charset="0"/>
                <a:cs typeface="Poppins Bold" panose="020B0604020202020204" charset="0"/>
              </a:rPr>
              <a:t>Using get() for Safe Option Handling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Bold" panose="020B0604020202020204" charset="0"/>
              <a:cs typeface="Poppins Bold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23061" y="0"/>
            <a:ext cx="3443373" cy="5819980"/>
            <a:chOff x="0" y="0"/>
            <a:chExt cx="612460" cy="10351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2460" cy="1035178"/>
            </a:xfrm>
            <a:custGeom>
              <a:avLst/>
              <a:gdLst/>
              <a:ahLst/>
              <a:cxnLst/>
              <a:rect l="l" t="t" r="r" b="b"/>
              <a:pathLst>
                <a:path w="612460" h="1035178">
                  <a:moveTo>
                    <a:pt x="0" y="0"/>
                  </a:moveTo>
                  <a:lnTo>
                    <a:pt x="612460" y="0"/>
                  </a:lnTo>
                  <a:lnTo>
                    <a:pt x="612460" y="1035178"/>
                  </a:lnTo>
                  <a:lnTo>
                    <a:pt x="0" y="1035178"/>
                  </a:lnTo>
                  <a:close/>
                </a:path>
              </a:pathLst>
            </a:custGeom>
            <a:blipFill>
              <a:blip r:embed="rId2"/>
              <a:stretch>
                <a:fillRect l="-9171" r="-470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963400" y="3494489"/>
            <a:ext cx="3443373" cy="5819980"/>
            <a:chOff x="0" y="0"/>
            <a:chExt cx="612460" cy="103517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12460" cy="1035178"/>
            </a:xfrm>
            <a:custGeom>
              <a:avLst/>
              <a:gdLst/>
              <a:ahLst/>
              <a:cxnLst/>
              <a:rect l="l" t="t" r="r" b="b"/>
              <a:pathLst>
                <a:path w="612460" h="1035178">
                  <a:moveTo>
                    <a:pt x="0" y="0"/>
                  </a:moveTo>
                  <a:lnTo>
                    <a:pt x="612460" y="0"/>
                  </a:lnTo>
                  <a:lnTo>
                    <a:pt x="612460" y="1035178"/>
                  </a:lnTo>
                  <a:lnTo>
                    <a:pt x="0" y="1035178"/>
                  </a:lnTo>
                  <a:close/>
                </a:path>
              </a:pathLst>
            </a:custGeom>
            <a:blipFill>
              <a:blip r:embed="rId3"/>
              <a:stretch>
                <a:fillRect l="-6304" r="-630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-207974" y="1087470"/>
            <a:ext cx="14327712" cy="893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96"/>
              </a:lnSpc>
            </a:pPr>
            <a:r>
              <a:rPr lang="en-US" sz="7200" dirty="0">
                <a:latin typeface="Poppins Bold" panose="020B0604020202020204" charset="0"/>
                <a:cs typeface="Poppins Bold" panose="020B0604020202020204" charset="0"/>
              </a:rPr>
              <a:t>DSA Techniques Applied</a:t>
            </a:r>
            <a:endParaRPr lang="en-US" sz="6800" b="1" dirty="0">
              <a:solidFill>
                <a:srgbClr val="1C2120"/>
              </a:solidFill>
              <a:latin typeface="Poppins Bold" panose="020B0604020202020204" charset="0"/>
              <a:ea typeface="Poppins Bold"/>
              <a:cs typeface="Poppins Bold" panose="020B0604020202020204" charset="0"/>
              <a:sym typeface="Poppins Bold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E3D199BD-89BF-3DBD-81F2-6F16242D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62300"/>
            <a:ext cx="815340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Bold" panose="020B0604020202020204" charset="0"/>
                <a:cs typeface="Poppins Bold" panose="020B0604020202020204" charset="0"/>
              </a:rPr>
              <a:t>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Bold" panose="020B0604020202020204" charset="0"/>
              <a:cs typeface="Poppins Bol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Bold" panose="020B0604020202020204" charset="0"/>
                <a:cs typeface="Poppins Bold" panose="020B0604020202020204" charset="0"/>
              </a:rPr>
              <a:t>Heap Sort</a:t>
            </a:r>
            <a:endParaRPr lang="en-US" altLang="en-US" sz="4400" dirty="0">
              <a:latin typeface="Poppins Bold" panose="020B0604020202020204" charset="0"/>
              <a:cs typeface="Poppins Bol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Bold" panose="020B0604020202020204" charset="0"/>
              <a:cs typeface="Poppins Bol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Bold" panose="020B0604020202020204" charset="0"/>
                <a:cs typeface="Poppins Bold" panose="020B0604020202020204" charset="0"/>
              </a:rPr>
              <a:t>Dictionary as Switch 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Bold" panose="020B0604020202020204" charset="0"/>
              <a:cs typeface="Poppins Bol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Bold" panose="020B0604020202020204" charset="0"/>
                <a:cs typeface="Poppins Bold" panose="020B0604020202020204" charset="0"/>
              </a:rPr>
              <a:t>Real-World Use Cases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Bold" panose="020B0604020202020204" charset="0"/>
              <a:cs typeface="Poppins Bold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1163160"/>
            <a:ext cx="6437409" cy="195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458"/>
              </a:lnSpc>
              <a:spcBef>
                <a:spcPct val="0"/>
              </a:spcBef>
            </a:pPr>
            <a:r>
              <a:rPr lang="en-US" sz="8000" b="1" dirty="0">
                <a:latin typeface="Poppins Bold" panose="020B0604020202020204" charset="0"/>
                <a:cs typeface="Poppins Bold" panose="020B0604020202020204" charset="0"/>
              </a:rPr>
              <a:t>Conclusion</a:t>
            </a:r>
          </a:p>
          <a:p>
            <a:pPr marL="0" lvl="1" indent="0" algn="l">
              <a:lnSpc>
                <a:spcPts val="7458"/>
              </a:lnSpc>
              <a:spcBef>
                <a:spcPct val="0"/>
              </a:spcBef>
            </a:pPr>
            <a:endParaRPr lang="en-US" sz="7689" b="1" dirty="0">
              <a:solidFill>
                <a:srgbClr val="1C2120"/>
              </a:solidFill>
              <a:latin typeface="Poppins Bold" panose="020B0604020202020204" charset="0"/>
              <a:ea typeface="Poppins Bold"/>
              <a:cs typeface="Poppins Bold" panose="020B0604020202020204" charset="0"/>
              <a:sym typeface="Poppins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0134600" y="1600759"/>
            <a:ext cx="6857999" cy="2128485"/>
            <a:chOff x="0" y="0"/>
            <a:chExt cx="2295772" cy="712528"/>
          </a:xfrm>
        </p:grpSpPr>
        <p:sp>
          <p:nvSpPr>
            <p:cNvPr id="9" name="Freeform 9"/>
            <p:cNvSpPr/>
            <p:nvPr/>
          </p:nvSpPr>
          <p:spPr>
            <a:xfrm>
              <a:off x="9134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668000" y="2259157"/>
            <a:ext cx="1023822" cy="839534"/>
          </a:xfrm>
          <a:custGeom>
            <a:avLst/>
            <a:gdLst/>
            <a:ahLst/>
            <a:cxnLst/>
            <a:rect l="l" t="t" r="r" b="b"/>
            <a:pathLst>
              <a:path w="1023822" h="839534">
                <a:moveTo>
                  <a:pt x="0" y="0"/>
                </a:moveTo>
                <a:lnTo>
                  <a:pt x="1023822" y="0"/>
                </a:lnTo>
                <a:lnTo>
                  <a:pt x="1023822" y="839534"/>
                </a:lnTo>
                <a:lnTo>
                  <a:pt x="0" y="839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0161886" y="4137367"/>
            <a:ext cx="6830714" cy="2128485"/>
            <a:chOff x="0" y="0"/>
            <a:chExt cx="2286638" cy="71252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134600" y="6840138"/>
            <a:ext cx="6830714" cy="2128485"/>
            <a:chOff x="0" y="0"/>
            <a:chExt cx="2286638" cy="71252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591800" y="4575317"/>
            <a:ext cx="1031674" cy="1252584"/>
          </a:xfrm>
          <a:custGeom>
            <a:avLst/>
            <a:gdLst/>
            <a:ahLst/>
            <a:cxnLst/>
            <a:rect l="l" t="t" r="r" b="b"/>
            <a:pathLst>
              <a:path w="1031674" h="1252584">
                <a:moveTo>
                  <a:pt x="0" y="0"/>
                </a:moveTo>
                <a:lnTo>
                  <a:pt x="1031674" y="0"/>
                </a:lnTo>
                <a:lnTo>
                  <a:pt x="1031674" y="1252585"/>
                </a:lnTo>
                <a:lnTo>
                  <a:pt x="0" y="1252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0363200" y="7442092"/>
            <a:ext cx="1400875" cy="924578"/>
          </a:xfrm>
          <a:custGeom>
            <a:avLst/>
            <a:gdLst/>
            <a:ahLst/>
            <a:cxnLst/>
            <a:rect l="l" t="t" r="r" b="b"/>
            <a:pathLst>
              <a:path w="1400875" h="924578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 flipV="1">
            <a:off x="12039600" y="2359895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V="1">
            <a:off x="12039600" y="4832211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 flipV="1">
            <a:off x="12039600" y="7434563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3E9C27-C534-FDA5-F28B-629FB2E3A171}"/>
              </a:ext>
            </a:extLst>
          </p:cNvPr>
          <p:cNvSpPr txBox="1"/>
          <p:nvPr/>
        </p:nvSpPr>
        <p:spPr>
          <a:xfrm>
            <a:off x="12434116" y="2352973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Poppins Bold" panose="020B0604020202020204" charset="0"/>
                <a:cs typeface="Poppins Bold" panose="020B0604020202020204" charset="0"/>
              </a:rPr>
              <a:t>Achievements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0D5C72-06D0-8FF3-920B-E3C51636DB3C}"/>
              </a:ext>
            </a:extLst>
          </p:cNvPr>
          <p:cNvSpPr txBox="1"/>
          <p:nvPr/>
        </p:nvSpPr>
        <p:spPr>
          <a:xfrm>
            <a:off x="12619168" y="4481868"/>
            <a:ext cx="43869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Poppins Bold" panose="020B0604020202020204" charset="0"/>
                <a:cs typeface="Poppins Bold" panose="020B0604020202020204" charset="0"/>
              </a:rPr>
              <a:t>Future Improvements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116F6D-94D7-2977-C968-C11B8F6AFB37}"/>
              </a:ext>
            </a:extLst>
          </p:cNvPr>
          <p:cNvSpPr txBox="1"/>
          <p:nvPr/>
        </p:nvSpPr>
        <p:spPr>
          <a:xfrm>
            <a:off x="12039600" y="7272307"/>
            <a:ext cx="52873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Poppins Bold" panose="020B0604020202020204" charset="0"/>
                <a:cs typeface="Poppins Bold" panose="020B0604020202020204" charset="0"/>
              </a:rPr>
              <a:t>DSA in Real-World Problem Solving</a:t>
            </a:r>
            <a:endParaRPr lang="en-US" sz="4000" dirty="0">
              <a:latin typeface="Poppins Bold" panose="020B0604020202020204" charset="0"/>
              <a:cs typeface="Poppins Bold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77628"/>
            <a:ext cx="18288000" cy="11048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834798" y="965200"/>
            <a:ext cx="16816387" cy="1117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bg1"/>
                </a:solidFill>
                <a:latin typeface="Poppins Bold" panose="020B0604020202020204" charset="0"/>
                <a:ea typeface="+mj-ea"/>
                <a:cs typeface="Poppins Bold" panose="020B0604020202020204" charset="0"/>
                <a:sym typeface="Poppins Bold"/>
              </a:rPr>
              <a:t>SAMPLE OUTPUT</a:t>
            </a:r>
          </a:p>
        </p:txBody>
      </p:sp>
      <p:pic>
        <p:nvPicPr>
          <p:cNvPr id="20" name="Picture 19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CADAB27-ACC5-C52A-8397-4AFA77CA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80" y="2512840"/>
            <a:ext cx="12798638" cy="6591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82017" y="3400568"/>
            <a:ext cx="11923966" cy="28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2023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135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Poppins Bold</vt:lpstr>
      <vt:lpstr>Arial</vt:lpstr>
      <vt:lpstr>Poppins</vt:lpstr>
      <vt:lpstr>Calibri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INVENTORY TRACKER</dc:title>
  <dc:creator>AMMAR ZEESHAN</dc:creator>
  <cp:lastModifiedBy>AMMAR ZEESHAN</cp:lastModifiedBy>
  <cp:revision>5</cp:revision>
  <dcterms:created xsi:type="dcterms:W3CDTF">2006-08-16T00:00:00Z</dcterms:created>
  <dcterms:modified xsi:type="dcterms:W3CDTF">2025-07-03T07:43:06Z</dcterms:modified>
  <dc:identifier>DAGsFkrC6GU</dc:identifier>
</cp:coreProperties>
</file>