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18288000" cy="10287000"/>
  <p:notesSz cx="6858000" cy="9144000"/>
  <p:embeddedFontLst>
    <p:embeddedFont>
      <p:font typeface="DM Sans" pitchFamily="2" charset="0"/>
      <p:regular r:id="rId10"/>
      <p:bold r:id="rId11"/>
      <p:italic r:id="rId12"/>
      <p:bold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64B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>
        <p:scale>
          <a:sx n="26" d="100"/>
          <a:sy n="26" d="100"/>
        </p:scale>
        <p:origin x="1716" y="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bIns="0" anchor="b">
            <a:normAutofit/>
          </a:bodyPr>
          <a:lstStyle>
            <a:lvl1pPr algn="l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700" b="0" cap="all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26670" y="5292813"/>
            <a:ext cx="1295560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2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158667" y="1198460"/>
            <a:ext cx="0" cy="698983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7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24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181359" y="5707478"/>
            <a:ext cx="1294566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4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1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300" b="0" cap="all" baseline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9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2180844" y="2770632"/>
            <a:ext cx="1441128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8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marL="0" indent="0" algn="l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72420" y="4808237"/>
            <a:ext cx="49042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32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marL="0" indent="0" algn="l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171074" y="4715408"/>
            <a:ext cx="829102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1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029215"/>
            <a:ext cx="18288000" cy="615891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9189720"/>
            <a:ext cx="18288000" cy="11144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9192620"/>
            <a:ext cx="1828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3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8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7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571132" y="6449964"/>
            <a:ext cx="6983181" cy="669188"/>
            <a:chOff x="0" y="0"/>
            <a:chExt cx="1839192" cy="176247"/>
          </a:xfrm>
          <a:solidFill>
            <a:schemeClr val="bg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grpFill/>
            <a:ln w="28575" cap="sq">
              <a:solidFill>
                <a:srgbClr val="1C21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90801" y="3837036"/>
            <a:ext cx="13086636" cy="2593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2"/>
              </a:lnSpc>
            </a:pPr>
            <a:r>
              <a:rPr lang="en-US" sz="11598" b="1" spc="-626" dirty="0">
                <a:solidFill>
                  <a:srgbClr val="1C2120"/>
                </a:solidFill>
                <a:latin typeface="Poppins Bold" panose="020B0604020202020204" charset="0"/>
                <a:ea typeface="Poppins Semi-Bold"/>
                <a:cs typeface="Poppins Bold" panose="020B0604020202020204" charset="0"/>
                <a:sym typeface="Poppins Semi-Bold"/>
              </a:rPr>
              <a:t>SMARTCOMMAND MANAGER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73117" y="6562438"/>
            <a:ext cx="6617965" cy="482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AMMAR ZEESHAN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267200" y="595066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  <a:sym typeface="Poppins Bold"/>
              </a:rPr>
              <a:t>Problem Analysis and Solution Breakdown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A1811-18D0-9422-6FB7-840238F8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4" b="3781"/>
          <a:stretch>
            <a:fillRect/>
          </a:stretch>
        </p:blipFill>
        <p:spPr>
          <a:xfrm>
            <a:off x="2209800" y="3974614"/>
            <a:ext cx="7255833" cy="3150086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B7B620F-63A1-7642-85B4-8ADF8BFD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448" y="3023601"/>
            <a:ext cx="6243833" cy="5175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Problem Statement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Solution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Propo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sal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Objectives of the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88436" y="1734111"/>
            <a:ext cx="6830714" cy="2128485"/>
            <a:chOff x="0" y="0"/>
            <a:chExt cx="2286638" cy="712528"/>
          </a:xfrm>
          <a:solidFill>
            <a:srgbClr val="F0F0F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074795" y="2322376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3"/>
                </a:lnTo>
                <a:lnTo>
                  <a:pt x="0" y="839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588436" y="4173640"/>
            <a:ext cx="6830714" cy="2128485"/>
            <a:chOff x="0" y="0"/>
            <a:chExt cx="2286638" cy="712528"/>
          </a:xfrm>
          <a:solidFill>
            <a:srgbClr val="F0F0F0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515600" y="6541774"/>
            <a:ext cx="6325412" cy="2139110"/>
            <a:chOff x="0" y="0"/>
            <a:chExt cx="2286638" cy="712528"/>
          </a:xfrm>
          <a:solidFill>
            <a:srgbClr val="F0F0F0"/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118078" y="4469311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1557086" y="7149591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44297" y="589518"/>
            <a:ext cx="10260353" cy="373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58"/>
              </a:lnSpc>
            </a:pPr>
            <a:r>
              <a:rPr lang="en-US" sz="8800" dirty="0">
                <a:latin typeface="Poppins Bold" panose="020B0604020202020204" charset="0"/>
                <a:cs typeface="Poppins Bold" panose="020B0604020202020204" charset="0"/>
              </a:rPr>
              <a:t>Architecture and Core Logic Walk through</a:t>
            </a:r>
            <a:endParaRPr lang="en-US" sz="8472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 flipV="1">
            <a:off x="1898273" y="11445033"/>
            <a:ext cx="2470165" cy="45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41"/>
              </a:lnSpc>
              <a:spcBef>
                <a:spcPct val="0"/>
              </a:spcBef>
            </a:pPr>
            <a:endParaRPr lang="en-US" sz="1882" u="none" spc="11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613891" y="7162803"/>
            <a:ext cx="3556933" cy="87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770"/>
              </a:lnSpc>
              <a:spcBef>
                <a:spcPct val="0"/>
              </a:spcBef>
            </a:pPr>
            <a:r>
              <a:rPr lang="en-US" sz="1311" u="none" spc="2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Lorem ipsum dolor sit amet, consectetur adipiscing elit, sed do eiusmod tempor incididunt ut labore et dolore magna aliqua. Ut enim ad minim veniam</a:t>
            </a:r>
          </a:p>
        </p:txBody>
      </p:sp>
      <p:sp>
        <p:nvSpPr>
          <p:cNvPr id="19" name="AutoShape 19"/>
          <p:cNvSpPr/>
          <p:nvPr/>
        </p:nvSpPr>
        <p:spPr>
          <a:xfrm flipH="1" flipV="1">
            <a:off x="12460741" y="2304424"/>
            <a:ext cx="1" cy="100919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 flipV="1">
            <a:off x="12572237" y="4774101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 flipV="1">
            <a:off x="12137312" y="730091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383B3A5F-220E-D403-427F-CA88DD08E79D}"/>
              </a:ext>
            </a:extLst>
          </p:cNvPr>
          <p:cNvGrpSpPr/>
          <p:nvPr/>
        </p:nvGrpSpPr>
        <p:grpSpPr>
          <a:xfrm>
            <a:off x="10704650" y="6552399"/>
            <a:ext cx="6830714" cy="2128485"/>
            <a:chOff x="0" y="0"/>
            <a:chExt cx="2286638" cy="712528"/>
          </a:xfrm>
          <a:solidFill>
            <a:schemeClr val="bg1"/>
          </a:solidFill>
        </p:grpSpPr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1840CB13-3E88-22F2-0510-32B539168A44}"/>
                </a:ext>
              </a:extLst>
            </p:cNvPr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F18D66DC-7705-A8F1-3704-6BF9DF179338}"/>
                </a:ext>
              </a:extLst>
            </p:cNvPr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9" name="Freeform 13">
            <a:extLst>
              <a:ext uri="{FF2B5EF4-FFF2-40B4-BE49-F238E27FC236}">
                <a16:creationId xmlns:a16="http://schemas.microsoft.com/office/drawing/2014/main" id="{BCDA7721-5792-0102-3E6A-FBBE9531E616}"/>
              </a:ext>
            </a:extLst>
          </p:cNvPr>
          <p:cNvSpPr/>
          <p:nvPr/>
        </p:nvSpPr>
        <p:spPr>
          <a:xfrm>
            <a:off x="11158341" y="7319064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6540715F-79F3-1424-2AEB-688705C478C8}"/>
              </a:ext>
            </a:extLst>
          </p:cNvPr>
          <p:cNvSpPr txBox="1"/>
          <p:nvPr/>
        </p:nvSpPr>
        <p:spPr>
          <a:xfrm>
            <a:off x="13200024" y="2646363"/>
            <a:ext cx="4299958" cy="101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770"/>
              </a:lnSpc>
              <a:spcBef>
                <a:spcPct val="0"/>
              </a:spcBef>
            </a:pPr>
            <a:r>
              <a:rPr lang="en-US" altLang="en-US" sz="4000" b="1" dirty="0">
                <a:latin typeface="Poppins Bold" panose="020B0604020202020204" charset="0"/>
                <a:cs typeface="Poppins Bold" panose="020B0604020202020204" charset="0"/>
              </a:rPr>
              <a:t>Data Storage </a:t>
            </a:r>
          </a:p>
          <a:p>
            <a:pPr algn="just">
              <a:lnSpc>
                <a:spcPts val="1770"/>
              </a:lnSpc>
              <a:spcBef>
                <a:spcPct val="0"/>
              </a:spcBef>
            </a:pPr>
            <a:endParaRPr lang="en-US" altLang="en-US" sz="4000" b="1" dirty="0">
              <a:latin typeface="Poppins Bold" panose="020B0604020202020204" charset="0"/>
              <a:cs typeface="Poppins Bold" panose="020B0604020202020204" charset="0"/>
            </a:endParaRPr>
          </a:p>
          <a:p>
            <a:pPr algn="just">
              <a:lnSpc>
                <a:spcPts val="1770"/>
              </a:lnSpc>
              <a:spcBef>
                <a:spcPct val="0"/>
              </a:spcBef>
            </a:pPr>
            <a:r>
              <a:rPr lang="en-US" altLang="en-US" sz="4000" b="1" dirty="0">
                <a:latin typeface="Poppins Bold" panose="020B0604020202020204" charset="0"/>
                <a:cs typeface="Poppins Bold" panose="020B0604020202020204" charset="0"/>
              </a:rPr>
              <a:t>Approach</a:t>
            </a:r>
            <a:endParaRPr lang="en-US" altLang="en-US" sz="4000" dirty="0">
              <a:latin typeface="Poppins Bold" panose="020B0604020202020204" charset="0"/>
              <a:cs typeface="Poppins Bold" panose="020B0604020202020204" charset="0"/>
            </a:endParaRPr>
          </a:p>
          <a:p>
            <a:pPr marL="0" lvl="0" indent="0" algn="just">
              <a:lnSpc>
                <a:spcPts val="1770"/>
              </a:lnSpc>
              <a:spcBef>
                <a:spcPct val="0"/>
              </a:spcBef>
            </a:pPr>
            <a:endParaRPr lang="en-US" sz="4000" u="none" spc="20" dirty="0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AutoShape 21">
            <a:extLst>
              <a:ext uri="{FF2B5EF4-FFF2-40B4-BE49-F238E27FC236}">
                <a16:creationId xmlns:a16="http://schemas.microsoft.com/office/drawing/2014/main" id="{F41A1B57-FD54-7CB4-21B1-025B5BC01A47}"/>
              </a:ext>
            </a:extLst>
          </p:cNvPr>
          <p:cNvSpPr/>
          <p:nvPr/>
        </p:nvSpPr>
        <p:spPr>
          <a:xfrm flipV="1">
            <a:off x="12798378" y="7311535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F98A2-243B-1ECD-B87E-984611BCDAE0}"/>
              </a:ext>
            </a:extLst>
          </p:cNvPr>
          <p:cNvSpPr txBox="1"/>
          <p:nvPr/>
        </p:nvSpPr>
        <p:spPr>
          <a:xfrm>
            <a:off x="12834622" y="4577158"/>
            <a:ext cx="5114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atin typeface="Poppins Bold" panose="020B0604020202020204" charset="0"/>
                <a:cs typeface="Poppins Bold" panose="020B0604020202020204" charset="0"/>
              </a:rPr>
              <a:t>Class &amp; Method Design</a:t>
            </a:r>
            <a:endParaRPr lang="en-US" sz="4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0348A-9CD8-3D1A-5F67-BE23B2AA7D34}"/>
              </a:ext>
            </a:extLst>
          </p:cNvPr>
          <p:cNvSpPr txBox="1"/>
          <p:nvPr/>
        </p:nvSpPr>
        <p:spPr>
          <a:xfrm>
            <a:off x="13223608" y="6939535"/>
            <a:ext cx="44766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Bold" panose="020B0604020202020204" charset="0"/>
                <a:cs typeface="Poppins Bold" panose="020B0604020202020204" charset="0"/>
              </a:rPr>
              <a:t>Flow of User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330078" y="715655"/>
            <a:ext cx="928027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7938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Challenges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2005" y="2520451"/>
            <a:ext cx="11204196" cy="734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Code Quality and Modular Design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Global Execution Status Tracking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Edge Case Handling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GitHub Project Upload</a:t>
            </a: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A23E8-7DB7-6D17-70AA-72E818CB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248986" y="81926"/>
            <a:ext cx="12051371" cy="9023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381000" y="342900"/>
            <a:ext cx="10249153" cy="2913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Techniques Applied</a:t>
            </a:r>
            <a:endParaRPr lang="en-US" sz="8510" b="1" cap="all" dirty="0">
              <a:latin typeface="Poppins" panose="00000500000000000000" pitchFamily="2" charset="0"/>
              <a:ea typeface="+mj-ea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3D199BD-89BF-3DBD-81F2-6F16242D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2" y="1929073"/>
            <a:ext cx="11267228" cy="7272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queues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Heap</a:t>
            </a:r>
            <a:endParaRPr lang="en-US" altLang="en-US" sz="44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Stacks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Dictionary and lists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Animated UI Feedback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States management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Terminal Styling with ASCII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6E8DB-9D85-597E-4A75-F0528999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38101"/>
            <a:ext cx="18288001" cy="11475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1163160"/>
            <a:ext cx="6437409" cy="195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458"/>
              </a:lnSpc>
              <a:spcBef>
                <a:spcPct val="0"/>
              </a:spcBef>
            </a:pPr>
            <a:r>
              <a:rPr lang="en-US" sz="8000" b="1" dirty="0">
                <a:latin typeface="Poppins Bold" panose="020B0604020202020204" charset="0"/>
                <a:cs typeface="Poppins Bold" panose="020B0604020202020204" charset="0"/>
              </a:rPr>
              <a:t>Conclusion</a:t>
            </a:r>
          </a:p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endParaRPr lang="en-US" sz="7689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134600" y="1600759"/>
            <a:ext cx="6857999" cy="2128485"/>
            <a:chOff x="0" y="0"/>
            <a:chExt cx="2295772" cy="712528"/>
          </a:xfrm>
        </p:grpSpPr>
        <p:sp>
          <p:nvSpPr>
            <p:cNvPr id="9" name="Freeform 9"/>
            <p:cNvSpPr/>
            <p:nvPr/>
          </p:nvSpPr>
          <p:spPr>
            <a:xfrm>
              <a:off x="9134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668000" y="2259157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161886" y="4137367"/>
            <a:ext cx="6830714" cy="2128485"/>
            <a:chOff x="0" y="0"/>
            <a:chExt cx="2286638" cy="7125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134600" y="6840138"/>
            <a:ext cx="6830714" cy="2128485"/>
            <a:chOff x="0" y="0"/>
            <a:chExt cx="2286638" cy="71252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86638" cy="712528"/>
            </a:xfrm>
            <a:custGeom>
              <a:avLst/>
              <a:gdLst/>
              <a:ahLst/>
              <a:cxnLst/>
              <a:rect l="l" t="t" r="r" b="b"/>
              <a:pathLst>
                <a:path w="2286638" h="71252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591800" y="4575317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0363200" y="7442092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2039600" y="2359895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2039600" y="4832211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12039600" y="7434563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E9C27-C534-FDA5-F28B-629FB2E3A171}"/>
              </a:ext>
            </a:extLst>
          </p:cNvPr>
          <p:cNvSpPr txBox="1"/>
          <p:nvPr/>
        </p:nvSpPr>
        <p:spPr>
          <a:xfrm>
            <a:off x="12434116" y="235297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oppins Bold" panose="020B0604020202020204" charset="0"/>
                <a:cs typeface="Poppins Bold" panose="020B0604020202020204" charset="0"/>
              </a:rPr>
              <a:t>Achievements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D5C72-06D0-8FF3-920B-E3C51636DB3C}"/>
              </a:ext>
            </a:extLst>
          </p:cNvPr>
          <p:cNvSpPr txBox="1"/>
          <p:nvPr/>
        </p:nvSpPr>
        <p:spPr>
          <a:xfrm>
            <a:off x="12619168" y="4481868"/>
            <a:ext cx="4386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Future Improvements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16F6D-94D7-2977-C968-C11B8F6AFB37}"/>
              </a:ext>
            </a:extLst>
          </p:cNvPr>
          <p:cNvSpPr txBox="1"/>
          <p:nvPr/>
        </p:nvSpPr>
        <p:spPr>
          <a:xfrm>
            <a:off x="12039600" y="7272307"/>
            <a:ext cx="5287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DSA in Real-World Problem Solving</a:t>
            </a:r>
            <a:endParaRPr lang="en-US" sz="4000" dirty="0"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10" b="1" kern="1200" dirty="0">
                <a:latin typeface="Poppins Bold" panose="020B0604020202020204" charset="0"/>
                <a:ea typeface="+mj-ea"/>
                <a:cs typeface="Poppins Bold" panose="020B0604020202020204" charset="0"/>
                <a:sym typeface="Poppins Bold"/>
              </a:rPr>
              <a:t>SAMPLE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3C4ED-7A1F-293A-D693-F43034D7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55" y="1901236"/>
            <a:ext cx="9824290" cy="7420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114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Gill Sans MT</vt:lpstr>
      <vt:lpstr>Poppins Bold</vt:lpstr>
      <vt:lpstr>Poppins</vt:lpstr>
      <vt:lpstr>Arial</vt:lpstr>
      <vt:lpstr>DM Sans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TRACKER</dc:title>
  <dc:creator>AMMAR ZEESHAN</dc:creator>
  <cp:lastModifiedBy>AMMAR ZEESHAN</cp:lastModifiedBy>
  <cp:revision>8</cp:revision>
  <dcterms:created xsi:type="dcterms:W3CDTF">2006-08-16T00:00:00Z</dcterms:created>
  <dcterms:modified xsi:type="dcterms:W3CDTF">2025-07-10T10:59:57Z</dcterms:modified>
  <dc:identifier>DAGsFkrC6GU</dc:identifier>
</cp:coreProperties>
</file>