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0" r:id="rId7"/>
    <p:sldId id="266" r:id="rId8"/>
    <p:sldId id="25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EA9EA-B617-D3B0-D8BF-29A9A65A053D}" v="8" dt="2023-03-04T21:09:21.317"/>
    <p1510:client id="{A99F4DEC-2EE4-7ACD-C896-59808B94E9DA}" v="869" dt="2023-03-04T20:54:00.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338" y="1566473"/>
            <a:ext cx="10601325" cy="2166723"/>
          </a:xfrm>
        </p:spPr>
        <p:txBody>
          <a:bodyPr>
            <a:normAutofit/>
          </a:bodyPr>
          <a:lstStyle/>
          <a:p>
            <a:r>
              <a:rPr lang="en-US" sz="6600">
                <a:cs typeface="Calibri Light"/>
              </a:rPr>
              <a:t>Creating Shape files for Varanasi </a:t>
            </a:r>
            <a:endParaRPr lang="en-US" sz="6600"/>
          </a:p>
        </p:txBody>
      </p:sp>
      <p:sp>
        <p:nvSpPr>
          <p:cNvPr id="3" name="Subtitle 2"/>
          <p:cNvSpPr>
            <a:spLocks noGrp="1"/>
          </p:cNvSpPr>
          <p:nvPr>
            <p:ph type="subTitle" idx="1"/>
          </p:nvPr>
        </p:nvSpPr>
        <p:spPr>
          <a:xfrm>
            <a:off x="795338" y="4092320"/>
            <a:ext cx="10601325" cy="1144884"/>
          </a:xfrm>
        </p:spPr>
        <p:txBody>
          <a:bodyPr vert="horz" lIns="91440" tIns="45720" rIns="91440" bIns="45720" rtlCol="0">
            <a:normAutofit/>
          </a:bodyPr>
          <a:lstStyle/>
          <a:p>
            <a:r>
              <a:rPr lang="en-US" dirty="0">
                <a:cs typeface="Calibri"/>
              </a:rPr>
              <a:t>Ammar Bin Zulqarnain</a:t>
            </a:r>
            <a:endParaRPr lang="en-US"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83BFC-0FEE-B69B-E3BB-E5C1484F13A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Example Route Sheet</a:t>
            </a:r>
          </a:p>
        </p:txBody>
      </p:sp>
      <p:cxnSp>
        <p:nvCxnSpPr>
          <p:cNvPr id="18"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9D98BF33-1954-F390-71E9-DC3F66F0D7FA}"/>
              </a:ext>
            </a:extLst>
          </p:cNvPr>
          <p:cNvPicPr>
            <a:picLocks noGrp="1" noChangeAspect="1"/>
          </p:cNvPicPr>
          <p:nvPr>
            <p:ph idx="1"/>
          </p:nvPr>
        </p:nvPicPr>
        <p:blipFill>
          <a:blip r:embed="rId2"/>
          <a:stretch>
            <a:fillRect/>
          </a:stretch>
        </p:blipFill>
        <p:spPr>
          <a:xfrm>
            <a:off x="5170340" y="41292"/>
            <a:ext cx="6579693" cy="6554018"/>
          </a:xfrm>
          <a:prstGeom prst="rect">
            <a:avLst/>
          </a:prstGeom>
        </p:spPr>
      </p:pic>
    </p:spTree>
    <p:extLst>
      <p:ext uri="{BB962C8B-B14F-4D97-AF65-F5344CB8AC3E}">
        <p14:creationId xmlns:p14="http://schemas.microsoft.com/office/powerpoint/2010/main" val="72084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648929" y="629266"/>
            <a:ext cx="3505495" cy="1622321"/>
          </a:xfrm>
        </p:spPr>
        <p:txBody>
          <a:bodyPr>
            <a:normAutofit/>
          </a:bodyPr>
          <a:lstStyle/>
          <a:p>
            <a:r>
              <a:rPr lang="en-US" sz="3700">
                <a:cs typeface="Calibri Light"/>
              </a:rPr>
              <a:t>Creating a </a:t>
            </a:r>
            <a:r>
              <a:rPr lang="en-US" sz="3700" err="1">
                <a:cs typeface="Calibri Light"/>
              </a:rPr>
              <a:t>DataFrame</a:t>
            </a:r>
            <a:r>
              <a:rPr lang="en-US" sz="3700">
                <a:cs typeface="Calibri Light"/>
              </a:rPr>
              <a:t> with Shapes</a:t>
            </a:r>
            <a:endParaRPr lang="en-US" sz="3700"/>
          </a:p>
        </p:txBody>
      </p:sp>
      <p:sp>
        <p:nvSpPr>
          <p:cNvPr id="3" name="Content Placeholder 2">
            <a:extLst>
              <a:ext uri="{FF2B5EF4-FFF2-40B4-BE49-F238E27FC236}">
                <a16:creationId xmlns:a16="http://schemas.microsoft.com/office/drawing/2014/main" id="{7FCC54E0-8FEB-7538-DE21-C9A13128AB3C}"/>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dirty="0">
                <a:cs typeface="Calibri"/>
              </a:rPr>
              <a:t>Each table for each route sheet has its own shape from starting stop to last stop.</a:t>
            </a:r>
          </a:p>
          <a:p>
            <a:r>
              <a:rPr lang="en-US" sz="2000" dirty="0">
                <a:cs typeface="Calibri"/>
              </a:rPr>
              <a:t>The shape is not complete because we don’t have </a:t>
            </a:r>
            <a:r>
              <a:rPr lang="en-US" sz="2000" dirty="0" err="1">
                <a:cs typeface="Calibri"/>
              </a:rPr>
              <a:t>linestring</a:t>
            </a:r>
            <a:r>
              <a:rPr lang="en-US" sz="2000" dirty="0">
                <a:cs typeface="Calibri"/>
              </a:rPr>
              <a:t> of geographical coordinates between two consecutive stops for each table</a:t>
            </a:r>
          </a:p>
          <a:p>
            <a:r>
              <a:rPr lang="en-US" sz="2000" dirty="0">
                <a:cs typeface="Calibri"/>
              </a:rPr>
              <a:t>Hence, I used </a:t>
            </a:r>
            <a:r>
              <a:rPr lang="en-US" sz="2000" dirty="0" err="1">
                <a:cs typeface="Calibri"/>
              </a:rPr>
              <a:t>MapBox</a:t>
            </a:r>
            <a:r>
              <a:rPr lang="en-US" sz="2000" dirty="0">
                <a:cs typeface="Calibri"/>
              </a:rPr>
              <a:t> Direction API to generate these coordinates</a:t>
            </a:r>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615ECA-EC90-FE1E-32F0-57AC08D873FA}"/>
              </a:ext>
            </a:extLst>
          </p:cNvPr>
          <p:cNvPicPr>
            <a:picLocks noChangeAspect="1"/>
          </p:cNvPicPr>
          <p:nvPr/>
        </p:nvPicPr>
        <p:blipFill>
          <a:blip r:embed="rId2"/>
          <a:stretch>
            <a:fillRect/>
          </a:stretch>
        </p:blipFill>
        <p:spPr>
          <a:xfrm>
            <a:off x="5544531" y="807593"/>
            <a:ext cx="5741993" cy="5239568"/>
          </a:xfrm>
          <a:prstGeom prst="rect">
            <a:avLst/>
          </a:prstGeom>
          <a:effectLst/>
        </p:spPr>
      </p:pic>
    </p:spTree>
    <p:extLst>
      <p:ext uri="{BB962C8B-B14F-4D97-AF65-F5344CB8AC3E}">
        <p14:creationId xmlns:p14="http://schemas.microsoft.com/office/powerpoint/2010/main" val="39120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28B0-0A1E-0276-2DB1-793626310C24}"/>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cs typeface="Calibri Light"/>
              </a:rPr>
              <a:t>Shapes.txt features </a:t>
            </a:r>
            <a:endParaRPr lang="en-US" sz="3200">
              <a:solidFill>
                <a:schemeClr val="bg1"/>
              </a:solidFill>
            </a:endParaRPr>
          </a:p>
        </p:txBody>
      </p:sp>
      <p:sp>
        <p:nvSpPr>
          <p:cNvPr id="3" name="Content Placeholder 2">
            <a:extLst>
              <a:ext uri="{FF2B5EF4-FFF2-40B4-BE49-F238E27FC236}">
                <a16:creationId xmlns:a16="http://schemas.microsoft.com/office/drawing/2014/main" id="{ECD2D95E-9723-5065-23CA-388C0DC122B0}"/>
              </a:ext>
            </a:extLst>
          </p:cNvPr>
          <p:cNvSpPr>
            <a:spLocks noGrp="1"/>
          </p:cNvSpPr>
          <p:nvPr>
            <p:ph idx="1"/>
          </p:nvPr>
        </p:nvSpPr>
        <p:spPr>
          <a:xfrm>
            <a:off x="1286934" y="2365002"/>
            <a:ext cx="9618132" cy="1536382"/>
          </a:xfrm>
        </p:spPr>
        <p:txBody>
          <a:bodyPr vert="horz" lIns="91440" tIns="45720" rIns="91440" bIns="45720" rtlCol="0">
            <a:normAutofit/>
          </a:bodyPr>
          <a:lstStyle/>
          <a:p>
            <a:r>
              <a:rPr lang="en-US" sz="1700">
                <a:cs typeface="Calibri"/>
              </a:rPr>
              <a:t>Features: </a:t>
            </a:r>
          </a:p>
          <a:p>
            <a:pPr lvl="1"/>
            <a:r>
              <a:rPr lang="en-US" sz="1700" dirty="0" err="1">
                <a:cs typeface="Calibri"/>
              </a:rPr>
              <a:t>shape_id</a:t>
            </a:r>
            <a:r>
              <a:rPr lang="en-US" sz="1700" dirty="0">
                <a:cs typeface="Calibri"/>
              </a:rPr>
              <a:t>: shape of the route</a:t>
            </a:r>
          </a:p>
          <a:p>
            <a:pPr lvl="1"/>
            <a:r>
              <a:rPr lang="en-US" sz="1700" dirty="0" err="1">
                <a:ea typeface="+mn-lt"/>
                <a:cs typeface="+mn-lt"/>
              </a:rPr>
              <a:t>shape_pt_lat</a:t>
            </a:r>
            <a:r>
              <a:rPr lang="en-US" sz="1700" dirty="0">
                <a:ea typeface="+mn-lt"/>
                <a:cs typeface="+mn-lt"/>
              </a:rPr>
              <a:t>: Latitude of a point visited in the trip</a:t>
            </a:r>
            <a:endParaRPr lang="en-US" sz="1700" dirty="0">
              <a:cs typeface="Calibri"/>
            </a:endParaRPr>
          </a:p>
          <a:p>
            <a:pPr lvl="1"/>
            <a:r>
              <a:rPr lang="en-US" sz="1700" dirty="0" err="1">
                <a:ea typeface="+mn-lt"/>
                <a:cs typeface="+mn-lt"/>
              </a:rPr>
              <a:t>shape_pt_lon</a:t>
            </a:r>
            <a:r>
              <a:rPr lang="en-US" sz="1700" dirty="0">
                <a:ea typeface="+mn-lt"/>
                <a:cs typeface="+mn-lt"/>
              </a:rPr>
              <a:t>: longitude of a point visited in the trip</a:t>
            </a:r>
          </a:p>
          <a:p>
            <a:pPr lvl="1"/>
            <a:r>
              <a:rPr lang="en-US" sz="1700" dirty="0" err="1">
                <a:ea typeface="+mn-lt"/>
                <a:cs typeface="+mn-lt"/>
              </a:rPr>
              <a:t>shape_pt_sequence</a:t>
            </a:r>
            <a:r>
              <a:rPr lang="en-US" sz="1700" dirty="0">
                <a:ea typeface="+mn-lt"/>
                <a:cs typeface="+mn-lt"/>
              </a:rPr>
              <a:t>: Sequence number of the point in the shape</a:t>
            </a:r>
            <a:endParaRPr lang="en-US" sz="1700" dirty="0">
              <a:cs typeface="Calibri"/>
            </a:endParaRPr>
          </a:p>
          <a:p>
            <a:pPr lvl="1"/>
            <a:endParaRPr lang="en-US" sz="1700">
              <a:cs typeface="Calibri"/>
            </a:endParaRPr>
          </a:p>
        </p:txBody>
      </p:sp>
      <p:pic>
        <p:nvPicPr>
          <p:cNvPr id="4" name="Picture 4">
            <a:extLst>
              <a:ext uri="{FF2B5EF4-FFF2-40B4-BE49-F238E27FC236}">
                <a16:creationId xmlns:a16="http://schemas.microsoft.com/office/drawing/2014/main" id="{E7A2FDF8-58AC-65C2-0DEF-9E110F9A394B}"/>
              </a:ext>
            </a:extLst>
          </p:cNvPr>
          <p:cNvPicPr>
            <a:picLocks noChangeAspect="1"/>
          </p:cNvPicPr>
          <p:nvPr/>
        </p:nvPicPr>
        <p:blipFill>
          <a:blip r:embed="rId2"/>
          <a:stretch>
            <a:fillRect/>
          </a:stretch>
        </p:blipFill>
        <p:spPr>
          <a:xfrm>
            <a:off x="1479220" y="4507176"/>
            <a:ext cx="8655730" cy="302137"/>
          </a:xfrm>
          <a:prstGeom prst="rect">
            <a:avLst/>
          </a:prstGeom>
        </p:spPr>
      </p:pic>
    </p:spTree>
    <p:extLst>
      <p:ext uri="{BB962C8B-B14F-4D97-AF65-F5344CB8AC3E}">
        <p14:creationId xmlns:p14="http://schemas.microsoft.com/office/powerpoint/2010/main" val="361151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39286B-772E-4B31-95F0-33484AFAA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841249" y="365760"/>
            <a:ext cx="5930092" cy="2057400"/>
          </a:xfrm>
        </p:spPr>
        <p:txBody>
          <a:bodyPr anchor="b">
            <a:normAutofit/>
          </a:bodyPr>
          <a:lstStyle/>
          <a:p>
            <a:r>
              <a:rPr lang="en-US" sz="4200" dirty="0">
                <a:cs typeface="Calibri Light"/>
              </a:rPr>
              <a:t>Overall Code</a:t>
            </a:r>
          </a:p>
        </p:txBody>
      </p:sp>
      <p:sp>
        <p:nvSpPr>
          <p:cNvPr id="9" name="Content Placeholder 8">
            <a:extLst>
              <a:ext uri="{FF2B5EF4-FFF2-40B4-BE49-F238E27FC236}">
                <a16:creationId xmlns:a16="http://schemas.microsoft.com/office/drawing/2014/main" id="{2B5548AC-B8C0-73CD-FE01-4037949E8F7B}"/>
              </a:ext>
            </a:extLst>
          </p:cNvPr>
          <p:cNvSpPr>
            <a:spLocks noGrp="1"/>
          </p:cNvSpPr>
          <p:nvPr>
            <p:ph idx="1"/>
          </p:nvPr>
        </p:nvSpPr>
        <p:spPr>
          <a:xfrm>
            <a:off x="841249" y="2688336"/>
            <a:ext cx="5930092" cy="3474720"/>
          </a:xfrm>
        </p:spPr>
        <p:txBody>
          <a:bodyPr anchor="t">
            <a:normAutofit/>
          </a:bodyPr>
          <a:lstStyle/>
          <a:p>
            <a:r>
              <a:rPr lang="en-US" sz="2100" dirty="0">
                <a:cs typeface="Calibri"/>
              </a:rPr>
              <a:t>Iterates over all route sheets and then creates temporary shape data frames for each </a:t>
            </a:r>
            <a:r>
              <a:rPr lang="en-US" sz="2100" dirty="0" err="1">
                <a:cs typeface="Calibri"/>
              </a:rPr>
              <a:t>subtables</a:t>
            </a:r>
          </a:p>
          <a:p>
            <a:r>
              <a:rPr lang="en-US" sz="2100" dirty="0">
                <a:cs typeface="Calibri"/>
              </a:rPr>
              <a:t>Each </a:t>
            </a:r>
            <a:r>
              <a:rPr lang="en-US" sz="2100" dirty="0">
                <a:ea typeface="+mn-lt"/>
                <a:cs typeface="+mn-lt"/>
              </a:rPr>
              <a:t>temporary shape data frames is appended into main shapes data frame</a:t>
            </a:r>
          </a:p>
          <a:p>
            <a:endParaRPr lang="en-US" sz="2100">
              <a:cs typeface="Calibri" panose="020F0502020204030204"/>
            </a:endParaRPr>
          </a:p>
        </p:txBody>
      </p:sp>
      <p:cxnSp>
        <p:nvCxnSpPr>
          <p:cNvPr id="38" name="Straight Connector 37">
            <a:extLst>
              <a:ext uri="{FF2B5EF4-FFF2-40B4-BE49-F238E27FC236}">
                <a16:creationId xmlns:a16="http://schemas.microsoft.com/office/drawing/2014/main" id="{A09C8DBD-F121-4020-B35E-15E2E4971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565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B41C68FA-7A53-FFD3-F23C-0F0495FE3D96}"/>
              </a:ext>
            </a:extLst>
          </p:cNvPr>
          <p:cNvPicPr>
            <a:picLocks noChangeAspect="1"/>
          </p:cNvPicPr>
          <p:nvPr/>
        </p:nvPicPr>
        <p:blipFill>
          <a:blip r:embed="rId2"/>
          <a:stretch>
            <a:fillRect/>
          </a:stretch>
        </p:blipFill>
        <p:spPr>
          <a:xfrm>
            <a:off x="7803222" y="365434"/>
            <a:ext cx="3943463" cy="3339365"/>
          </a:xfrm>
          <a:prstGeom prst="rect">
            <a:avLst/>
          </a:prstGeom>
        </p:spPr>
      </p:pic>
      <p:pic>
        <p:nvPicPr>
          <p:cNvPr id="5" name="Picture 5" descr="Text&#10;&#10;Description automatically generated">
            <a:extLst>
              <a:ext uri="{FF2B5EF4-FFF2-40B4-BE49-F238E27FC236}">
                <a16:creationId xmlns:a16="http://schemas.microsoft.com/office/drawing/2014/main" id="{910E0153-C332-FC0F-39DF-1B226FD45ABA}"/>
              </a:ext>
            </a:extLst>
          </p:cNvPr>
          <p:cNvPicPr>
            <a:picLocks noChangeAspect="1"/>
          </p:cNvPicPr>
          <p:nvPr/>
        </p:nvPicPr>
        <p:blipFill>
          <a:blip r:embed="rId3"/>
          <a:stretch>
            <a:fillRect/>
          </a:stretch>
        </p:blipFill>
        <p:spPr>
          <a:xfrm>
            <a:off x="7965317" y="3709413"/>
            <a:ext cx="4322092" cy="2927920"/>
          </a:xfrm>
          <a:prstGeom prst="rect">
            <a:avLst/>
          </a:prstGeom>
        </p:spPr>
      </p:pic>
    </p:spTree>
    <p:extLst>
      <p:ext uri="{BB962C8B-B14F-4D97-AF65-F5344CB8AC3E}">
        <p14:creationId xmlns:p14="http://schemas.microsoft.com/office/powerpoint/2010/main" val="25304332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23" name="Straight Connector 2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3BD71F8-A5EB-1931-B319-B44B8913F0F5}"/>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dirty="0">
                <a:solidFill>
                  <a:schemeClr val="bg1"/>
                </a:solidFill>
                <a:latin typeface="+mn-lt"/>
                <a:ea typeface="+mn-ea"/>
                <a:cs typeface="+mn-cs"/>
              </a:rPr>
              <a:t>This code snippet converts an excel sheet containing information of one route into a pandas data frame. </a:t>
            </a:r>
            <a:r>
              <a:rPr lang="en-US" sz="1800" dirty="0" err="1">
                <a:solidFill>
                  <a:schemeClr val="bg1"/>
                </a:solidFill>
                <a:latin typeface="+mn-lt"/>
                <a:ea typeface="+mn-ea"/>
                <a:cs typeface="+mn-cs"/>
              </a:rPr>
              <a:t>index_list</a:t>
            </a:r>
            <a:r>
              <a:rPr lang="en-US" sz="1800" dirty="0">
                <a:solidFill>
                  <a:schemeClr val="bg1"/>
                </a:solidFill>
                <a:latin typeface="+mn-lt"/>
                <a:ea typeface="+mn-ea"/>
                <a:cs typeface="+mn-cs"/>
              </a:rPr>
              <a:t> stores indices where the rows are null (separating two </a:t>
            </a:r>
            <a:r>
              <a:rPr lang="en-US" sz="1800" dirty="0" err="1">
                <a:solidFill>
                  <a:schemeClr val="bg1"/>
                </a:solidFill>
                <a:latin typeface="+mn-lt"/>
                <a:ea typeface="+mn-ea"/>
                <a:cs typeface="+mn-cs"/>
              </a:rPr>
              <a:t>subtables</a:t>
            </a:r>
            <a:r>
              <a:rPr lang="en-US" sz="1800" dirty="0">
                <a:solidFill>
                  <a:schemeClr val="bg1"/>
                </a:solidFill>
                <a:latin typeface="+mn-lt"/>
                <a:ea typeface="+mn-ea"/>
                <a:cs typeface="+mn-cs"/>
              </a:rPr>
              <a:t>)</a:t>
            </a:r>
          </a:p>
          <a:p>
            <a:pPr marL="342900" indent="-228600">
              <a:spcAft>
                <a:spcPts val="600"/>
              </a:spcAft>
              <a:buFont typeface="Arial" panose="020B0604020202020204" pitchFamily="34" charset="0"/>
              <a:buChar char="•"/>
            </a:pPr>
            <a:r>
              <a:rPr lang="en-US" sz="1800" dirty="0" err="1">
                <a:solidFill>
                  <a:schemeClr val="bg1"/>
                </a:solidFill>
                <a:latin typeface="+mn-lt"/>
                <a:ea typeface="+mn-ea"/>
                <a:cs typeface="+mn-cs"/>
              </a:rPr>
              <a:t>DfSuperSet</a:t>
            </a:r>
            <a:r>
              <a:rPr lang="en-US" sz="1800" dirty="0">
                <a:solidFill>
                  <a:schemeClr val="bg1"/>
                </a:solidFill>
                <a:latin typeface="+mn-lt"/>
                <a:ea typeface="+mn-ea"/>
                <a:cs typeface="+mn-cs"/>
              </a:rPr>
              <a:t> stores all excel sheets of all routes </a:t>
            </a:r>
          </a:p>
        </p:txBody>
      </p:sp>
      <p:pic>
        <p:nvPicPr>
          <p:cNvPr id="5" name="Picture 5" descr="Text&#10;&#10;Description automatically generated">
            <a:extLst>
              <a:ext uri="{FF2B5EF4-FFF2-40B4-BE49-F238E27FC236}">
                <a16:creationId xmlns:a16="http://schemas.microsoft.com/office/drawing/2014/main" id="{87733A31-B9B6-AEC4-C3C3-DE3E372726E0}"/>
              </a:ext>
            </a:extLst>
          </p:cNvPr>
          <p:cNvPicPr>
            <a:picLocks noGrp="1" noChangeAspect="1"/>
          </p:cNvPicPr>
          <p:nvPr>
            <p:ph idx="1"/>
          </p:nvPr>
        </p:nvPicPr>
        <p:blipFill>
          <a:blip r:embed="rId2"/>
          <a:stretch>
            <a:fillRect/>
          </a:stretch>
        </p:blipFill>
        <p:spPr>
          <a:xfrm>
            <a:off x="795142" y="2654891"/>
            <a:ext cx="10595911" cy="3576119"/>
          </a:xfrm>
          <a:prstGeom prst="rect">
            <a:avLst/>
          </a:prstGeom>
        </p:spPr>
      </p:pic>
    </p:spTree>
    <p:extLst>
      <p:ext uri="{BB962C8B-B14F-4D97-AF65-F5344CB8AC3E}">
        <p14:creationId xmlns:p14="http://schemas.microsoft.com/office/powerpoint/2010/main" val="245928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30" name="Straight Connector 2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D3BD71F8-A5EB-1931-B319-B44B8913F0F5}"/>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dirty="0">
                <a:solidFill>
                  <a:schemeClr val="bg1"/>
                </a:solidFill>
                <a:latin typeface="+mn-lt"/>
                <a:ea typeface="+mn-ea"/>
                <a:cs typeface="+mn-cs"/>
              </a:rPr>
              <a:t>This function takes the coordinates of two consecutive stops of a shape and generates a list of geographical coordinates it will visit in between the two stops</a:t>
            </a:r>
          </a:p>
        </p:txBody>
      </p:sp>
      <p:pic>
        <p:nvPicPr>
          <p:cNvPr id="4" name="Picture 4" descr="Text&#10;&#10;Description automatically generated">
            <a:extLst>
              <a:ext uri="{FF2B5EF4-FFF2-40B4-BE49-F238E27FC236}">
                <a16:creationId xmlns:a16="http://schemas.microsoft.com/office/drawing/2014/main" id="{BFECA89B-338B-5457-EE21-6E88BF75439C}"/>
              </a:ext>
            </a:extLst>
          </p:cNvPr>
          <p:cNvPicPr>
            <a:picLocks noChangeAspect="1"/>
          </p:cNvPicPr>
          <p:nvPr/>
        </p:nvPicPr>
        <p:blipFill>
          <a:blip r:embed="rId2"/>
          <a:stretch>
            <a:fillRect/>
          </a:stretch>
        </p:blipFill>
        <p:spPr>
          <a:xfrm>
            <a:off x="795142" y="3767461"/>
            <a:ext cx="10595911" cy="1350979"/>
          </a:xfrm>
          <a:prstGeom prst="rect">
            <a:avLst/>
          </a:prstGeom>
        </p:spPr>
      </p:pic>
    </p:spTree>
    <p:extLst>
      <p:ext uri="{BB962C8B-B14F-4D97-AF65-F5344CB8AC3E}">
        <p14:creationId xmlns:p14="http://schemas.microsoft.com/office/powerpoint/2010/main" val="59197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C86CE08-8ED2-5B42-8231-C163D0899682}"/>
              </a:ext>
            </a:extLst>
          </p:cNvPr>
          <p:cNvSpPr>
            <a:spLocks noGrp="1"/>
          </p:cNvSpPr>
          <p:nvPr>
            <p:ph type="title"/>
          </p:nvPr>
        </p:nvSpPr>
        <p:spPr>
          <a:xfrm>
            <a:off x="795142" y="479990"/>
            <a:ext cx="3605406"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Code Snippets for creating a Data Frame with Shapes</a:t>
            </a: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7B57AAA-06F8-037C-ADEB-E6547DD42CF1}"/>
              </a:ext>
            </a:extLst>
          </p:cNvPr>
          <p:cNvSpPr txBox="1">
            <a:spLocks/>
          </p:cNvSpPr>
          <p:nvPr/>
        </p:nvSpPr>
        <p:spPr>
          <a:xfrm>
            <a:off x="4878783" y="411881"/>
            <a:ext cx="6512265" cy="1461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spcAft>
                <a:spcPts val="600"/>
              </a:spcAft>
              <a:buFont typeface="Arial" panose="020B0604020202020204" pitchFamily="34" charset="0"/>
              <a:buChar char="•"/>
            </a:pPr>
            <a:r>
              <a:rPr lang="en-US" sz="1800">
                <a:solidFill>
                  <a:schemeClr val="bg1"/>
                </a:solidFill>
                <a:latin typeface="+mn-lt"/>
                <a:ea typeface="+mn-ea"/>
                <a:cs typeface="+mn-cs"/>
              </a:rPr>
              <a:t>This code snippet iterates through each table and call shape function for each consecutive stops. It then stores all the geographical coordinates between stops as rows and append it to main shapes data frame </a:t>
            </a:r>
          </a:p>
        </p:txBody>
      </p:sp>
      <p:pic>
        <p:nvPicPr>
          <p:cNvPr id="4" name="Picture 4" descr="Text&#10;&#10;Description automatically generated">
            <a:extLst>
              <a:ext uri="{FF2B5EF4-FFF2-40B4-BE49-F238E27FC236}">
                <a16:creationId xmlns:a16="http://schemas.microsoft.com/office/drawing/2014/main" id="{BFF35892-C570-EE87-6B31-D95A08604BE9}"/>
              </a:ext>
            </a:extLst>
          </p:cNvPr>
          <p:cNvPicPr>
            <a:picLocks noGrp="1" noChangeAspect="1"/>
          </p:cNvPicPr>
          <p:nvPr>
            <p:ph idx="1"/>
          </p:nvPr>
        </p:nvPicPr>
        <p:blipFill>
          <a:blip r:embed="rId2"/>
          <a:stretch>
            <a:fillRect/>
          </a:stretch>
        </p:blipFill>
        <p:spPr>
          <a:xfrm>
            <a:off x="1666042" y="2638926"/>
            <a:ext cx="8854111" cy="3608049"/>
          </a:xfrm>
          <a:prstGeom prst="rect">
            <a:avLst/>
          </a:prstGeom>
        </p:spPr>
      </p:pic>
    </p:spTree>
    <p:extLst>
      <p:ext uri="{BB962C8B-B14F-4D97-AF65-F5344CB8AC3E}">
        <p14:creationId xmlns:p14="http://schemas.microsoft.com/office/powerpoint/2010/main" val="75791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713020-E0E4-D814-355A-B6CBC6481E9A}"/>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Shapes Data Frame</a:t>
            </a:r>
          </a:p>
        </p:txBody>
      </p:sp>
      <p:cxnSp>
        <p:nvCxnSpPr>
          <p:cNvPr id="15" name="Straight Connector 10">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9E69FBAE-3975-9C4B-AED5-3DC1B45AB24D}"/>
              </a:ext>
            </a:extLst>
          </p:cNvPr>
          <p:cNvPicPr>
            <a:picLocks noGrp="1" noChangeAspect="1"/>
          </p:cNvPicPr>
          <p:nvPr>
            <p:ph idx="1"/>
          </p:nvPr>
        </p:nvPicPr>
        <p:blipFill>
          <a:blip r:embed="rId2"/>
          <a:stretch>
            <a:fillRect/>
          </a:stretch>
        </p:blipFill>
        <p:spPr>
          <a:xfrm>
            <a:off x="2847939" y="2150036"/>
            <a:ext cx="6496122" cy="4206240"/>
          </a:xfrm>
          <a:prstGeom prst="rect">
            <a:avLst/>
          </a:prstGeom>
        </p:spPr>
      </p:pic>
    </p:spTree>
    <p:extLst>
      <p:ext uri="{BB962C8B-B14F-4D97-AF65-F5344CB8AC3E}">
        <p14:creationId xmlns:p14="http://schemas.microsoft.com/office/powerpoint/2010/main" val="339179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Creating Shape files for Varanasi </vt:lpstr>
      <vt:lpstr>Example Route Sheet</vt:lpstr>
      <vt:lpstr>Creating a DataFrame with Shapes</vt:lpstr>
      <vt:lpstr>Shapes.txt features </vt:lpstr>
      <vt:lpstr>Overall Code</vt:lpstr>
      <vt:lpstr>Code Snippets for creating a Data Frame with Shapes</vt:lpstr>
      <vt:lpstr>Code Snippets for creating a Data Frame with Shapes</vt:lpstr>
      <vt:lpstr>Code Snippets for creating a Data Frame with Shapes</vt:lpstr>
      <vt:lpstr>Shapes Data 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251</cp:revision>
  <dcterms:created xsi:type="dcterms:W3CDTF">2023-03-03T19:36:14Z</dcterms:created>
  <dcterms:modified xsi:type="dcterms:W3CDTF">2023-03-04T21:10:24Z</dcterms:modified>
</cp:coreProperties>
</file>