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56" r:id="rId2"/>
    <p:sldId id="263" r:id="rId3"/>
    <p:sldId id="272" r:id="rId4"/>
    <p:sldId id="260" r:id="rId5"/>
    <p:sldId id="264" r:id="rId6"/>
    <p:sldId id="265" r:id="rId7"/>
    <p:sldId id="266" r:id="rId8"/>
    <p:sldId id="262" r:id="rId9"/>
    <p:sldId id="261" r:id="rId10"/>
    <p:sldId id="259" r:id="rId11"/>
    <p:sldId id="267" r:id="rId12"/>
    <p:sldId id="271" r:id="rId13"/>
    <p:sldId id="268" r:id="rId14"/>
    <p:sldId id="269" r:id="rId15"/>
    <p:sldId id="273" r:id="rId16"/>
    <p:sldId id="270" r:id="rId17"/>
    <p:sldId id="274" r:id="rId18"/>
    <p:sldId id="275"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77" autoAdjust="0"/>
  </p:normalViewPr>
  <p:slideViewPr>
    <p:cSldViewPr>
      <p:cViewPr varScale="1">
        <p:scale>
          <a:sx n="78" d="100"/>
          <a:sy n="78" d="100"/>
        </p:scale>
        <p:origin x="-74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4:02:43.578" idx="1">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4:06:06.480" idx="2">
    <p:pos x="10" y="19"/>
    <p:text>Eppeffortuna che l'hai fatta di fretta col sonno.. :3
L'unica cosa è che dovresti cercare di usare la stessa grafica su tutte le slide. Qui hai usato un contorno stondato, con ombra azzurra, mentre prima hai colorato i bordi dei sottosistemi di blu. Prima ancora, invece, hai usato una linea blu prussia spessa.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4:30:17.172" idx="3">
    <p:pos x="5427" y="1249"/>
    <p:text>Non so se è questa la def. che piace alla prof (il corso lo avete fatto voi, quindi lo sapete voi.
Una definizione alternativa del testing è che lo scopo è di trovare difetti nel software.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4:31:33.442" idx="4">
    <p:pos x="10" y="10"/>
    <p:text>Qui si potrebbe mettere un esempio di incongruenza, però il rischio è cadere nello sputtanamento di Kids, che non so se alla prof va bene.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C5A1B-A5E8-491F-B313-6FCE15D5E4D4}" type="datetimeFigureOut">
              <a:rPr lang="it-IT" smtClean="0"/>
              <a:pPr/>
              <a:t>03/01/2013</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D3D5DF-DA06-4A41-8B63-7EA73ECE57E5}" type="slidenum">
              <a:rPr lang="it-IT" smtClean="0"/>
              <a:pPr/>
              <a:t>‹N›</a:t>
            </a:fld>
            <a:endParaRPr lang="it-IT"/>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
        <p:nvSpPr>
          <p:cNvPr id="5" name="Segnaposto piè di pagina 4"/>
          <p:cNvSpPr>
            <a:spLocks noGrp="1"/>
          </p:cNvSpPr>
          <p:nvPr>
            <p:ph type="ftr" sz="quarter" idx="1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514350" indent="-514350">
              <a:buFont typeface="+mj-lt"/>
              <a:buAutoNum type="arabicParenR"/>
            </a:pPr>
            <a:r>
              <a:rPr lang="it-IT" sz="1200" b="1" dirty="0" err="1" smtClean="0"/>
              <a:t>Presentation</a:t>
            </a:r>
            <a:r>
              <a:rPr lang="it-IT" sz="1200" b="1" dirty="0" smtClean="0"/>
              <a:t>: </a:t>
            </a:r>
            <a:r>
              <a:rPr lang="it-IT" sz="1200" dirty="0" smtClean="0"/>
              <a:t>raccoglie i sottosistemi adibiti alla gestione delle interfacce grafiche:</a:t>
            </a:r>
          </a:p>
          <a:p>
            <a:pPr marL="514350" indent="-514350">
              <a:buFont typeface="+mj-lt"/>
              <a:buAutoNum type="arabicParenR"/>
            </a:pPr>
            <a:r>
              <a:rPr lang="it-IT" sz="1200" b="1" dirty="0" err="1" smtClean="0"/>
              <a:t>Application</a:t>
            </a:r>
            <a:r>
              <a:rPr lang="it-IT" sz="1200" dirty="0" smtClean="0"/>
              <a:t>: si occupa della gestione della logica applicativa del sistema;</a:t>
            </a:r>
          </a:p>
          <a:p>
            <a:pPr marL="514350" indent="-514350"/>
            <a:r>
              <a:rPr lang="it-IT" sz="1200" b="1" dirty="0" smtClean="0"/>
              <a:t>3)</a:t>
            </a:r>
            <a:r>
              <a:rPr lang="it-IT" sz="1200" b="1" baseline="0" dirty="0" smtClean="0"/>
              <a:t> </a:t>
            </a:r>
            <a:r>
              <a:rPr lang="it-IT" sz="1200" b="1" dirty="0" err="1" smtClean="0"/>
              <a:t>Beans</a:t>
            </a:r>
            <a:r>
              <a:rPr lang="it-IT" sz="1200" dirty="0" smtClean="0"/>
              <a:t>: si occupa della gestione e dello scambio dei dati tra i sistemi; </a:t>
            </a:r>
          </a:p>
          <a:p>
            <a:pPr marL="514350" indent="-514350"/>
            <a:r>
              <a:rPr lang="it-IT" sz="1200" b="1" dirty="0" smtClean="0"/>
              <a:t>5)	</a:t>
            </a:r>
            <a:r>
              <a:rPr lang="it-IT" sz="1200" b="1" dirty="0" err="1" smtClean="0"/>
              <a:t>Storage</a:t>
            </a:r>
            <a:r>
              <a:rPr lang="it-IT" sz="1200" dirty="0" smtClean="0"/>
              <a:t>: sistema che gestisce ed immagazzina i dati persistenti:</a:t>
            </a:r>
          </a:p>
          <a:p>
            <a:pPr marL="514350" indent="-514350"/>
            <a:r>
              <a:rPr lang="it-IT" sz="1200" b="1" dirty="0" smtClean="0"/>
              <a:t>6)	</a:t>
            </a:r>
            <a:r>
              <a:rPr lang="it-IT" sz="1200" b="1" dirty="0" err="1" smtClean="0"/>
              <a:t>Exception</a:t>
            </a:r>
            <a:r>
              <a:rPr lang="it-IT" sz="1200" dirty="0" smtClean="0"/>
              <a:t>: gestione delle eccezioni del sistema.</a:t>
            </a:r>
          </a:p>
          <a:p>
            <a:pPr marL="514350" indent="-514350">
              <a:buFont typeface="+mj-lt"/>
              <a:buNone/>
            </a:pPr>
            <a:endParaRPr lang="it-IT" sz="1200" b="1" dirty="0" smtClean="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514350" indent="-514350">
              <a:buFont typeface="+mj-lt"/>
              <a:buAutoNum type="arabicParenR"/>
            </a:pPr>
            <a:r>
              <a:rPr lang="it-IT" sz="1200" b="1" dirty="0" err="1" smtClean="0"/>
              <a:t>Presentation</a:t>
            </a:r>
            <a:r>
              <a:rPr lang="it-IT" sz="1200" b="1" dirty="0" smtClean="0"/>
              <a:t>: </a:t>
            </a:r>
            <a:r>
              <a:rPr lang="it-IT" sz="1200" dirty="0" smtClean="0"/>
              <a:t>raccoglie i sottosistemi adibiti alla gestione delle interfacce grafiche:</a:t>
            </a:r>
          </a:p>
          <a:p>
            <a:pPr marL="514350" indent="-514350">
              <a:buFont typeface="+mj-lt"/>
              <a:buAutoNum type="arabicParenR"/>
            </a:pPr>
            <a:r>
              <a:rPr lang="it-IT" sz="1200" b="1" dirty="0" err="1" smtClean="0"/>
              <a:t>Application</a:t>
            </a:r>
            <a:r>
              <a:rPr lang="it-IT" sz="1200" dirty="0" smtClean="0"/>
              <a:t>: si occupa della gestione della logica applicativa del sistema;</a:t>
            </a:r>
          </a:p>
          <a:p>
            <a:pPr marL="514350" indent="-514350"/>
            <a:r>
              <a:rPr lang="it-IT" sz="1200" b="1" dirty="0" smtClean="0"/>
              <a:t>3)</a:t>
            </a:r>
            <a:r>
              <a:rPr lang="it-IT" sz="1200" b="1" baseline="0" dirty="0" smtClean="0"/>
              <a:t> </a:t>
            </a:r>
            <a:r>
              <a:rPr lang="it-IT" sz="1200" b="1" dirty="0" err="1" smtClean="0"/>
              <a:t>Beans</a:t>
            </a:r>
            <a:r>
              <a:rPr lang="it-IT" sz="1200" dirty="0" smtClean="0"/>
              <a:t>: si occupa della gestione e dello scambio dei dati tra i sistemi; </a:t>
            </a:r>
          </a:p>
          <a:p>
            <a:pPr marL="514350" indent="-514350"/>
            <a:r>
              <a:rPr lang="it-IT" sz="1200" b="1" dirty="0" smtClean="0"/>
              <a:t>5)	</a:t>
            </a:r>
            <a:r>
              <a:rPr lang="it-IT" sz="1200" b="1" dirty="0" err="1" smtClean="0"/>
              <a:t>Storage</a:t>
            </a:r>
            <a:r>
              <a:rPr lang="it-IT" sz="1200" dirty="0" smtClean="0"/>
              <a:t>: sistema che gestisce ed immagazzina i dati persistenti:</a:t>
            </a:r>
          </a:p>
          <a:p>
            <a:pPr marL="514350" indent="-514350"/>
            <a:r>
              <a:rPr lang="it-IT" sz="1200" b="1" dirty="0" smtClean="0"/>
              <a:t>6)	</a:t>
            </a:r>
            <a:r>
              <a:rPr lang="it-IT" sz="1200" b="1" dirty="0" err="1" smtClean="0"/>
              <a:t>Exception</a:t>
            </a:r>
            <a:r>
              <a:rPr lang="it-IT" sz="1200" dirty="0" smtClean="0"/>
              <a:t>: gestione delle eccezioni del sistema.</a:t>
            </a:r>
          </a:p>
          <a:p>
            <a:pPr marL="514350" indent="-514350">
              <a:buFont typeface="+mj-lt"/>
              <a:buNone/>
            </a:pPr>
            <a:endParaRPr lang="it-IT" sz="1200" b="1" dirty="0" smtClean="0"/>
          </a:p>
          <a:p>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
        <p:nvSpPr>
          <p:cNvPr id="5" name="Segnaposto piè di pagina 4"/>
          <p:cNvSpPr>
            <a:spLocks noGrp="1"/>
          </p:cNvSpPr>
          <p:nvPr>
            <p:ph type="ftr" sz="quarter" idx="1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dirty="0" smtClean="0"/>
              <a:t>input (</a:t>
            </a:r>
            <a:r>
              <a:rPr lang="en-US" sz="1200" dirty="0" err="1" smtClean="0"/>
              <a:t>validi</a:t>
            </a:r>
            <a:r>
              <a:rPr lang="en-US" sz="1200" dirty="0" smtClean="0"/>
              <a:t> e non </a:t>
            </a:r>
            <a:r>
              <a:rPr lang="en-US" sz="1200" dirty="0" err="1" smtClean="0"/>
              <a:t>validi</a:t>
            </a:r>
            <a:r>
              <a:rPr lang="en-US" sz="1200" dirty="0" smtClean="0"/>
              <a:t>)</a:t>
            </a:r>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11</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b="1" dirty="0" smtClean="0"/>
              <a:t>PROBLEM</a:t>
            </a:r>
            <a:r>
              <a:rPr lang="it-IT" sz="1200" b="1" baseline="0" dirty="0" smtClean="0"/>
              <a:t> </a:t>
            </a:r>
            <a:r>
              <a:rPr lang="it-IT" dirty="0" smtClean="0"/>
              <a:t>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dal Test </a:t>
            </a:r>
            <a:r>
              <a:rPr lang="it-IT" dirty="0" err="1" smtClean="0"/>
              <a:t>Plan</a:t>
            </a:r>
            <a:r>
              <a:rPr lang="it-IT" dirty="0" smtClean="0"/>
              <a:t>.</a:t>
            </a:r>
          </a:p>
          <a:p>
            <a:r>
              <a:rPr lang="it-IT" sz="1200" b="1" dirty="0" smtClean="0"/>
              <a:t>SOLUTION</a:t>
            </a:r>
            <a:r>
              <a:rPr lang="it-IT" sz="1100" b="1" dirty="0" smtClean="0"/>
              <a:t>: </a:t>
            </a:r>
            <a:r>
              <a:rPr lang="it-IT" sz="1200" dirty="0" smtClean="0"/>
              <a:t>Per ogni </a:t>
            </a:r>
            <a:r>
              <a:rPr lang="it-IT" sz="1200" dirty="0" err="1" smtClean="0"/>
              <a:t>use</a:t>
            </a:r>
            <a:r>
              <a:rPr lang="it-IT" sz="1200" dirty="0" smtClean="0"/>
              <a:t> case ad alta priorità sono stati realizzati diversi test </a:t>
            </a:r>
            <a:r>
              <a:rPr lang="it-IT" sz="1200" dirty="0" err="1" smtClean="0"/>
              <a:t>cases</a:t>
            </a:r>
            <a:r>
              <a:rPr lang="it-IT" sz="1200" dirty="0" smtClean="0"/>
              <a:t>, basandosi su </a:t>
            </a:r>
            <a:r>
              <a:rPr lang="it-IT" sz="1200" dirty="0" err="1" smtClean="0"/>
              <a:t>Boundary</a:t>
            </a:r>
            <a:r>
              <a:rPr lang="it-IT" sz="1200" dirty="0" smtClean="0"/>
              <a:t> </a:t>
            </a:r>
            <a:r>
              <a:rPr lang="it-IT" sz="1200" dirty="0" err="1" smtClean="0"/>
              <a:t>Testing</a:t>
            </a:r>
            <a:r>
              <a:rPr lang="it-IT" sz="1200" dirty="0" smtClean="0"/>
              <a:t> per individuare input errati.</a:t>
            </a:r>
          </a:p>
          <a:p>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13</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Organizzazione della fase di </a:t>
            </a:r>
            <a:r>
              <a:rPr lang="it-IT" dirty="0" err="1" smtClean="0"/>
              <a:t>testing</a:t>
            </a:r>
            <a:r>
              <a:rPr lang="it-IT" dirty="0" smtClean="0"/>
              <a:t>: </a:t>
            </a:r>
            <a:r>
              <a:rPr lang="it-IT" i="1" dirty="0" smtClean="0"/>
              <a:t>poiché spesso impossibilitati nel seguire la tracciabilità specificata;</a:t>
            </a:r>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16</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 Abbiamo cercato</a:t>
            </a:r>
            <a:r>
              <a:rPr lang="it-IT" baseline="0" dirty="0" smtClean="0"/>
              <a:t> di attenerci il più possibile al sistema di riferimento</a:t>
            </a:r>
            <a:endParaRPr lang="it-IT" dirty="0" smtClean="0"/>
          </a:p>
          <a:p>
            <a:pPr>
              <a:buFontTx/>
              <a:buChar char="-"/>
            </a:pPr>
            <a:r>
              <a:rPr lang="it-IT" dirty="0" smtClean="0"/>
              <a:t>La divisione </a:t>
            </a:r>
            <a:r>
              <a:rPr lang="it-IT" b="1" dirty="0" smtClean="0">
                <a:solidFill>
                  <a:schemeClr val="bg1"/>
                </a:solidFill>
              </a:rPr>
              <a:t>orizzontale</a:t>
            </a:r>
            <a:r>
              <a:rPr lang="it-IT" dirty="0" smtClean="0"/>
              <a:t> delle responsabilità ha comportato una conoscenza quasi globale dei requisiti del sottosistema a tutti i team </a:t>
            </a:r>
            <a:r>
              <a:rPr lang="it-IT" dirty="0" err="1" smtClean="0"/>
              <a:t>members</a:t>
            </a:r>
            <a:endParaRPr lang="it-IT" dirty="0" smtClean="0"/>
          </a:p>
          <a:p>
            <a:pPr>
              <a:buFontTx/>
              <a:buChar char="-"/>
            </a:pPr>
            <a:r>
              <a:rPr lang="it-IT" baseline="0" dirty="0" smtClean="0"/>
              <a:t> Dopo diverse consultazioni con il committente, i requisiti sono cambiati</a:t>
            </a:r>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17</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 Abbiamo cercato</a:t>
            </a:r>
            <a:r>
              <a:rPr lang="it-IT" baseline="0" dirty="0" smtClean="0"/>
              <a:t> di attenerci il più possibile al sistema di riferimento</a:t>
            </a:r>
            <a:endParaRPr lang="it-IT" dirty="0" smtClean="0"/>
          </a:p>
          <a:p>
            <a:pPr>
              <a:buFontTx/>
              <a:buChar char="-"/>
            </a:pPr>
            <a:r>
              <a:rPr lang="it-IT" dirty="0" smtClean="0"/>
              <a:t>La divisione </a:t>
            </a:r>
            <a:r>
              <a:rPr lang="it-IT" b="1" dirty="0" smtClean="0">
                <a:solidFill>
                  <a:schemeClr val="bg1"/>
                </a:solidFill>
              </a:rPr>
              <a:t>orizzontale</a:t>
            </a:r>
            <a:r>
              <a:rPr lang="it-IT" dirty="0" smtClean="0"/>
              <a:t> delle responsabilità ha comportato una conoscenza quasi globale dei requisiti del sottosistema a tutti i team </a:t>
            </a:r>
            <a:r>
              <a:rPr lang="it-IT" dirty="0" err="1" smtClean="0"/>
              <a:t>members</a:t>
            </a:r>
            <a:endParaRPr lang="it-IT" dirty="0" smtClean="0"/>
          </a:p>
          <a:p>
            <a:pPr>
              <a:buFontTx/>
              <a:buChar char="-"/>
            </a:pPr>
            <a:r>
              <a:rPr lang="it-IT" baseline="0" dirty="0" smtClean="0"/>
              <a:t> Dopo diverse consultazioni con il committente, i requisiti sono cambiati</a:t>
            </a:r>
            <a:endParaRPr lang="it-IT" dirty="0"/>
          </a:p>
        </p:txBody>
      </p:sp>
      <p:sp>
        <p:nvSpPr>
          <p:cNvPr id="4" name="Segnaposto piè di pagina 3"/>
          <p:cNvSpPr>
            <a:spLocks noGrp="1"/>
          </p:cNvSpPr>
          <p:nvPr>
            <p:ph type="ftr" sz="quarter" idx="10"/>
          </p:nvPr>
        </p:nvSpPr>
        <p:spPr/>
        <p:txBody>
          <a:bodyPr/>
          <a:lstStyle/>
          <a:p>
            <a:endParaRPr lang="it-IT"/>
          </a:p>
        </p:txBody>
      </p:sp>
      <p:sp>
        <p:nvSpPr>
          <p:cNvPr id="5" name="Segnaposto numero diapositiva 4"/>
          <p:cNvSpPr>
            <a:spLocks noGrp="1"/>
          </p:cNvSpPr>
          <p:nvPr>
            <p:ph type="sldNum" sz="quarter" idx="11"/>
          </p:nvPr>
        </p:nvSpPr>
        <p:spPr/>
        <p:txBody>
          <a:bodyPr/>
          <a:lstStyle/>
          <a:p>
            <a:fld id="{D70604CA-7593-4640-8FA1-5523937B8510}" type="slidenum">
              <a:rPr lang="it-IT" smtClean="0"/>
              <a:pPr/>
              <a:t>18</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A6D3D738-C1D5-4C0F-9A1E-7C088B866E87}" type="datetime1">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737DB4FF-C3C0-47CD-BD78-073B9292DD40}" type="datetime1">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018E5E1C-E53C-4471-AF39-77E4C2343FCF}" type="datetime1">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E4B12AED-89CE-44D5-BB78-0BFCBDE11F8F}" type="datetime1">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3A9BAFD7-DBC1-4A2E-8498-937F2559B7E3}" type="datetime1">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22E3FB7D-D67F-45CF-A7F9-A6D9C6F34263}" type="datetime1">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C39ACEBC-8580-402B-9961-B0FD7CB6CFD7}" type="datetime1">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04D15FB3-320C-4134-9144-CB9F176A4427}" type="datetime1">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B5FEA-3DB0-414B-9C43-87C22C3AB054}" type="datetime1">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B1D24467-4081-4EEA-B0D2-2988DF533D77}" type="datetime1">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E7AA30AB-FA2C-4338-B654-D49B9CF4B4FD}" type="datetime1">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F1FD18-C973-4BFE-9DC8-614B050EAE48}" type="datetime1">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omments" Target="../comments/comment3.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3478576524"/>
              </p:ext>
            </p:extLst>
          </p:nvPr>
        </p:nvGraphicFramePr>
        <p:xfrm>
          <a:off x="179512" y="5589240"/>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0512100741</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egnaposto numero diapositiva 6"/>
          <p:cNvSpPr>
            <a:spLocks noGrp="1"/>
          </p:cNvSpPr>
          <p:nvPr>
            <p:ph type="sldNum" sz="quarter" idx="12"/>
          </p:nvPr>
        </p:nvSpPr>
        <p:spPr/>
        <p:txBody>
          <a:bodyPr/>
          <a:lstStyle/>
          <a:p>
            <a:fld id="{F89AEA99-3E91-4C58-9AD4-045DB5619AC3}" type="slidenum">
              <a:rPr lang="it-IT" smtClean="0"/>
              <a:pPr/>
              <a:t>1</a:t>
            </a:fld>
            <a:endParaRPr lang="it-IT"/>
          </a:p>
        </p:txBody>
      </p:sp>
    </p:spTree>
    <p:extLst>
      <p:ext uri="{BB962C8B-B14F-4D97-AF65-F5344CB8AC3E}">
        <p14:creationId xmlns:p14="http://schemas.microsoft.com/office/powerpoint/2010/main" xmlns="" val="4165334171"/>
      </p:ext>
    </p:extLst>
  </p:cSld>
  <p:clrMapOvr>
    <a:masterClrMapping/>
  </p:clrMapOvr>
  <p:transition spd="slow">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491880" y="726736"/>
            <a:ext cx="5472608" cy="5870616"/>
          </a:xfrm>
          <a:prstGeom prst="rect">
            <a:avLst/>
          </a:prstGeom>
          <a:noFill/>
          <a:ln w="9525">
            <a:noFill/>
            <a:miter lim="800000"/>
            <a:headEnd/>
            <a:tailEnd/>
          </a:ln>
        </p:spPr>
      </p:pic>
      <p:sp>
        <p:nvSpPr>
          <p:cNvPr id="7" name="Content Placeholder 3"/>
          <p:cNvSpPr txBox="1">
            <a:spLocks/>
          </p:cNvSpPr>
          <p:nvPr/>
        </p:nvSpPr>
        <p:spPr>
          <a:xfrm>
            <a:off x="539552" y="692696"/>
            <a:ext cx="3528392" cy="9361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TERZA VERSIONE</a:t>
            </a:r>
          </a:p>
          <a:p>
            <a:pPr marL="0" indent="0">
              <a:buNone/>
            </a:pPr>
            <a:r>
              <a:rPr lang="it-IT" sz="2600" b="1" i="1" dirty="0" smtClean="0"/>
              <a:t>definitiva</a:t>
            </a:r>
          </a:p>
          <a:p>
            <a:pPr marL="0" indent="0">
              <a:buNone/>
            </a:pPr>
            <a:r>
              <a:rPr lang="it-IT" sz="1000" b="1" dirty="0" smtClean="0"/>
              <a:t> </a:t>
            </a:r>
            <a:endParaRPr lang="it-IT" dirty="0" smtClean="0"/>
          </a:p>
          <a:p>
            <a:pPr marL="0" indent="0">
              <a:buNone/>
            </a:pPr>
            <a:r>
              <a:rPr lang="it-IT" sz="500" dirty="0" smtClean="0"/>
              <a:t> </a:t>
            </a:r>
          </a:p>
          <a:p>
            <a:pPr marL="0" indent="0">
              <a:buNone/>
            </a:pPr>
            <a:endParaRPr lang="it-IT" sz="2600" dirty="0"/>
          </a:p>
        </p:txBody>
      </p:sp>
      <p:sp>
        <p:nvSpPr>
          <p:cNvPr id="12" name="Rettangolo 11"/>
          <p:cNvSpPr/>
          <p:nvPr/>
        </p:nvSpPr>
        <p:spPr>
          <a:xfrm>
            <a:off x="4644008" y="3717032"/>
            <a:ext cx="3744416" cy="72008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3" name="Content Placeholder 3"/>
          <p:cNvSpPr txBox="1">
            <a:spLocks/>
          </p:cNvSpPr>
          <p:nvPr/>
        </p:nvSpPr>
        <p:spPr>
          <a:xfrm>
            <a:off x="251520" y="1916832"/>
            <a:ext cx="3528392"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Necessaria con l’aggiunta di nuovi requisiti </a:t>
            </a:r>
            <a:r>
              <a:rPr lang="it-IT" dirty="0" smtClean="0"/>
              <a:t>funzionali</a:t>
            </a:r>
            <a:endParaRPr lang="it-IT" sz="2400" i="1" dirty="0" smtClean="0">
              <a:solidFill>
                <a:schemeClr val="accent5"/>
              </a:solidFill>
            </a:endParaRPr>
          </a:p>
          <a:p>
            <a:pPr marL="365760" lvl="1" indent="0"/>
            <a:endParaRPr lang="it-IT" dirty="0" smtClean="0"/>
          </a:p>
          <a:p>
            <a:pPr marL="0" indent="0">
              <a:buNone/>
            </a:pPr>
            <a:r>
              <a:rPr lang="it-IT" sz="500" dirty="0" smtClean="0"/>
              <a:t> </a:t>
            </a:r>
          </a:p>
          <a:p>
            <a:pPr marL="0" indent="0">
              <a:buNone/>
            </a:pPr>
            <a:endParaRPr lang="it-IT" sz="2600" dirty="0"/>
          </a:p>
        </p:txBody>
      </p:sp>
      <p:sp>
        <p:nvSpPr>
          <p:cNvPr id="14" name="Freccia a destra 13"/>
          <p:cNvSpPr/>
          <p:nvPr/>
        </p:nvSpPr>
        <p:spPr>
          <a:xfrm>
            <a:off x="683568" y="5949280"/>
            <a:ext cx="432048" cy="288032"/>
          </a:xfrm>
          <a:prstGeom prst="rightArrow">
            <a:avLst>
              <a:gd name="adj1" fmla="val 57648"/>
              <a:gd name="adj2" fmla="val 652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8" name="Content Placeholder 3"/>
          <p:cNvSpPr txBox="1">
            <a:spLocks/>
          </p:cNvSpPr>
          <p:nvPr/>
        </p:nvSpPr>
        <p:spPr>
          <a:xfrm>
            <a:off x="1115616" y="5877272"/>
            <a:ext cx="2376264" cy="5040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9 sottosistemi</a:t>
            </a:r>
            <a:endParaRPr lang="it-IT" sz="2400" i="1" dirty="0" smtClean="0">
              <a:solidFill>
                <a:schemeClr val="accent5"/>
              </a:solidFill>
            </a:endParaRPr>
          </a:p>
          <a:p>
            <a:pPr marL="365760" lvl="1" indent="0">
              <a:buNone/>
            </a:pPr>
            <a:endParaRPr lang="it-IT" sz="2400" i="1" dirty="0" smtClean="0">
              <a:solidFill>
                <a:schemeClr val="accent5"/>
              </a:solidFill>
            </a:endParaRPr>
          </a:p>
          <a:p>
            <a:pPr marL="365760" lvl="1" indent="0"/>
            <a:endParaRPr lang="it-IT" dirty="0" smtClean="0"/>
          </a:p>
          <a:p>
            <a:pPr marL="0" indent="0">
              <a:buNone/>
            </a:pPr>
            <a:r>
              <a:rPr lang="it-IT" sz="500" dirty="0" smtClean="0"/>
              <a:t> </a:t>
            </a:r>
          </a:p>
          <a:p>
            <a:pPr marL="0" indent="0">
              <a:buNone/>
            </a:pPr>
            <a:endParaRPr lang="it-IT" sz="2600" dirty="0"/>
          </a:p>
        </p:txBody>
      </p:sp>
      <p:sp>
        <p:nvSpPr>
          <p:cNvPr id="9" name="Segnaposto numero diapositiva 8"/>
          <p:cNvSpPr>
            <a:spLocks noGrp="1"/>
          </p:cNvSpPr>
          <p:nvPr>
            <p:ph type="sldNum" sz="quarter" idx="12"/>
          </p:nvPr>
        </p:nvSpPr>
        <p:spPr/>
        <p:txBody>
          <a:bodyPr/>
          <a:lstStyle/>
          <a:p>
            <a:fld id="{F89AEA99-3E91-4C58-9AD4-045DB5619AC3}" type="slidenum">
              <a:rPr lang="it-IT" smtClean="0"/>
              <a:pPr/>
              <a:t>10</a:t>
            </a:fld>
            <a:endParaRPr lang="it-IT"/>
          </a:p>
        </p:txBody>
      </p:sp>
      <p:sp>
        <p:nvSpPr>
          <p:cNvPr id="10" name="Content Placeholder 3"/>
          <p:cNvSpPr txBox="1">
            <a:spLocks/>
          </p:cNvSpPr>
          <p:nvPr/>
        </p:nvSpPr>
        <p:spPr>
          <a:xfrm>
            <a:off x="251520" y="3501008"/>
            <a:ext cx="3528392"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Rispetta </a:t>
            </a:r>
            <a:r>
              <a:rPr lang="it-IT" dirty="0" smtClean="0"/>
              <a:t>l’euristica:</a:t>
            </a:r>
          </a:p>
          <a:p>
            <a:pPr marL="365760" lvl="1" indent="0">
              <a:buNone/>
            </a:pPr>
            <a:r>
              <a:rPr lang="it-IT" sz="2400" i="1" dirty="0" smtClean="0">
                <a:solidFill>
                  <a:schemeClr val="accent5"/>
                </a:solidFill>
              </a:rPr>
              <a:t>“ gli sviluppatori possono trattare ad ogni livello di astrazione un numero di concetti pari a 7±2”</a:t>
            </a:r>
          </a:p>
          <a:p>
            <a:pPr marL="365760" lvl="1" indent="0">
              <a:buNone/>
            </a:pPr>
            <a:endParaRPr lang="it-IT" sz="2400" i="1" dirty="0" smtClean="0">
              <a:solidFill>
                <a:schemeClr val="accent5"/>
              </a:solidFill>
            </a:endParaRPr>
          </a:p>
          <a:p>
            <a:pPr marL="365760" lvl="1" indent="0">
              <a:buNone/>
            </a:pPr>
            <a:endParaRPr lang="it-IT" dirty="0" smtClean="0"/>
          </a:p>
          <a:p>
            <a:pPr marL="0" indent="0">
              <a:buNone/>
            </a:pPr>
            <a:r>
              <a:rPr lang="it-IT" sz="500" dirty="0" smtClean="0"/>
              <a:t> </a:t>
            </a:r>
          </a:p>
          <a:p>
            <a:pPr marL="0" indent="0">
              <a:buNone/>
            </a:pPr>
            <a:endParaRPr lang="it-IT" sz="26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2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plus(in)">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P spid="14" grpId="0" animBg="1"/>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563888" y="3789040"/>
            <a:ext cx="4968552"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600" b="1" dirty="0" err="1" smtClean="0"/>
              <a:t>Obiettivo</a:t>
            </a:r>
            <a:r>
              <a:rPr lang="en-US" sz="2600" b="1" dirty="0" smtClean="0"/>
              <a:t> del </a:t>
            </a:r>
            <a:r>
              <a:rPr lang="en-US" sz="2600" b="1" u="sng" dirty="0" err="1" smtClean="0"/>
              <a:t>nostro</a:t>
            </a:r>
            <a:r>
              <a:rPr lang="en-US" sz="2600" b="1" dirty="0" smtClean="0"/>
              <a:t> testing</a:t>
            </a:r>
            <a:r>
              <a:rPr lang="en-US" sz="2600" dirty="0" smtClean="0"/>
              <a:t>: </a:t>
            </a:r>
            <a:r>
              <a:rPr lang="en-US" sz="2600" dirty="0" err="1" smtClean="0"/>
              <a:t>verificare</a:t>
            </a:r>
            <a:r>
              <a:rPr lang="en-US" sz="2600" dirty="0" smtClean="0"/>
              <a:t> </a:t>
            </a:r>
            <a:r>
              <a:rPr lang="en-US" sz="2600" dirty="0" err="1" smtClean="0"/>
              <a:t>l’affidabilità</a:t>
            </a:r>
            <a:r>
              <a:rPr lang="en-US" sz="2600" dirty="0" smtClean="0"/>
              <a:t> del </a:t>
            </a:r>
            <a:r>
              <a:rPr lang="en-US" sz="2600" dirty="0" err="1" smtClean="0"/>
              <a:t>sistema</a:t>
            </a:r>
            <a:r>
              <a:rPr lang="en-US" sz="2600" dirty="0" smtClean="0"/>
              <a:t> Kids, </a:t>
            </a:r>
            <a:r>
              <a:rPr lang="en-US" sz="2600" dirty="0" err="1" smtClean="0"/>
              <a:t>cioè</a:t>
            </a:r>
            <a:r>
              <a:rPr lang="en-US" sz="2600" dirty="0" smtClean="0"/>
              <a:t> la </a:t>
            </a:r>
            <a:r>
              <a:rPr lang="en-US" sz="2600" dirty="0" err="1" smtClean="0"/>
              <a:t>sua</a:t>
            </a:r>
            <a:r>
              <a:rPr lang="en-US" sz="2600" dirty="0" smtClean="0"/>
              <a:t> </a:t>
            </a:r>
            <a:r>
              <a:rPr lang="en-US" sz="2600" dirty="0" err="1" smtClean="0"/>
              <a:t>corretta</a:t>
            </a:r>
            <a:r>
              <a:rPr lang="en-US" sz="2600" dirty="0" smtClean="0"/>
              <a:t> </a:t>
            </a:r>
            <a:r>
              <a:rPr lang="en-US" sz="2600" dirty="0" err="1" smtClean="0"/>
              <a:t>funzionalità</a:t>
            </a:r>
            <a:r>
              <a:rPr lang="en-US" sz="2600" dirty="0" smtClean="0"/>
              <a:t> </a:t>
            </a:r>
            <a:r>
              <a:rPr lang="en-US" sz="2600" dirty="0" err="1" smtClean="0"/>
              <a:t>nella</a:t>
            </a:r>
            <a:r>
              <a:rPr lang="en-US" sz="2600" dirty="0" smtClean="0"/>
              <a:t> </a:t>
            </a:r>
            <a:r>
              <a:rPr lang="en-US" sz="2600" dirty="0" err="1" smtClean="0"/>
              <a:t>gestione</a:t>
            </a:r>
            <a:r>
              <a:rPr lang="en-US" sz="2600" dirty="0" smtClean="0"/>
              <a:t> </a:t>
            </a:r>
            <a:r>
              <a:rPr lang="en-US" sz="2600" dirty="0" err="1" smtClean="0"/>
              <a:t>degli</a:t>
            </a:r>
            <a:r>
              <a:rPr lang="en-US" sz="2600" dirty="0" smtClean="0"/>
              <a:t> </a:t>
            </a:r>
            <a:r>
              <a:rPr lang="en-US" sz="2600" dirty="0" smtClean="0"/>
              <a:t>input</a:t>
            </a:r>
            <a:endParaRPr lang="en-US" sz="2600" dirty="0"/>
          </a:p>
        </p:txBody>
      </p:sp>
      <p:sp>
        <p:nvSpPr>
          <p:cNvPr id="5" name="Content Placeholder 3"/>
          <p:cNvSpPr txBox="1">
            <a:spLocks/>
          </p:cNvSpPr>
          <p:nvPr/>
        </p:nvSpPr>
        <p:spPr>
          <a:xfrm>
            <a:off x="395536"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OBIETTIVO:</a:t>
            </a:r>
            <a:r>
              <a:rPr lang="it-IT" dirty="0" smtClean="0"/>
              <a:t> trovare le differenze tra il comportamento atteso specificato attraverso il modello del sistema e il comportamento osservato dal sistema implementato.</a:t>
            </a:r>
            <a:endParaRPr lang="en-US" dirty="0"/>
          </a:p>
        </p:txBody>
      </p:sp>
      <p:pic>
        <p:nvPicPr>
          <p:cNvPr id="5122" name="Picture 2" descr="http://www.competence.co.in/images/software-testing.jpg"/>
          <p:cNvPicPr>
            <a:picLocks noChangeAspect="1" noChangeArrowheads="1"/>
          </p:cNvPicPr>
          <p:nvPr/>
        </p:nvPicPr>
        <p:blipFill>
          <a:blip r:embed="rId3" cstate="print"/>
          <a:srcRect/>
          <a:stretch>
            <a:fillRect/>
          </a:stretch>
        </p:blipFill>
        <p:spPr bwMode="auto">
          <a:xfrm>
            <a:off x="490364" y="3212976"/>
            <a:ext cx="2857500" cy="3267075"/>
          </a:xfrm>
          <a:prstGeom prst="rect">
            <a:avLst/>
          </a:prstGeom>
          <a:noFill/>
        </p:spPr>
      </p:pic>
      <p:sp>
        <p:nvSpPr>
          <p:cNvPr id="6" name="Segnaposto numero diapositiva 5"/>
          <p:cNvSpPr>
            <a:spLocks noGrp="1"/>
          </p:cNvSpPr>
          <p:nvPr>
            <p:ph type="sldNum" sz="quarter" idx="12"/>
          </p:nvPr>
        </p:nvSpPr>
        <p:spPr/>
        <p:txBody>
          <a:bodyPr/>
          <a:lstStyle/>
          <a:p>
            <a:fld id="{F89AEA99-3E91-4C58-9AD4-045DB5619AC3}" type="slidenum">
              <a:rPr lang="it-IT" smtClean="0"/>
              <a:pPr/>
              <a:t>11</a:t>
            </a:fld>
            <a:endParaRPr lang="it-IT"/>
          </a:p>
        </p:txBody>
      </p:sp>
      <p:sp>
        <p:nvSpPr>
          <p:cNvPr id="7" name="Gallone 6">
            <a:hlinkClick r:id="rId4" action="ppaction://hlinksldjump"/>
          </p:cNvPr>
          <p:cNvSpPr/>
          <p:nvPr/>
        </p:nvSpPr>
        <p:spPr>
          <a:xfrm>
            <a:off x="7884368" y="6021288"/>
            <a:ext cx="432048" cy="360040"/>
          </a:xfrm>
          <a:prstGeom prst="chevron">
            <a:avLst>
              <a:gd name="adj" fmla="val 4082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9"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1"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par>
                                <p:cTn id="25" presetID="23" presetClass="entr" presetSubtype="16" fill="hold" nodeType="withEffect">
                                  <p:stCondLst>
                                    <p:cond delay="0"/>
                                  </p:stCondLst>
                                  <p:childTnLst>
                                    <p:set>
                                      <p:cBhvr>
                                        <p:cTn id="26" dur="1" fill="hold">
                                          <p:stCondLst>
                                            <p:cond delay="0"/>
                                          </p:stCondLst>
                                        </p:cTn>
                                        <p:tgtEl>
                                          <p:spTgt spid="5122"/>
                                        </p:tgtEl>
                                        <p:attrNameLst>
                                          <p:attrName>style.visibility</p:attrName>
                                        </p:attrNameLst>
                                      </p:cBhvr>
                                      <p:to>
                                        <p:strVal val="visible"/>
                                      </p:to>
                                    </p:set>
                                    <p:anim calcmode="lin" valueType="num">
                                      <p:cBhvr>
                                        <p:cTn id="27" dur="1000" fill="hold"/>
                                        <p:tgtEl>
                                          <p:spTgt spid="5122"/>
                                        </p:tgtEl>
                                        <p:attrNameLst>
                                          <p:attrName>ppt_w</p:attrName>
                                        </p:attrNameLst>
                                      </p:cBhvr>
                                      <p:tavLst>
                                        <p:tav tm="0">
                                          <p:val>
                                            <p:fltVal val="0"/>
                                          </p:val>
                                        </p:tav>
                                        <p:tav tm="100000">
                                          <p:val>
                                            <p:strVal val="#ppt_w"/>
                                          </p:val>
                                        </p:tav>
                                      </p:tavLst>
                                    </p:anim>
                                    <p:anim calcmode="lin" valueType="num">
                                      <p:cBhvr>
                                        <p:cTn id="28" dur="1000" fill="hold"/>
                                        <p:tgtEl>
                                          <p:spTgt spid="51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1"/>
      <p:bldP spid="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5576" y="1916832"/>
            <a:ext cx="7488832"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effectLst>
                  <a:outerShdw blurRad="38100" dist="38100" dir="2700000" algn="tl">
                    <a:srgbClr val="000000">
                      <a:alpha val="43137"/>
                    </a:srgbClr>
                  </a:outerShdw>
                </a:effectLst>
              </a:rPr>
              <a:t>BLACK BOX</a:t>
            </a:r>
            <a:r>
              <a:rPr lang="en-US" dirty="0" smtClean="0">
                <a:solidFill>
                  <a:schemeClr val="bg1"/>
                </a:solidFill>
              </a:rPr>
              <a:t>.</a:t>
            </a:r>
            <a:endParaRPr lang="en-US" dirty="0">
              <a:solidFill>
                <a:schemeClr val="bg1"/>
              </a:solidFill>
            </a:endParaRPr>
          </a:p>
        </p:txBody>
      </p:sp>
      <p:sp>
        <p:nvSpPr>
          <p:cNvPr id="3" name="CasellaDiTesto 2"/>
          <p:cNvSpPr txBox="1"/>
          <p:nvPr/>
        </p:nvSpPr>
        <p:spPr>
          <a:xfrm>
            <a:off x="7236296" y="853842"/>
            <a:ext cx="1506631" cy="630942"/>
          </a:xfrm>
          <a:prstGeom prst="rect">
            <a:avLst/>
          </a:prstGeom>
          <a:noFill/>
        </p:spPr>
        <p:txBody>
          <a:bodyPr wrap="none" rtlCol="0">
            <a:spAutoFit/>
          </a:bodyPr>
          <a:lstStyle/>
          <a:p>
            <a:pPr algn="ctr"/>
            <a:r>
              <a:rPr lang="it-IT" sz="3500" b="1" i="1" dirty="0" err="1" smtClean="0">
                <a:latin typeface="+mj-lt"/>
              </a:rPr>
              <a:t>Testing</a:t>
            </a:r>
            <a:endParaRPr lang="it-IT" sz="3500" b="1" i="1" dirty="0" smtClean="0">
              <a:latin typeface="+mj-lt"/>
            </a:endParaRPr>
          </a:p>
        </p:txBody>
      </p:sp>
      <p:sp>
        <p:nvSpPr>
          <p:cNvPr id="4" name="Rettangolo 3"/>
          <p:cNvSpPr/>
          <p:nvPr/>
        </p:nvSpPr>
        <p:spPr>
          <a:xfrm>
            <a:off x="899592" y="3645024"/>
            <a:ext cx="6912768" cy="1107996"/>
          </a:xfrm>
          <a:prstGeom prst="rect">
            <a:avLst/>
          </a:prstGeom>
        </p:spPr>
        <p:txBody>
          <a:bodyPr wrap="square">
            <a:spAutoFit/>
          </a:bodyPr>
          <a:lstStyle/>
          <a:p>
            <a:r>
              <a:rPr lang="it-IT" sz="2400" i="1" dirty="0" smtClean="0">
                <a:solidFill>
                  <a:schemeClr val="accent5"/>
                </a:solidFill>
              </a:rPr>
              <a:t>“Si focalizza sul comportamento I/O. Non si preoccupa della struttura interna della componente”</a:t>
            </a:r>
          </a:p>
          <a:p>
            <a:endParaRPr lang="it-IT" dirty="0"/>
          </a:p>
        </p:txBody>
      </p:sp>
      <p:sp>
        <p:nvSpPr>
          <p:cNvPr id="5" name="Segnaposto numero diapositiva 4"/>
          <p:cNvSpPr>
            <a:spLocks noGrp="1"/>
          </p:cNvSpPr>
          <p:nvPr>
            <p:ph type="sldNum" sz="quarter" idx="12"/>
          </p:nvPr>
        </p:nvSpPr>
        <p:spPr/>
        <p:txBody>
          <a:bodyPr/>
          <a:lstStyle/>
          <a:p>
            <a:fld id="{F89AEA99-3E91-4C58-9AD4-045DB5619AC3}" type="slidenum">
              <a:rPr lang="it-IT" smtClean="0"/>
              <a:pPr/>
              <a:t>12</a:t>
            </a:fld>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556792"/>
            <a:ext cx="867645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2700" b="1" dirty="0" smtClean="0"/>
              <a:t>PROBLEM</a:t>
            </a:r>
            <a:r>
              <a:rPr lang="it-IT" sz="2700" dirty="0" smtClean="0"/>
              <a:t>:</a:t>
            </a:r>
          </a:p>
          <a:p>
            <a:pPr marL="0" indent="0"/>
            <a:r>
              <a:rPr lang="it-IT" sz="2700" dirty="0" smtClean="0"/>
              <a:t> Poco tempo a disposizione</a:t>
            </a:r>
          </a:p>
          <a:p>
            <a:pPr marL="0" indent="0"/>
            <a:r>
              <a:rPr lang="it-IT" sz="2700" dirty="0" smtClean="0"/>
              <a:t> </a:t>
            </a:r>
            <a:r>
              <a:rPr lang="it-IT" sz="2700" dirty="0" smtClean="0"/>
              <a:t>Versione </a:t>
            </a:r>
            <a:r>
              <a:rPr lang="it-IT" sz="2700" dirty="0" smtClean="0"/>
              <a:t>incompleta </a:t>
            </a:r>
            <a:r>
              <a:rPr lang="it-IT" sz="2700" dirty="0" smtClean="0"/>
              <a:t>del sistema</a:t>
            </a:r>
          </a:p>
          <a:p>
            <a:pPr marL="0" indent="0">
              <a:buNone/>
            </a:pPr>
            <a:endParaRPr lang="it-IT" sz="2700" dirty="0" smtClean="0"/>
          </a:p>
        </p:txBody>
      </p:sp>
      <p:sp>
        <p:nvSpPr>
          <p:cNvPr id="4" name="CasellaDiTesto 3"/>
          <p:cNvSpPr txBox="1"/>
          <p:nvPr/>
        </p:nvSpPr>
        <p:spPr>
          <a:xfrm>
            <a:off x="539552" y="620688"/>
            <a:ext cx="5860835" cy="600164"/>
          </a:xfrm>
          <a:prstGeom prst="rect">
            <a:avLst/>
          </a:prstGeom>
          <a:noFill/>
        </p:spPr>
        <p:txBody>
          <a:bodyPr wrap="none" rtlCol="0">
            <a:spAutoFit/>
          </a:bodyPr>
          <a:lstStyle/>
          <a:p>
            <a:pPr algn="ctr"/>
            <a:r>
              <a:rPr lang="it-IT" sz="3300" b="1" dirty="0" smtClean="0">
                <a:latin typeface="+mj-lt"/>
              </a:rPr>
              <a:t>Come è stato realizzato il </a:t>
            </a:r>
            <a:r>
              <a:rPr lang="it-IT" sz="3300" b="1" dirty="0" err="1" smtClean="0">
                <a:latin typeface="+mj-lt"/>
              </a:rPr>
              <a:t>testing</a:t>
            </a:r>
            <a:endParaRPr lang="it-IT" sz="3300" b="1" dirty="0" smtClean="0">
              <a:latin typeface="+mj-lt"/>
            </a:endParaRPr>
          </a:p>
        </p:txBody>
      </p:sp>
      <p:sp>
        <p:nvSpPr>
          <p:cNvPr id="5" name="Segnaposto numero diapositiva 4"/>
          <p:cNvSpPr>
            <a:spLocks noGrp="1"/>
          </p:cNvSpPr>
          <p:nvPr>
            <p:ph type="sldNum" sz="quarter" idx="12"/>
          </p:nvPr>
        </p:nvSpPr>
        <p:spPr/>
        <p:txBody>
          <a:bodyPr/>
          <a:lstStyle/>
          <a:p>
            <a:fld id="{F89AEA99-3E91-4C58-9AD4-045DB5619AC3}" type="slidenum">
              <a:rPr lang="it-IT" smtClean="0"/>
              <a:pPr/>
              <a:t>13</a:t>
            </a:fld>
            <a:endParaRPr lang="it-IT"/>
          </a:p>
        </p:txBody>
      </p:sp>
      <p:sp>
        <p:nvSpPr>
          <p:cNvPr id="6" name="Freccia a destra 5"/>
          <p:cNvSpPr/>
          <p:nvPr/>
        </p:nvSpPr>
        <p:spPr>
          <a:xfrm>
            <a:off x="611560" y="3212976"/>
            <a:ext cx="432048" cy="288032"/>
          </a:xfrm>
          <a:prstGeom prst="rightArrow">
            <a:avLst>
              <a:gd name="adj1" fmla="val 57648"/>
              <a:gd name="adj2" fmla="val 6529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it-IT"/>
          </a:p>
        </p:txBody>
      </p:sp>
      <p:sp>
        <p:nvSpPr>
          <p:cNvPr id="7" name="Rettangolo 6"/>
          <p:cNvSpPr/>
          <p:nvPr/>
        </p:nvSpPr>
        <p:spPr>
          <a:xfrm>
            <a:off x="1115616" y="3140968"/>
            <a:ext cx="7632848" cy="830997"/>
          </a:xfrm>
          <a:prstGeom prst="rect">
            <a:avLst/>
          </a:prstGeom>
        </p:spPr>
        <p:txBody>
          <a:bodyPr wrap="square">
            <a:spAutoFit/>
          </a:bodyPr>
          <a:lstStyle/>
          <a:p>
            <a:r>
              <a:rPr lang="it-IT" sz="2400" i="1" dirty="0" smtClean="0"/>
              <a:t>Impossibilità di individuare test case basandosi sul </a:t>
            </a:r>
            <a:r>
              <a:rPr lang="it-IT" sz="2400" i="1" dirty="0" err="1" smtClean="0"/>
              <a:t>Weak</a:t>
            </a:r>
            <a:r>
              <a:rPr lang="it-IT" sz="2400" i="1" dirty="0" smtClean="0"/>
              <a:t> </a:t>
            </a:r>
            <a:r>
              <a:rPr lang="it-IT" sz="2400" i="1" dirty="0" err="1" smtClean="0"/>
              <a:t>Equivalance</a:t>
            </a:r>
            <a:r>
              <a:rPr lang="it-IT" sz="2400" i="1" dirty="0" smtClean="0"/>
              <a:t> </a:t>
            </a:r>
            <a:r>
              <a:rPr lang="it-IT" sz="2400" i="1" dirty="0" err="1" smtClean="0"/>
              <a:t>Class</a:t>
            </a:r>
            <a:r>
              <a:rPr lang="it-IT" sz="2400" i="1" dirty="0" smtClean="0"/>
              <a:t> </a:t>
            </a:r>
            <a:r>
              <a:rPr lang="it-IT" sz="2400" i="1" dirty="0" err="1" smtClean="0"/>
              <a:t>Testing</a:t>
            </a:r>
            <a:r>
              <a:rPr lang="it-IT" sz="2400" i="1" dirty="0" smtClean="0"/>
              <a:t> con </a:t>
            </a:r>
            <a:r>
              <a:rPr lang="it-IT" sz="2400" i="1" dirty="0" err="1" smtClean="0"/>
              <a:t>Boundary</a:t>
            </a:r>
            <a:r>
              <a:rPr lang="it-IT" sz="2400" i="1" dirty="0" smtClean="0"/>
              <a:t> </a:t>
            </a:r>
            <a:r>
              <a:rPr lang="it-IT" sz="2400" i="1" dirty="0" err="1" smtClean="0"/>
              <a:t>Condition</a:t>
            </a:r>
            <a:endParaRPr lang="it-IT" sz="2400" i="1" dirty="0" smtClean="0"/>
          </a:p>
        </p:txBody>
      </p:sp>
      <p:sp>
        <p:nvSpPr>
          <p:cNvPr id="8" name="Rettangolo 7"/>
          <p:cNvSpPr/>
          <p:nvPr/>
        </p:nvSpPr>
        <p:spPr>
          <a:xfrm>
            <a:off x="323528" y="4365104"/>
            <a:ext cx="8208912" cy="1708160"/>
          </a:xfrm>
          <a:prstGeom prst="rect">
            <a:avLst/>
          </a:prstGeom>
        </p:spPr>
        <p:txBody>
          <a:bodyPr wrap="square">
            <a:spAutoFit/>
          </a:bodyPr>
          <a:lstStyle/>
          <a:p>
            <a:r>
              <a:rPr lang="it-IT" sz="2700" b="1" dirty="0" smtClean="0"/>
              <a:t>SOLUTION</a:t>
            </a:r>
            <a:r>
              <a:rPr lang="it-IT" sz="2400" b="1" dirty="0" smtClean="0"/>
              <a:t>:</a:t>
            </a:r>
          </a:p>
          <a:p>
            <a:r>
              <a:rPr lang="it-IT" sz="2600" dirty="0" smtClean="0"/>
              <a:t>Per </a:t>
            </a:r>
            <a:r>
              <a:rPr lang="it-IT" sz="2600" dirty="0" smtClean="0"/>
              <a:t>ogni </a:t>
            </a:r>
            <a:r>
              <a:rPr lang="it-IT" sz="2600" dirty="0" err="1" smtClean="0"/>
              <a:t>use</a:t>
            </a:r>
            <a:r>
              <a:rPr lang="it-IT" sz="2600" dirty="0" smtClean="0"/>
              <a:t> case ad alta priorità sono stati realizzati diversi test </a:t>
            </a:r>
            <a:r>
              <a:rPr lang="it-IT" sz="2600" dirty="0" err="1" smtClean="0"/>
              <a:t>cases</a:t>
            </a:r>
            <a:r>
              <a:rPr lang="it-IT" sz="2600" dirty="0" smtClean="0"/>
              <a:t>, basandosi su </a:t>
            </a:r>
            <a:r>
              <a:rPr lang="it-IT" sz="2600" dirty="0" err="1" smtClean="0"/>
              <a:t>Boundary</a:t>
            </a:r>
            <a:r>
              <a:rPr lang="it-IT" sz="2600" dirty="0" smtClean="0"/>
              <a:t> </a:t>
            </a:r>
            <a:r>
              <a:rPr lang="it-IT" sz="2600" dirty="0" err="1" smtClean="0"/>
              <a:t>Testing</a:t>
            </a:r>
            <a:r>
              <a:rPr lang="it-IT" sz="2600" dirty="0" smtClean="0"/>
              <a:t> per individuare input errati.</a:t>
            </a:r>
            <a:endParaRPr lang="it-IT"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1000"/>
                                        <p:tgtEl>
                                          <p:spTgt spid="6"/>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festaG\Desktop\Bamby\TESTCASE.jpg"/>
          <p:cNvPicPr>
            <a:picLocks noChangeAspect="1" noChangeArrowheads="1"/>
          </p:cNvPicPr>
          <p:nvPr/>
        </p:nvPicPr>
        <p:blipFill>
          <a:blip r:embed="rId2" cstate="print"/>
          <a:srcRect/>
          <a:stretch>
            <a:fillRect/>
          </a:stretch>
        </p:blipFill>
        <p:spPr bwMode="auto">
          <a:xfrm>
            <a:off x="2555776" y="548680"/>
            <a:ext cx="4755476" cy="6104043"/>
          </a:xfrm>
          <a:prstGeom prst="rect">
            <a:avLst/>
          </a:prstGeom>
          <a:noFill/>
        </p:spPr>
      </p:pic>
      <p:sp>
        <p:nvSpPr>
          <p:cNvPr id="4" name="Segnaposto numero diapositiva 3"/>
          <p:cNvSpPr>
            <a:spLocks noGrp="1"/>
          </p:cNvSpPr>
          <p:nvPr>
            <p:ph type="sldNum" sz="quarter" idx="12"/>
          </p:nvPr>
        </p:nvSpPr>
        <p:spPr/>
        <p:txBody>
          <a:bodyPr/>
          <a:lstStyle/>
          <a:p>
            <a:fld id="{F89AEA99-3E91-4C58-9AD4-045DB5619AC3}" type="slidenum">
              <a:rPr lang="it-IT" smtClean="0"/>
              <a:pPr/>
              <a:t>14</a:t>
            </a:fld>
            <a:endParaRPr lang="it-IT"/>
          </a:p>
        </p:txBody>
      </p:sp>
      <p:sp>
        <p:nvSpPr>
          <p:cNvPr id="5" name="Rettangolo 4"/>
          <p:cNvSpPr/>
          <p:nvPr/>
        </p:nvSpPr>
        <p:spPr>
          <a:xfrm>
            <a:off x="1187624" y="980728"/>
            <a:ext cx="806631" cy="369332"/>
          </a:xfrm>
          <a:prstGeom prst="rect">
            <a:avLst/>
          </a:prstGeom>
        </p:spPr>
        <p:txBody>
          <a:bodyPr wrap="none">
            <a:spAutoFit/>
          </a:bodyPr>
          <a:lstStyle/>
          <a:p>
            <a:r>
              <a:rPr lang="it-IT" b="1" dirty="0" smtClean="0"/>
              <a:t>NOME</a:t>
            </a:r>
            <a:endParaRPr lang="it-IT" b="1" dirty="0" smtClean="0"/>
          </a:p>
        </p:txBody>
      </p:sp>
      <p:sp>
        <p:nvSpPr>
          <p:cNvPr id="6" name="Rettangolo 5"/>
          <p:cNvSpPr/>
          <p:nvPr/>
        </p:nvSpPr>
        <p:spPr>
          <a:xfrm>
            <a:off x="467544" y="1772816"/>
            <a:ext cx="1745799" cy="369332"/>
          </a:xfrm>
          <a:prstGeom prst="rect">
            <a:avLst/>
          </a:prstGeom>
        </p:spPr>
        <p:txBody>
          <a:bodyPr wrap="none">
            <a:spAutoFit/>
          </a:bodyPr>
          <a:lstStyle/>
          <a:p>
            <a:r>
              <a:rPr lang="it-IT" b="1" dirty="0" smtClean="0"/>
              <a:t>IDENTIFICATORE</a:t>
            </a:r>
            <a:endParaRPr lang="it-IT" b="1" dirty="0" smtClean="0"/>
          </a:p>
        </p:txBody>
      </p:sp>
      <p:sp>
        <p:nvSpPr>
          <p:cNvPr id="7" name="Rettangolo 6"/>
          <p:cNvSpPr/>
          <p:nvPr/>
        </p:nvSpPr>
        <p:spPr>
          <a:xfrm>
            <a:off x="467544" y="2780928"/>
            <a:ext cx="1923347" cy="369332"/>
          </a:xfrm>
          <a:prstGeom prst="rect">
            <a:avLst/>
          </a:prstGeom>
        </p:spPr>
        <p:txBody>
          <a:bodyPr wrap="none">
            <a:spAutoFit/>
          </a:bodyPr>
          <a:lstStyle/>
          <a:p>
            <a:r>
              <a:rPr lang="it-IT" b="1" dirty="0" smtClean="0"/>
              <a:t>ELEMENTI TESTATI</a:t>
            </a:r>
            <a:endParaRPr lang="it-IT" b="1" dirty="0" smtClean="0"/>
          </a:p>
        </p:txBody>
      </p:sp>
      <p:sp>
        <p:nvSpPr>
          <p:cNvPr id="8" name="Rettangolo 7"/>
          <p:cNvSpPr/>
          <p:nvPr/>
        </p:nvSpPr>
        <p:spPr>
          <a:xfrm>
            <a:off x="1115616" y="4005064"/>
            <a:ext cx="785793" cy="369332"/>
          </a:xfrm>
          <a:prstGeom prst="rect">
            <a:avLst/>
          </a:prstGeom>
        </p:spPr>
        <p:txBody>
          <a:bodyPr wrap="none">
            <a:spAutoFit/>
          </a:bodyPr>
          <a:lstStyle/>
          <a:p>
            <a:r>
              <a:rPr lang="it-IT" b="1" dirty="0" smtClean="0"/>
              <a:t>INPUT</a:t>
            </a:r>
            <a:endParaRPr lang="it-IT" b="1" dirty="0" smtClean="0"/>
          </a:p>
        </p:txBody>
      </p:sp>
      <p:cxnSp>
        <p:nvCxnSpPr>
          <p:cNvPr id="10" name="Connettore 2 9"/>
          <p:cNvCxnSpPr>
            <a:stCxn id="5" idx="3"/>
          </p:cNvCxnSpPr>
          <p:nvPr/>
        </p:nvCxnSpPr>
        <p:spPr>
          <a:xfrm flipV="1">
            <a:off x="1994255" y="1052736"/>
            <a:ext cx="993569" cy="1126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a:stCxn id="6" idx="3"/>
          </p:cNvCxnSpPr>
          <p:nvPr/>
        </p:nvCxnSpPr>
        <p:spPr>
          <a:xfrm flipV="1">
            <a:off x="2213343" y="1412776"/>
            <a:ext cx="774481" cy="5447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p:cNvCxnSpPr>
            <a:stCxn id="7" idx="3"/>
          </p:cNvCxnSpPr>
          <p:nvPr/>
        </p:nvCxnSpPr>
        <p:spPr>
          <a:xfrm flipV="1">
            <a:off x="2390891" y="2636912"/>
            <a:ext cx="596933" cy="32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8" idx="3"/>
          </p:cNvCxnSpPr>
          <p:nvPr/>
        </p:nvCxnSpPr>
        <p:spPr>
          <a:xfrm flipV="1">
            <a:off x="1901409" y="3429000"/>
            <a:ext cx="1014407" cy="7607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1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estaG\Desktop\Bamby\TESTCASE2.jpg"/>
          <p:cNvPicPr>
            <a:picLocks noChangeAspect="1" noChangeArrowheads="1"/>
          </p:cNvPicPr>
          <p:nvPr/>
        </p:nvPicPr>
        <p:blipFill>
          <a:blip r:embed="rId2" cstate="print"/>
          <a:srcRect/>
          <a:stretch>
            <a:fillRect/>
          </a:stretch>
        </p:blipFill>
        <p:spPr bwMode="auto">
          <a:xfrm>
            <a:off x="1907704" y="908720"/>
            <a:ext cx="5821748" cy="5373216"/>
          </a:xfrm>
          <a:prstGeom prst="rect">
            <a:avLst/>
          </a:prstGeom>
          <a:noFill/>
        </p:spPr>
      </p:pic>
      <p:sp>
        <p:nvSpPr>
          <p:cNvPr id="3" name="Segnaposto numero diapositiva 2"/>
          <p:cNvSpPr>
            <a:spLocks noGrp="1"/>
          </p:cNvSpPr>
          <p:nvPr>
            <p:ph type="sldNum" sz="quarter" idx="12"/>
          </p:nvPr>
        </p:nvSpPr>
        <p:spPr/>
        <p:txBody>
          <a:bodyPr/>
          <a:lstStyle/>
          <a:p>
            <a:fld id="{F89AEA99-3E91-4C58-9AD4-045DB5619AC3}" type="slidenum">
              <a:rPr lang="it-IT" smtClean="0"/>
              <a:pPr/>
              <a:t>15</a:t>
            </a:fld>
            <a:endParaRPr lang="it-IT"/>
          </a:p>
        </p:txBody>
      </p:sp>
      <p:sp>
        <p:nvSpPr>
          <p:cNvPr id="5" name="Rettangolo 4"/>
          <p:cNvSpPr/>
          <p:nvPr/>
        </p:nvSpPr>
        <p:spPr>
          <a:xfrm>
            <a:off x="395536" y="1412776"/>
            <a:ext cx="1008112" cy="369332"/>
          </a:xfrm>
          <a:prstGeom prst="rect">
            <a:avLst/>
          </a:prstGeom>
        </p:spPr>
        <p:txBody>
          <a:bodyPr wrap="square">
            <a:spAutoFit/>
          </a:bodyPr>
          <a:lstStyle/>
          <a:p>
            <a:r>
              <a:rPr lang="it-IT" b="1" dirty="0" smtClean="0"/>
              <a:t>OUTPUT</a:t>
            </a:r>
            <a:endParaRPr lang="it-IT" b="1" dirty="0" smtClean="0"/>
          </a:p>
        </p:txBody>
      </p:sp>
      <p:cxnSp>
        <p:nvCxnSpPr>
          <p:cNvPr id="6" name="Connettore 2 5"/>
          <p:cNvCxnSpPr/>
          <p:nvPr/>
        </p:nvCxnSpPr>
        <p:spPr>
          <a:xfrm flipV="1">
            <a:off x="1403648" y="1124744"/>
            <a:ext cx="720080"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ettangolo 9"/>
          <p:cNvSpPr/>
          <p:nvPr/>
        </p:nvSpPr>
        <p:spPr>
          <a:xfrm>
            <a:off x="251520" y="3645024"/>
            <a:ext cx="1440160" cy="369332"/>
          </a:xfrm>
          <a:prstGeom prst="rect">
            <a:avLst/>
          </a:prstGeom>
        </p:spPr>
        <p:txBody>
          <a:bodyPr wrap="square">
            <a:spAutoFit/>
          </a:bodyPr>
          <a:lstStyle/>
          <a:p>
            <a:r>
              <a:rPr lang="it-IT" b="1" dirty="0" smtClean="0"/>
              <a:t>TEST FRAME</a:t>
            </a:r>
            <a:endParaRPr lang="it-IT" b="1" dirty="0" smtClean="0"/>
          </a:p>
        </p:txBody>
      </p:sp>
      <p:cxnSp>
        <p:nvCxnSpPr>
          <p:cNvPr id="11" name="Connettore 2 10"/>
          <p:cNvCxnSpPr>
            <a:stCxn id="10" idx="3"/>
          </p:cNvCxnSpPr>
          <p:nvPr/>
        </p:nvCxnSpPr>
        <p:spPr>
          <a:xfrm>
            <a:off x="1691680" y="3829690"/>
            <a:ext cx="504056" cy="1753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Rettangolo 19"/>
          <p:cNvSpPr/>
          <p:nvPr/>
        </p:nvSpPr>
        <p:spPr>
          <a:xfrm>
            <a:off x="539552" y="4509120"/>
            <a:ext cx="1152128" cy="369332"/>
          </a:xfrm>
          <a:prstGeom prst="rect">
            <a:avLst/>
          </a:prstGeom>
        </p:spPr>
        <p:txBody>
          <a:bodyPr wrap="square">
            <a:spAutoFit/>
          </a:bodyPr>
          <a:lstStyle/>
          <a:p>
            <a:r>
              <a:rPr lang="it-IT" b="1" dirty="0" smtClean="0"/>
              <a:t>VINCOLI</a:t>
            </a:r>
            <a:endParaRPr lang="it-IT" b="1" dirty="0" smtClean="0"/>
          </a:p>
        </p:txBody>
      </p:sp>
      <p:cxnSp>
        <p:nvCxnSpPr>
          <p:cNvPr id="21" name="Connettore 2 20"/>
          <p:cNvCxnSpPr>
            <a:stCxn id="20" idx="3"/>
          </p:cNvCxnSpPr>
          <p:nvPr/>
        </p:nvCxnSpPr>
        <p:spPr>
          <a:xfrm>
            <a:off x="1691680" y="4693786"/>
            <a:ext cx="504056" cy="2473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ttangolo 22"/>
          <p:cNvSpPr/>
          <p:nvPr/>
        </p:nvSpPr>
        <p:spPr>
          <a:xfrm>
            <a:off x="179512" y="5157192"/>
            <a:ext cx="1656184" cy="646331"/>
          </a:xfrm>
          <a:prstGeom prst="rect">
            <a:avLst/>
          </a:prstGeom>
        </p:spPr>
        <p:txBody>
          <a:bodyPr wrap="square">
            <a:spAutoFit/>
          </a:bodyPr>
          <a:lstStyle/>
          <a:p>
            <a:r>
              <a:rPr lang="it-IT" b="1" dirty="0" smtClean="0"/>
              <a:t>REQUISITI</a:t>
            </a:r>
          </a:p>
          <a:p>
            <a:r>
              <a:rPr lang="it-IT" b="1" dirty="0" smtClean="0"/>
              <a:t>PROCEDURALI</a:t>
            </a:r>
            <a:endParaRPr lang="it-IT" b="1" dirty="0" smtClean="0"/>
          </a:p>
        </p:txBody>
      </p:sp>
      <p:cxnSp>
        <p:nvCxnSpPr>
          <p:cNvPr id="24" name="Connettore 2 23"/>
          <p:cNvCxnSpPr>
            <a:stCxn id="23" idx="3"/>
          </p:cNvCxnSpPr>
          <p:nvPr/>
        </p:nvCxnSpPr>
        <p:spPr>
          <a:xfrm flipV="1">
            <a:off x="1835696" y="5445226"/>
            <a:ext cx="360040" cy="35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323528" y="5949280"/>
            <a:ext cx="1656184" cy="369332"/>
          </a:xfrm>
          <a:prstGeom prst="rect">
            <a:avLst/>
          </a:prstGeom>
        </p:spPr>
        <p:txBody>
          <a:bodyPr wrap="square">
            <a:spAutoFit/>
          </a:bodyPr>
          <a:lstStyle/>
          <a:p>
            <a:r>
              <a:rPr lang="it-IT" b="1" dirty="0" smtClean="0"/>
              <a:t>DIPENDENZE</a:t>
            </a:r>
            <a:endParaRPr lang="it-IT" b="1" dirty="0" smtClean="0"/>
          </a:p>
        </p:txBody>
      </p:sp>
      <p:cxnSp>
        <p:nvCxnSpPr>
          <p:cNvPr id="32" name="Connettore 2 31"/>
          <p:cNvCxnSpPr/>
          <p:nvPr/>
        </p:nvCxnSpPr>
        <p:spPr>
          <a:xfrm flipV="1">
            <a:off x="1763688" y="5877272"/>
            <a:ext cx="432048" cy="2511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20" grpId="0"/>
      <p:bldP spid="23"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467544" y="745540"/>
            <a:ext cx="6984776" cy="600164"/>
          </a:xfrm>
          <a:prstGeom prst="rect">
            <a:avLst/>
          </a:prstGeom>
        </p:spPr>
        <p:txBody>
          <a:bodyPr wrap="square">
            <a:spAutoFit/>
          </a:bodyPr>
          <a:lstStyle/>
          <a:p>
            <a:pPr algn="ctr"/>
            <a:r>
              <a:rPr lang="it-IT" sz="3300" b="1" dirty="0" smtClean="0"/>
              <a:t>Problemi riscontrati durante il </a:t>
            </a:r>
            <a:r>
              <a:rPr lang="it-IT" sz="3300" b="1" dirty="0" err="1" smtClean="0"/>
              <a:t>testing</a:t>
            </a:r>
            <a:endParaRPr lang="it-IT" sz="3300" b="1" dirty="0" smtClean="0"/>
          </a:p>
        </p:txBody>
      </p:sp>
      <p:sp>
        <p:nvSpPr>
          <p:cNvPr id="3" name="Content Placeholder 3"/>
          <p:cNvSpPr txBox="1">
            <a:spLocks/>
          </p:cNvSpPr>
          <p:nvPr/>
        </p:nvSpPr>
        <p:spPr>
          <a:xfrm>
            <a:off x="323528" y="1700808"/>
            <a:ext cx="8208912" cy="22322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a:t>
            </a:r>
            <a:r>
              <a:rPr lang="it-IT" u="sng" dirty="0" smtClean="0"/>
              <a:t>incongruenze</a:t>
            </a:r>
            <a:r>
              <a:rPr lang="it-IT" dirty="0" smtClean="0"/>
              <a:t> tra documentazione fornita e sistema implementato hanno reso difficile:</a:t>
            </a:r>
          </a:p>
          <a:p>
            <a:pPr marL="365760" lvl="1" indent="0"/>
            <a:r>
              <a:rPr lang="it-IT" dirty="0" smtClean="0"/>
              <a:t> </a:t>
            </a:r>
            <a:r>
              <a:rPr lang="it-IT" i="1" dirty="0" smtClean="0"/>
              <a:t>l’organizzazione della fase di </a:t>
            </a:r>
            <a:r>
              <a:rPr lang="it-IT" i="1" dirty="0" err="1" smtClean="0"/>
              <a:t>testing</a:t>
            </a:r>
            <a:r>
              <a:rPr lang="it-IT" i="1" dirty="0" smtClean="0"/>
              <a:t>;</a:t>
            </a:r>
          </a:p>
          <a:p>
            <a:pPr marL="365760" lvl="1" indent="0"/>
            <a:r>
              <a:rPr lang="it-IT" dirty="0" smtClean="0"/>
              <a:t> </a:t>
            </a:r>
            <a:r>
              <a:rPr lang="it-IT" i="1" dirty="0" smtClean="0"/>
              <a:t>la comprensione della documentazione e del  funzionamento del sistema stesso;</a:t>
            </a:r>
            <a:r>
              <a:rPr lang="it-IT" dirty="0" smtClean="0"/>
              <a:t>	</a:t>
            </a:r>
          </a:p>
          <a:p>
            <a:pPr marL="365760" lvl="1" indent="0">
              <a:buNone/>
            </a:pPr>
            <a:endParaRPr lang="it-IT" sz="1500" dirty="0" smtClean="0"/>
          </a:p>
          <a:p>
            <a:pPr marL="0" indent="0">
              <a:buNone/>
            </a:pPr>
            <a:r>
              <a:rPr lang="it-IT" dirty="0" smtClean="0"/>
              <a:t>			</a:t>
            </a:r>
          </a:p>
        </p:txBody>
      </p:sp>
      <p:sp>
        <p:nvSpPr>
          <p:cNvPr id="4" name="Segnaposto numero diapositiva 3"/>
          <p:cNvSpPr>
            <a:spLocks noGrp="1"/>
          </p:cNvSpPr>
          <p:nvPr>
            <p:ph type="sldNum" sz="quarter" idx="12"/>
          </p:nvPr>
        </p:nvSpPr>
        <p:spPr/>
        <p:txBody>
          <a:bodyPr/>
          <a:lstStyle/>
          <a:p>
            <a:fld id="{F89AEA99-3E91-4C58-9AD4-045DB5619AC3}" type="slidenum">
              <a:rPr lang="it-IT" smtClean="0"/>
              <a:pPr/>
              <a:t>16</a:t>
            </a:fld>
            <a:endParaRPr lang="it-IT"/>
          </a:p>
        </p:txBody>
      </p:sp>
      <p:sp>
        <p:nvSpPr>
          <p:cNvPr id="5" name="Content Placeholder 3"/>
          <p:cNvSpPr txBox="1">
            <a:spLocks/>
          </p:cNvSpPr>
          <p:nvPr/>
        </p:nvSpPr>
        <p:spPr>
          <a:xfrm>
            <a:off x="395536" y="4365104"/>
            <a:ext cx="8208912"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it-IT" sz="1500" dirty="0" smtClean="0"/>
          </a:p>
          <a:p>
            <a:pPr marL="0" indent="0"/>
            <a:r>
              <a:rPr lang="it-IT" dirty="0" smtClean="0"/>
              <a:t> Test </a:t>
            </a:r>
            <a:r>
              <a:rPr lang="it-IT" dirty="0" err="1" smtClean="0"/>
              <a:t>cases</a:t>
            </a:r>
            <a:r>
              <a:rPr lang="it-IT" dirty="0" smtClean="0"/>
              <a:t> specificati sono diventati </a:t>
            </a:r>
            <a:r>
              <a:rPr lang="it-IT" u="sng" dirty="0" smtClean="0"/>
              <a:t>inutili:</a:t>
            </a:r>
          </a:p>
          <a:p>
            <a:pPr marL="0" indent="0">
              <a:buNone/>
            </a:pPr>
            <a:r>
              <a:rPr lang="it-IT" dirty="0" smtClean="0"/>
              <a:t>funzionalità non implementate o non coerenti con la documentazione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ataloghierivistedigitali.it/supporto/images/omino.jpg"/>
          <p:cNvPicPr>
            <a:picLocks noChangeAspect="1" noChangeArrowheads="1"/>
          </p:cNvPicPr>
          <p:nvPr/>
        </p:nvPicPr>
        <p:blipFill>
          <a:blip r:embed="rId3" cstate="print"/>
          <a:srcRect/>
          <a:stretch>
            <a:fillRect/>
          </a:stretch>
        </p:blipFill>
        <p:spPr bwMode="auto">
          <a:xfrm>
            <a:off x="35496" y="3573016"/>
            <a:ext cx="2448272" cy="2819222"/>
          </a:xfrm>
          <a:prstGeom prst="rect">
            <a:avLst/>
          </a:prstGeom>
          <a:noFill/>
        </p:spPr>
      </p:pic>
      <p:sp>
        <p:nvSpPr>
          <p:cNvPr id="2" name="Segnaposto numero diapositiva 1"/>
          <p:cNvSpPr>
            <a:spLocks noGrp="1"/>
          </p:cNvSpPr>
          <p:nvPr>
            <p:ph type="sldNum" sz="quarter" idx="12"/>
          </p:nvPr>
        </p:nvSpPr>
        <p:spPr/>
        <p:txBody>
          <a:bodyPr/>
          <a:lstStyle/>
          <a:p>
            <a:fld id="{F89AEA99-3E91-4C58-9AD4-045DB5619AC3}" type="slidenum">
              <a:rPr lang="it-IT" smtClean="0"/>
              <a:pPr/>
              <a:t>17</a:t>
            </a:fld>
            <a:endParaRPr lang="it-IT"/>
          </a:p>
        </p:txBody>
      </p:sp>
      <p:sp>
        <p:nvSpPr>
          <p:cNvPr id="3" name="CasellaDiTesto 2"/>
          <p:cNvSpPr txBox="1"/>
          <p:nvPr/>
        </p:nvSpPr>
        <p:spPr>
          <a:xfrm>
            <a:off x="3171198" y="404664"/>
            <a:ext cx="3116559" cy="1107996"/>
          </a:xfrm>
          <a:prstGeom prst="rect">
            <a:avLst/>
          </a:prstGeom>
          <a:noFill/>
        </p:spPr>
        <p:txBody>
          <a:bodyPr wrap="square" rtlCol="0">
            <a:spAutoFit/>
          </a:bodyPr>
          <a:lstStyle/>
          <a:p>
            <a:pPr algn="ctr"/>
            <a:r>
              <a:rPr lang="it-IT" sz="4800" b="1" dirty="0" smtClean="0">
                <a:latin typeface="+mj-lt"/>
              </a:rPr>
              <a:t>Conclusioni</a:t>
            </a:r>
          </a:p>
          <a:p>
            <a:pPr algn="ctr"/>
            <a:endParaRPr lang="it-IT" dirty="0">
              <a:latin typeface="+mj-lt"/>
            </a:endParaRPr>
          </a:p>
        </p:txBody>
      </p:sp>
      <p:sp>
        <p:nvSpPr>
          <p:cNvPr id="4" name="Rettangolo 3"/>
          <p:cNvSpPr/>
          <p:nvPr/>
        </p:nvSpPr>
        <p:spPr>
          <a:xfrm>
            <a:off x="611560" y="1476073"/>
            <a:ext cx="3530517" cy="584775"/>
          </a:xfrm>
          <a:prstGeom prst="rect">
            <a:avLst/>
          </a:prstGeom>
        </p:spPr>
        <p:txBody>
          <a:bodyPr wrap="none">
            <a:spAutoFit/>
          </a:bodyPr>
          <a:lstStyle/>
          <a:p>
            <a:pPr algn="ctr"/>
            <a:r>
              <a:rPr lang="it-IT" sz="3200" b="1" i="1" dirty="0" smtClean="0">
                <a:solidFill>
                  <a:schemeClr val="accent5"/>
                </a:solidFill>
              </a:rPr>
              <a:t>Cosa è andato bene</a:t>
            </a:r>
          </a:p>
        </p:txBody>
      </p:sp>
      <p:sp>
        <p:nvSpPr>
          <p:cNvPr id="5" name="Content Placeholder 3"/>
          <p:cNvSpPr txBox="1">
            <a:spLocks/>
          </p:cNvSpPr>
          <p:nvPr/>
        </p:nvSpPr>
        <p:spPr>
          <a:xfrm>
            <a:off x="323528" y="2276872"/>
            <a:ext cx="8676456"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Rispetto del </a:t>
            </a:r>
            <a:r>
              <a:rPr lang="it-IT" b="1" dirty="0" smtClean="0"/>
              <a:t>modello</a:t>
            </a:r>
            <a:r>
              <a:rPr lang="it-IT" dirty="0" smtClean="0"/>
              <a:t> di riferimento: </a:t>
            </a:r>
          </a:p>
          <a:p>
            <a:pPr marL="0" indent="0">
              <a:buNone/>
            </a:pPr>
            <a:r>
              <a:rPr lang="it-IT" i="1" dirty="0" smtClean="0"/>
              <a:t>nessuna fase saltata né eseguita parallelamente</a:t>
            </a:r>
          </a:p>
          <a:p>
            <a:pPr marL="0" indent="0">
              <a:buNone/>
            </a:pPr>
            <a:endParaRPr lang="it-IT" dirty="0" smtClean="0"/>
          </a:p>
        </p:txBody>
      </p:sp>
      <p:sp>
        <p:nvSpPr>
          <p:cNvPr id="6" name="Content Placeholder 3"/>
          <p:cNvSpPr txBox="1">
            <a:spLocks/>
          </p:cNvSpPr>
          <p:nvPr/>
        </p:nvSpPr>
        <p:spPr>
          <a:xfrm>
            <a:off x="2051720" y="3645024"/>
            <a:ext cx="6840760" cy="12241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Divisione </a:t>
            </a:r>
            <a:r>
              <a:rPr lang="it-IT" b="1" dirty="0" smtClean="0">
                <a:solidFill>
                  <a:schemeClr val="bg1"/>
                </a:solidFill>
              </a:rPr>
              <a:t>orizzontale</a:t>
            </a:r>
            <a:r>
              <a:rPr lang="it-IT" dirty="0" smtClean="0"/>
              <a:t> delle responsabilità: </a:t>
            </a:r>
            <a:r>
              <a:rPr lang="it-IT" i="1" dirty="0" smtClean="0"/>
              <a:t>buona</a:t>
            </a:r>
            <a:r>
              <a:rPr lang="it-IT" dirty="0" smtClean="0"/>
              <a:t> </a:t>
            </a:r>
            <a:r>
              <a:rPr lang="it-IT" i="1" dirty="0" smtClean="0"/>
              <a:t>conoscenza </a:t>
            </a:r>
            <a:r>
              <a:rPr lang="it-IT" i="1" dirty="0" smtClean="0"/>
              <a:t>di tutti i requisiti del </a:t>
            </a:r>
            <a:r>
              <a:rPr lang="it-IT" i="1" dirty="0" smtClean="0"/>
              <a:t>proprio sottosistema</a:t>
            </a:r>
            <a:endParaRPr lang="it-IT" i="1" dirty="0" smtClean="0"/>
          </a:p>
          <a:p>
            <a:pPr marL="0" indent="0">
              <a:buNone/>
            </a:pPr>
            <a:endParaRPr lang="it-IT" dirty="0" smtClean="0"/>
          </a:p>
        </p:txBody>
      </p:sp>
      <p:sp>
        <p:nvSpPr>
          <p:cNvPr id="7" name="Content Placeholder 3"/>
          <p:cNvSpPr txBox="1">
            <a:spLocks/>
          </p:cNvSpPr>
          <p:nvPr/>
        </p:nvSpPr>
        <p:spPr>
          <a:xfrm>
            <a:off x="3239344" y="5229200"/>
            <a:ext cx="5904656" cy="8640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Funzionalità concettualmente </a:t>
            </a:r>
            <a:r>
              <a:rPr lang="it-IT" b="1" dirty="0" smtClean="0"/>
              <a:t>ben</a:t>
            </a:r>
            <a:r>
              <a:rPr lang="it-IT" dirty="0" smtClean="0"/>
              <a:t> </a:t>
            </a:r>
            <a:r>
              <a:rPr lang="it-IT" b="1" dirty="0" smtClean="0"/>
              <a:t>definite</a:t>
            </a:r>
            <a:r>
              <a:rPr lang="it-IT" dirty="0" smtClean="0"/>
              <a:t> e chiare: </a:t>
            </a:r>
            <a:r>
              <a:rPr lang="it-IT" i="1" dirty="0" smtClean="0"/>
              <a:t>tirocinanti e servizi</a:t>
            </a:r>
          </a:p>
          <a:p>
            <a:pPr marL="0" indent="0">
              <a:buNone/>
            </a:pPr>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par>
                                <p:cTn id="12" presetID="23" presetClass="entr" presetSubtype="16"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ppt_w</p:attrName>
                                        </p:attrNameLst>
                                      </p:cBhvr>
                                      <p:tavLst>
                                        <p:tav tm="0">
                                          <p:val>
                                            <p:fltVal val="0"/>
                                          </p:val>
                                        </p:tav>
                                        <p:tav tm="100000">
                                          <p:val>
                                            <p:strVal val="#ppt_w"/>
                                          </p:val>
                                        </p:tav>
                                      </p:tavLst>
                                    </p:anim>
                                    <p:anim calcmode="lin" valueType="num">
                                      <p:cBhvr>
                                        <p:cTn id="15" dur="500" fill="hold"/>
                                        <p:tgtEl>
                                          <p:spTgt spid="307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1" nodeType="click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90"/>
                                          </p:val>
                                        </p:tav>
                                        <p:tav tm="100000">
                                          <p:val>
                                            <p:fltVal val="0"/>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style.rotation</p:attrName>
                                        </p:attrNameLst>
                                      </p:cBhvr>
                                      <p:tavLst>
                                        <p:tav tm="0">
                                          <p:val>
                                            <p:fltVal val="90"/>
                                          </p:val>
                                        </p:tav>
                                        <p:tav tm="100000">
                                          <p:val>
                                            <p:fltVal val="0"/>
                                          </p:val>
                                        </p:tav>
                                      </p:tavLst>
                                    </p:anim>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p:bldP spid="5" grpId="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ataloghierivistedigitali.it/supporto/images/omino.jpg"/>
          <p:cNvPicPr>
            <a:picLocks noChangeAspect="1" noChangeArrowheads="1"/>
          </p:cNvPicPr>
          <p:nvPr/>
        </p:nvPicPr>
        <p:blipFill>
          <a:blip r:embed="rId3" cstate="print"/>
          <a:srcRect/>
          <a:stretch>
            <a:fillRect/>
          </a:stretch>
        </p:blipFill>
        <p:spPr bwMode="auto">
          <a:xfrm>
            <a:off x="35496" y="3573016"/>
            <a:ext cx="2448272" cy="2819222"/>
          </a:xfrm>
          <a:prstGeom prst="rect">
            <a:avLst/>
          </a:prstGeom>
          <a:noFill/>
        </p:spPr>
      </p:pic>
      <p:sp>
        <p:nvSpPr>
          <p:cNvPr id="2" name="Segnaposto numero diapositiva 1"/>
          <p:cNvSpPr>
            <a:spLocks noGrp="1"/>
          </p:cNvSpPr>
          <p:nvPr>
            <p:ph type="sldNum" sz="quarter" idx="12"/>
          </p:nvPr>
        </p:nvSpPr>
        <p:spPr/>
        <p:txBody>
          <a:bodyPr/>
          <a:lstStyle/>
          <a:p>
            <a:fld id="{F89AEA99-3E91-4C58-9AD4-045DB5619AC3}" type="slidenum">
              <a:rPr lang="it-IT" smtClean="0"/>
              <a:pPr/>
              <a:t>18</a:t>
            </a:fld>
            <a:endParaRPr lang="it-IT"/>
          </a:p>
        </p:txBody>
      </p:sp>
      <p:sp>
        <p:nvSpPr>
          <p:cNvPr id="3" name="CasellaDiTesto 2"/>
          <p:cNvSpPr txBox="1"/>
          <p:nvPr/>
        </p:nvSpPr>
        <p:spPr>
          <a:xfrm>
            <a:off x="3171198" y="404664"/>
            <a:ext cx="3116559" cy="1107996"/>
          </a:xfrm>
          <a:prstGeom prst="rect">
            <a:avLst/>
          </a:prstGeom>
          <a:noFill/>
        </p:spPr>
        <p:txBody>
          <a:bodyPr wrap="square" rtlCol="0">
            <a:spAutoFit/>
          </a:bodyPr>
          <a:lstStyle/>
          <a:p>
            <a:pPr algn="ctr"/>
            <a:r>
              <a:rPr lang="it-IT" sz="4800" b="1" dirty="0" smtClean="0">
                <a:latin typeface="+mj-lt"/>
              </a:rPr>
              <a:t>Conclusioni</a:t>
            </a:r>
          </a:p>
          <a:p>
            <a:pPr algn="ctr"/>
            <a:endParaRPr lang="it-IT" dirty="0">
              <a:latin typeface="+mj-lt"/>
            </a:endParaRPr>
          </a:p>
        </p:txBody>
      </p:sp>
      <p:sp>
        <p:nvSpPr>
          <p:cNvPr id="4" name="Rettangolo 3"/>
          <p:cNvSpPr/>
          <p:nvPr/>
        </p:nvSpPr>
        <p:spPr>
          <a:xfrm>
            <a:off x="299291" y="1476073"/>
            <a:ext cx="4272709" cy="584775"/>
          </a:xfrm>
          <a:prstGeom prst="rect">
            <a:avLst/>
          </a:prstGeom>
        </p:spPr>
        <p:txBody>
          <a:bodyPr wrap="none">
            <a:spAutoFit/>
          </a:bodyPr>
          <a:lstStyle/>
          <a:p>
            <a:pPr algn="ctr"/>
            <a:r>
              <a:rPr lang="it-IT" sz="3200" b="1" i="1" dirty="0" smtClean="0">
                <a:solidFill>
                  <a:schemeClr val="accent5"/>
                </a:solidFill>
              </a:rPr>
              <a:t>Cosa </a:t>
            </a:r>
            <a:r>
              <a:rPr lang="it-IT" sz="3200" b="1" i="1" dirty="0" smtClean="0">
                <a:solidFill>
                  <a:schemeClr val="accent5"/>
                </a:solidFill>
              </a:rPr>
              <a:t>non è</a:t>
            </a:r>
            <a:r>
              <a:rPr lang="it-IT" sz="3200" b="1" i="1" dirty="0" smtClean="0">
                <a:solidFill>
                  <a:schemeClr val="accent5"/>
                </a:solidFill>
              </a:rPr>
              <a:t> </a:t>
            </a:r>
            <a:r>
              <a:rPr lang="it-IT" sz="3200" b="1" i="1" dirty="0" smtClean="0">
                <a:solidFill>
                  <a:schemeClr val="accent5"/>
                </a:solidFill>
              </a:rPr>
              <a:t>andato bene</a:t>
            </a:r>
          </a:p>
        </p:txBody>
      </p:sp>
      <p:sp>
        <p:nvSpPr>
          <p:cNvPr id="5" name="Content Placeholder 3"/>
          <p:cNvSpPr txBox="1">
            <a:spLocks/>
          </p:cNvSpPr>
          <p:nvPr/>
        </p:nvSpPr>
        <p:spPr>
          <a:xfrm>
            <a:off x="323528" y="2276872"/>
            <a:ext cx="8676456"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a:t>
            </a:r>
            <a:r>
              <a:rPr lang="it-IT" dirty="0" smtClean="0"/>
              <a:t>Sistema non implementato</a:t>
            </a:r>
          </a:p>
          <a:p>
            <a:pPr marL="0" indent="0">
              <a:buNone/>
            </a:pPr>
            <a:r>
              <a:rPr lang="it-IT" i="1" dirty="0" smtClean="0"/>
              <a:t> </a:t>
            </a:r>
            <a:r>
              <a:rPr lang="it-IT" i="1" dirty="0" smtClean="0"/>
              <a:t>   bassa priorità e tempo scarso</a:t>
            </a:r>
            <a:endParaRPr lang="it-IT" i="1" dirty="0" smtClean="0"/>
          </a:p>
          <a:p>
            <a:pPr marL="0" indent="0">
              <a:buNone/>
            </a:pPr>
            <a:endParaRPr lang="it-IT" dirty="0" smtClean="0"/>
          </a:p>
        </p:txBody>
      </p:sp>
      <p:sp>
        <p:nvSpPr>
          <p:cNvPr id="6" name="Content Placeholder 3"/>
          <p:cNvSpPr txBox="1">
            <a:spLocks/>
          </p:cNvSpPr>
          <p:nvPr/>
        </p:nvSpPr>
        <p:spPr>
          <a:xfrm>
            <a:off x="2051720" y="3645024"/>
            <a:ext cx="6840760" cy="12241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Divisione </a:t>
            </a:r>
            <a:r>
              <a:rPr lang="it-IT" b="1" dirty="0" smtClean="0">
                <a:solidFill>
                  <a:schemeClr val="bg1"/>
                </a:solidFill>
              </a:rPr>
              <a:t>orizzontale</a:t>
            </a:r>
            <a:r>
              <a:rPr lang="it-IT" dirty="0" smtClean="0"/>
              <a:t> delle responsabilità: </a:t>
            </a:r>
            <a:r>
              <a:rPr lang="it-IT" i="1" dirty="0" smtClean="0"/>
              <a:t>buona</a:t>
            </a:r>
            <a:r>
              <a:rPr lang="it-IT" dirty="0" smtClean="0"/>
              <a:t> </a:t>
            </a:r>
            <a:r>
              <a:rPr lang="it-IT" i="1" dirty="0" smtClean="0"/>
              <a:t>conoscenza </a:t>
            </a:r>
            <a:r>
              <a:rPr lang="it-IT" i="1" dirty="0" smtClean="0"/>
              <a:t>di tutti i requisiti del </a:t>
            </a:r>
            <a:r>
              <a:rPr lang="it-IT" i="1" dirty="0" smtClean="0"/>
              <a:t>proprio sottosistema</a:t>
            </a:r>
            <a:endParaRPr lang="it-IT" i="1" dirty="0" smtClean="0"/>
          </a:p>
          <a:p>
            <a:pPr marL="0" indent="0">
              <a:buNone/>
            </a:pPr>
            <a:endParaRPr lang="it-IT" dirty="0" smtClean="0"/>
          </a:p>
        </p:txBody>
      </p:sp>
      <p:sp>
        <p:nvSpPr>
          <p:cNvPr id="7" name="Content Placeholder 3"/>
          <p:cNvSpPr txBox="1">
            <a:spLocks/>
          </p:cNvSpPr>
          <p:nvPr/>
        </p:nvSpPr>
        <p:spPr>
          <a:xfrm>
            <a:off x="3239344" y="5229200"/>
            <a:ext cx="5904656" cy="8640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Funzionalità concettualmente </a:t>
            </a:r>
            <a:r>
              <a:rPr lang="it-IT" b="1" dirty="0" smtClean="0"/>
              <a:t>ben</a:t>
            </a:r>
            <a:r>
              <a:rPr lang="it-IT" dirty="0" smtClean="0"/>
              <a:t> </a:t>
            </a:r>
            <a:r>
              <a:rPr lang="it-IT" b="1" dirty="0" smtClean="0"/>
              <a:t>definite</a:t>
            </a:r>
            <a:r>
              <a:rPr lang="it-IT" dirty="0" smtClean="0"/>
              <a:t> e chiare: </a:t>
            </a:r>
            <a:r>
              <a:rPr lang="it-IT" i="1" dirty="0" smtClean="0"/>
              <a:t>tirocinanti e servizi</a:t>
            </a:r>
          </a:p>
          <a:p>
            <a:pPr marL="0" indent="0">
              <a:buNone/>
            </a:pPr>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par>
                                <p:cTn id="12" presetID="23" presetClass="entr" presetSubtype="16"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ppt_w</p:attrName>
                                        </p:attrNameLst>
                                      </p:cBhvr>
                                      <p:tavLst>
                                        <p:tav tm="0">
                                          <p:val>
                                            <p:fltVal val="0"/>
                                          </p:val>
                                        </p:tav>
                                        <p:tav tm="100000">
                                          <p:val>
                                            <p:strVal val="#ppt_w"/>
                                          </p:val>
                                        </p:tav>
                                      </p:tavLst>
                                    </p:anim>
                                    <p:anim calcmode="lin" valueType="num">
                                      <p:cBhvr>
                                        <p:cTn id="15" dur="500" fill="hold"/>
                                        <p:tgtEl>
                                          <p:spTgt spid="307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90"/>
                                          </p:val>
                                        </p:tav>
                                        <p:tav tm="100000">
                                          <p:val>
                                            <p:fltVal val="0"/>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style.rotation</p:attrName>
                                        </p:attrNameLst>
                                      </p:cBhvr>
                                      <p:tavLst>
                                        <p:tav tm="0">
                                          <p:val>
                                            <p:fltVal val="90"/>
                                          </p:val>
                                        </p:tav>
                                        <p:tav tm="100000">
                                          <p:val>
                                            <p:fltVal val="0"/>
                                          </p:val>
                                        </p:tav>
                                      </p:tavLst>
                                    </p:anim>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92812"/>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sp>
        <p:nvSpPr>
          <p:cNvPr id="5" name="Segnaposto numero diapositiva 4"/>
          <p:cNvSpPr>
            <a:spLocks noGrp="1"/>
          </p:cNvSpPr>
          <p:nvPr>
            <p:ph type="sldNum" sz="quarter" idx="12"/>
          </p:nvPr>
        </p:nvSpPr>
        <p:spPr/>
        <p:txBody>
          <a:bodyPr/>
          <a:lstStyle/>
          <a:p>
            <a:fld id="{F89AEA99-3E91-4C58-9AD4-045DB5619AC3}" type="slidenum">
              <a:rPr lang="it-IT" smtClean="0"/>
              <a:pPr/>
              <a:t>2</a:t>
            </a:fld>
            <a:endParaRPr lang="it-IT"/>
          </a:p>
        </p:txBody>
      </p:sp>
      <p:pic>
        <p:nvPicPr>
          <p:cNvPr id="1026" name="Picture 2" descr="C:\Users\festaG\Desktop\Bamby\Università\IS\PROGETTO @silo\@silo\SDD\Sottosistemi\Divisione SottOSISTEMI.png"/>
          <p:cNvPicPr>
            <a:picLocks noChangeAspect="1" noChangeArrowheads="1"/>
          </p:cNvPicPr>
          <p:nvPr/>
        </p:nvPicPr>
        <p:blipFill>
          <a:blip r:embed="rId3" cstate="print"/>
          <a:srcRect/>
          <a:stretch>
            <a:fillRect/>
          </a:stretch>
        </p:blipFill>
        <p:spPr bwMode="auto">
          <a:xfrm>
            <a:off x="1988022" y="1413490"/>
            <a:ext cx="5104258" cy="5255870"/>
          </a:xfrm>
          <a:prstGeom prst="rect">
            <a:avLst/>
          </a:prstGeom>
          <a:noFill/>
        </p:spPr>
      </p:pic>
    </p:spTree>
    <p:extLst>
      <p:ext uri="{BB962C8B-B14F-4D97-AF65-F5344CB8AC3E}">
        <p14:creationId xmlns:p14="http://schemas.microsoft.com/office/powerpoint/2010/main" xmlns="" val="1558746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89AEA99-3E91-4C58-9AD4-045DB5619AC3}" type="slidenum">
              <a:rPr lang="it-IT" smtClean="0"/>
              <a:pPr/>
              <a:t>3</a:t>
            </a:fld>
            <a:endParaRPr lang="it-IT"/>
          </a:p>
        </p:txBody>
      </p:sp>
      <p:pic>
        <p:nvPicPr>
          <p:cNvPr id="5" name="Picture 2" descr="C:\Users\festaG\Desktop\Bamby\Università\IS\PROGETTO @silo\@silo\SDD\Sottosistemi\Divisione SottOSISTEMI.png"/>
          <p:cNvPicPr>
            <a:picLocks noChangeAspect="1" noChangeArrowheads="1"/>
          </p:cNvPicPr>
          <p:nvPr/>
        </p:nvPicPr>
        <p:blipFill>
          <a:blip r:embed="rId3" cstate="print"/>
          <a:srcRect/>
          <a:stretch>
            <a:fillRect/>
          </a:stretch>
        </p:blipFill>
        <p:spPr bwMode="auto">
          <a:xfrm>
            <a:off x="251520" y="1196752"/>
            <a:ext cx="4608512" cy="4745399"/>
          </a:xfrm>
          <a:prstGeom prst="rect">
            <a:avLst/>
          </a:prstGeom>
          <a:noFill/>
        </p:spPr>
      </p:pic>
      <p:sp>
        <p:nvSpPr>
          <p:cNvPr id="6" name="Content Placeholder 3"/>
          <p:cNvSpPr txBox="1">
            <a:spLocks/>
          </p:cNvSpPr>
          <p:nvPr/>
        </p:nvSpPr>
        <p:spPr>
          <a:xfrm>
            <a:off x="5148064" y="476672"/>
            <a:ext cx="3816424" cy="5904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La decomposizione</a:t>
            </a:r>
          </a:p>
          <a:p>
            <a:pPr>
              <a:buNone/>
            </a:pPr>
            <a:r>
              <a:rPr lang="it-IT" dirty="0" smtClean="0"/>
              <a:t>prevista per il sistema è composta da </a:t>
            </a:r>
            <a:r>
              <a:rPr lang="it-IT" i="1" dirty="0" smtClean="0"/>
              <a:t>tre </a:t>
            </a:r>
            <a:r>
              <a:rPr lang="it-IT" dirty="0" err="1" smtClean="0"/>
              <a:t>layer</a:t>
            </a:r>
            <a:r>
              <a:rPr lang="it-IT" dirty="0" smtClean="0"/>
              <a:t>:</a:t>
            </a:r>
          </a:p>
          <a:p>
            <a:pPr>
              <a:buNone/>
            </a:pPr>
            <a:endParaRPr lang="it-IT" dirty="0" smtClean="0"/>
          </a:p>
          <a:p>
            <a:pPr marL="514350" indent="-514350">
              <a:buFont typeface="+mj-lt"/>
              <a:buAutoNum type="arabicParenR"/>
            </a:pPr>
            <a:r>
              <a:rPr lang="it-IT" b="1" dirty="0" err="1" smtClean="0"/>
              <a:t>Presentation</a:t>
            </a:r>
            <a:endParaRPr lang="it-IT" b="1" dirty="0" smtClean="0"/>
          </a:p>
          <a:p>
            <a:pPr marL="514350" indent="-514350">
              <a:buFont typeface="+mj-lt"/>
              <a:buAutoNum type="arabicParenR"/>
            </a:pPr>
            <a:r>
              <a:rPr lang="it-IT" b="1" dirty="0" err="1" smtClean="0"/>
              <a:t>Application</a:t>
            </a:r>
            <a:endParaRPr lang="it-IT" b="1" dirty="0" smtClean="0"/>
          </a:p>
          <a:p>
            <a:pPr marL="514350" indent="-514350">
              <a:buFont typeface="+mj-lt"/>
              <a:buAutoNum type="arabicParenR"/>
            </a:pPr>
            <a:r>
              <a:rPr lang="it-IT" b="1" dirty="0" err="1" smtClean="0"/>
              <a:t>Storage</a:t>
            </a:r>
            <a:r>
              <a:rPr lang="it-IT" b="1" dirty="0" smtClean="0"/>
              <a:t> </a:t>
            </a:r>
            <a:r>
              <a:rPr lang="it-IT" dirty="0" smtClean="0"/>
              <a:t>(comprende </a:t>
            </a:r>
            <a:r>
              <a:rPr lang="it-IT" b="1" dirty="0" err="1" smtClean="0"/>
              <a:t>Beans</a:t>
            </a:r>
            <a:r>
              <a:rPr lang="it-IT" dirty="0" smtClean="0"/>
              <a:t>)</a:t>
            </a:r>
          </a:p>
          <a:p>
            <a:pPr marL="514350" indent="-514350">
              <a:buFont typeface="+mj-lt"/>
              <a:buAutoNum type="arabicParenR"/>
            </a:pPr>
            <a:endParaRPr lang="it-IT" dirty="0" smtClean="0"/>
          </a:p>
          <a:p>
            <a:pPr marL="514350" indent="-514350">
              <a:buNone/>
            </a:pPr>
            <a:r>
              <a:rPr lang="it-IT" dirty="0" smtClean="0"/>
              <a:t>Infine troviamo </a:t>
            </a:r>
            <a:r>
              <a:rPr lang="it-IT" b="1" dirty="0" err="1" smtClean="0"/>
              <a:t>Exception</a:t>
            </a:r>
            <a:endParaRPr lang="it-IT"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buNone/>
            </a:pPr>
            <a:endParaRPr lang="it-IT" sz="1700" i="1" dirty="0" smtClean="0"/>
          </a:p>
          <a:p>
            <a:pPr marL="0" indent="0">
              <a:buNone/>
            </a:pPr>
            <a:r>
              <a:rPr lang="it-IT" sz="2600" i="1" dirty="0" err="1" smtClean="0"/>
              <a:t>Application</a:t>
            </a:r>
            <a:r>
              <a:rPr lang="it-IT" sz="2600" i="1" dirty="0" smtClean="0"/>
              <a:t> (</a:t>
            </a:r>
            <a:r>
              <a:rPr lang="it-IT" sz="2600" dirty="0" smtClean="0"/>
              <a:t>così come </a:t>
            </a:r>
            <a:r>
              <a:rPr lang="it-IT" sz="2600" i="1" dirty="0" err="1" smtClean="0"/>
              <a:t>Presentation</a:t>
            </a:r>
            <a:r>
              <a:rPr lang="it-IT" sz="2600" i="1" dirty="0" smtClean="0"/>
              <a:t>) </a:t>
            </a:r>
            <a:r>
              <a:rPr lang="it-IT" sz="2600" dirty="0" smtClean="0"/>
              <a:t>presentava inizialmente una suddivisione su </a:t>
            </a:r>
            <a:r>
              <a:rPr lang="it-IT" sz="2600" u="sng" dirty="0" smtClean="0"/>
              <a:t>due</a:t>
            </a:r>
            <a:r>
              <a:rPr lang="it-IT" sz="2600" dirty="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456384" cy="2092881"/>
          </a:xfrm>
          <a:prstGeom prst="rect">
            <a:avLst/>
          </a:prstGeom>
        </p:spPr>
        <p:txBody>
          <a:bodyPr wrap="square">
            <a:spAutoFit/>
          </a:bodyPr>
          <a:lstStyle/>
          <a:p>
            <a:pPr>
              <a:buFont typeface="Wingdings" pitchFamily="2" charset="2"/>
              <a:buChar char="v"/>
            </a:pPr>
            <a:r>
              <a:rPr lang="it-IT" sz="2600" dirty="0" smtClean="0"/>
              <a:t> Nel </a:t>
            </a:r>
            <a:r>
              <a:rPr lang="it-IT" sz="2600" u="sng" dirty="0" smtClean="0"/>
              <a:t>primo</a:t>
            </a:r>
            <a:r>
              <a:rPr lang="it-IT" sz="2600" dirty="0" smtClean="0"/>
              <a:t> livello trovavamo 3 macro Gestioni:</a:t>
            </a:r>
          </a:p>
          <a:p>
            <a:pPr lvl="1">
              <a:buFont typeface="Courier New" pitchFamily="49" charset="0"/>
              <a:buChar char="o"/>
            </a:pPr>
            <a:r>
              <a:rPr lang="it-IT" sz="2600" dirty="0" smtClean="0"/>
              <a:t> </a:t>
            </a:r>
            <a:r>
              <a:rPr lang="it-IT" sz="2300" i="1" dirty="0" smtClean="0"/>
              <a:t>ricordavano la divisione nei vari team</a:t>
            </a:r>
          </a:p>
        </p:txBody>
      </p:sp>
      <p:sp>
        <p:nvSpPr>
          <p:cNvPr id="14" name="Segnaposto numero diapositiva 13"/>
          <p:cNvSpPr>
            <a:spLocks noGrp="1"/>
          </p:cNvSpPr>
          <p:nvPr>
            <p:ph type="sldNum" sz="quarter" idx="12"/>
          </p:nvPr>
        </p:nvSpPr>
        <p:spPr/>
        <p:txBody>
          <a:bodyPr/>
          <a:lstStyle/>
          <a:p>
            <a:fld id="{F89AEA99-3E91-4C58-9AD4-045DB5619AC3}" type="slidenum">
              <a:rPr lang="it-IT" smtClean="0"/>
              <a:pPr/>
              <a:t>4</a:t>
            </a:fld>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194421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a:t>
            </a:r>
            <a:r>
              <a:rPr lang="it-IT" i="1" dirty="0" smtClean="0"/>
              <a:t>funzionalità</a:t>
            </a:r>
            <a:r>
              <a:rPr lang="it-IT" dirty="0" smtClean="0"/>
              <a:t> di ogni team, così come erano state individuate all’inizio del progetto</a:t>
            </a:r>
          </a:p>
          <a:p>
            <a:pPr>
              <a:buNone/>
            </a:pPr>
            <a:endParaRPr lang="it-IT" sz="1400" dirty="0" smtClean="0"/>
          </a:p>
          <a:p>
            <a:pPr>
              <a:buNone/>
            </a:pPr>
            <a:r>
              <a:rPr lang="it-IT" dirty="0" smtClean="0"/>
              <a:t>	</a:t>
            </a:r>
          </a:p>
        </p:txBody>
      </p:sp>
      <p:sp>
        <p:nvSpPr>
          <p:cNvPr id="3" name="Content Placeholder 3"/>
          <p:cNvSpPr txBox="1">
            <a:spLocks/>
          </p:cNvSpPr>
          <p:nvPr/>
        </p:nvSpPr>
        <p:spPr>
          <a:xfrm>
            <a:off x="395536" y="2924944"/>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b="1" dirty="0" smtClean="0">
                <a:solidFill>
                  <a:schemeClr val="accent4"/>
                </a:solidFill>
              </a:rPr>
              <a:t>Gestione Pagamenti</a:t>
            </a:r>
          </a:p>
          <a:p>
            <a:pPr marL="880110" lvl="1" indent="-514350">
              <a:buFont typeface="+mj-lt"/>
              <a:buAutoNum type="arabicParenR"/>
            </a:pPr>
            <a:r>
              <a:rPr lang="it-IT" sz="2800" b="1" dirty="0" smtClean="0">
                <a:solidFill>
                  <a:schemeClr val="accent4"/>
                </a:solidFill>
              </a:rPr>
              <a:t>Gestione Mensa</a:t>
            </a:r>
          </a:p>
          <a:p>
            <a:pPr marL="880110" lvl="1" indent="-514350">
              <a:buFont typeface="+mj-lt"/>
              <a:buAutoNum type="arabicParenR"/>
            </a:pPr>
            <a:r>
              <a:rPr lang="it-IT" sz="2800" b="1" dirty="0" smtClean="0">
                <a:solidFill>
                  <a:schemeClr val="accent4"/>
                </a:solidFill>
              </a:rPr>
              <a:t>Gestione Orari</a:t>
            </a:r>
          </a:p>
          <a:p>
            <a:pPr marL="880110" lvl="1" indent="-514350">
              <a:buFont typeface="+mj-lt"/>
              <a:buAutoNum type="arabicParenR"/>
            </a:pPr>
            <a:r>
              <a:rPr lang="it-IT" sz="2800" b="1" dirty="0" smtClean="0">
                <a:solidFill>
                  <a:schemeClr val="accent4"/>
                </a:solidFill>
              </a:rPr>
              <a:t>Gestione Tirocinanti</a:t>
            </a:r>
          </a:p>
          <a:p>
            <a:pPr marL="0" indent="0">
              <a:buNone/>
            </a:pPr>
            <a:endParaRPr lang="it-IT" dirty="0" smtClean="0"/>
          </a:p>
        </p:txBody>
      </p:sp>
      <p:sp>
        <p:nvSpPr>
          <p:cNvPr id="5" name="Segnaposto numero diapositiva 4"/>
          <p:cNvSpPr>
            <a:spLocks noGrp="1"/>
          </p:cNvSpPr>
          <p:nvPr>
            <p:ph type="sldNum" sz="quarter" idx="12"/>
          </p:nvPr>
        </p:nvSpPr>
        <p:spPr/>
        <p:txBody>
          <a:bodyPr/>
          <a:lstStyle/>
          <a:p>
            <a:fld id="{F89AEA99-3E91-4C58-9AD4-045DB5619AC3}" type="slidenum">
              <a:rPr lang="it-IT" smtClean="0"/>
              <a:pPr/>
              <a:t>5</a:t>
            </a:fld>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
        <p:nvSpPr>
          <p:cNvPr id="5" name="Segnaposto numero diapositiva 4"/>
          <p:cNvSpPr>
            <a:spLocks noGrp="1"/>
          </p:cNvSpPr>
          <p:nvPr>
            <p:ph type="sldNum" sz="quarter" idx="12"/>
          </p:nvPr>
        </p:nvSpPr>
        <p:spPr/>
        <p:txBody>
          <a:bodyPr/>
          <a:lstStyle/>
          <a:p>
            <a:fld id="{F89AEA99-3E91-4C58-9AD4-045DB5619AC3}" type="slidenum">
              <a:rPr lang="it-IT" smtClean="0"/>
              <a:pPr/>
              <a:t>6</a:t>
            </a:fld>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463287" y="908720"/>
            <a:ext cx="5188833" cy="630942"/>
          </a:xfrm>
          <a:prstGeom prst="rect">
            <a:avLst/>
          </a:prstGeom>
        </p:spPr>
        <p:txBody>
          <a:bodyPr wrap="square">
            <a:spAutoFit/>
          </a:bodyPr>
          <a:lstStyle/>
          <a:p>
            <a:pPr algn="ctr"/>
            <a:r>
              <a:rPr lang="it-IT" sz="35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5364088" y="908720"/>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
        <p:nvSpPr>
          <p:cNvPr id="7" name="Segnaposto numero diapositiva 6"/>
          <p:cNvSpPr>
            <a:spLocks noGrp="1"/>
          </p:cNvSpPr>
          <p:nvPr>
            <p:ph type="sldNum" sz="quarter" idx="12"/>
          </p:nvPr>
        </p:nvSpPr>
        <p:spPr/>
        <p:txBody>
          <a:bodyPr/>
          <a:lstStyle/>
          <a:p>
            <a:fld id="{F89AEA99-3E91-4C58-9AD4-045DB5619AC3}" type="slidenum">
              <a:rPr lang="it-IT" smtClean="0"/>
              <a:pPr/>
              <a:t>7</a:t>
            </a:fld>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35496"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235729"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buNone/>
            </a:pPr>
            <a:endParaRPr lang="it-IT" sz="2600" dirty="0"/>
          </a:p>
        </p:txBody>
      </p:sp>
      <p:sp>
        <p:nvSpPr>
          <p:cNvPr id="5" name="Segnaposto numero diapositiva 4"/>
          <p:cNvSpPr>
            <a:spLocks noGrp="1"/>
          </p:cNvSpPr>
          <p:nvPr>
            <p:ph type="sldNum" sz="quarter" idx="12"/>
          </p:nvPr>
        </p:nvSpPr>
        <p:spPr/>
        <p:txBody>
          <a:bodyPr/>
          <a:lstStyle/>
          <a:p>
            <a:fld id="{F89AEA99-3E91-4C58-9AD4-045DB5619AC3}" type="slidenum">
              <a:rPr lang="it-IT" smtClean="0"/>
              <a:pPr/>
              <a:t>8</a:t>
            </a:fld>
            <a:endParaRPr lang="it-IT"/>
          </a:p>
        </p:txBody>
      </p:sp>
      <p:sp>
        <p:nvSpPr>
          <p:cNvPr id="6" name="Rettangolo 5"/>
          <p:cNvSpPr/>
          <p:nvPr/>
        </p:nvSpPr>
        <p:spPr>
          <a:xfrm>
            <a:off x="1259632" y="3284984"/>
            <a:ext cx="1080120" cy="57606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7" name="Rettangolo 6"/>
          <p:cNvSpPr/>
          <p:nvPr/>
        </p:nvSpPr>
        <p:spPr>
          <a:xfrm>
            <a:off x="2411760" y="2636912"/>
            <a:ext cx="1080120" cy="57606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8" name="Content Placeholder 3"/>
          <p:cNvSpPr txBox="1">
            <a:spLocks/>
          </p:cNvSpPr>
          <p:nvPr/>
        </p:nvSpPr>
        <p:spPr>
          <a:xfrm>
            <a:off x="5364088" y="2996952"/>
            <a:ext cx="3779912" cy="33123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I </a:t>
            </a:r>
            <a:r>
              <a:rPr lang="it-IT" dirty="0" smtClean="0"/>
              <a:t>sottosistemi da 3 </a:t>
            </a:r>
            <a:r>
              <a:rPr lang="it-IT" dirty="0" smtClean="0"/>
              <a:t>diventano6</a:t>
            </a:r>
            <a:r>
              <a:rPr lang="it-IT" dirty="0" smtClean="0"/>
              <a:t>:</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2000"/>
                                        <p:tgtEl>
                                          <p:spTgt spid="3074"/>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edge">
                                      <p:cBhvr>
                                        <p:cTn id="24" dur="1000"/>
                                        <p:tgtEl>
                                          <p:spTgt spid="7"/>
                                        </p:tgtEl>
                                      </p:cBhvr>
                                    </p:animEffect>
                                  </p:childTnLst>
                                </p:cTn>
                              </p:par>
                              <p:par>
                                <p:cTn id="25" presetID="2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7200800" cy="569387"/>
          </a:xfrm>
          <a:prstGeom prst="rect">
            <a:avLst/>
          </a:prstGeom>
        </p:spPr>
        <p:txBody>
          <a:bodyPr wrap="square">
            <a:spAutoFit/>
          </a:bodyPr>
          <a:lstStyle/>
          <a:p>
            <a:pPr algn="ctr"/>
            <a:r>
              <a:rPr lang="it-IT" sz="31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7308304" y="973888"/>
            <a:ext cx="969227" cy="726920"/>
          </a:xfrm>
          <a:prstGeom prst="rect">
            <a:avLst/>
          </a:prstGeom>
          <a:ln>
            <a:noFill/>
          </a:ln>
          <a:effectLst>
            <a:softEdge rad="112500"/>
          </a:effectLst>
        </p:spPr>
      </p:pic>
      <p:sp>
        <p:nvSpPr>
          <p:cNvPr id="6" name="Content Placeholder 3"/>
          <p:cNvSpPr txBox="1">
            <a:spLocks/>
          </p:cNvSpPr>
          <p:nvPr/>
        </p:nvSpPr>
        <p:spPr>
          <a:xfrm>
            <a:off x="539552" y="2204864"/>
            <a:ext cx="7344816" cy="288032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Decomposizione più funzionale </a:t>
            </a:r>
            <a:endParaRPr lang="it-IT" dirty="0" smtClean="0"/>
          </a:p>
          <a:p>
            <a:pPr>
              <a:buNone/>
            </a:pPr>
            <a:r>
              <a:rPr lang="it-IT" sz="1600" dirty="0" smtClean="0"/>
              <a:t> </a:t>
            </a:r>
            <a:r>
              <a:rPr lang="it-IT" sz="1600" dirty="0" smtClean="0"/>
              <a:t> </a:t>
            </a:r>
            <a:endParaRPr lang="it-IT" sz="1600" dirty="0" smtClean="0"/>
          </a:p>
          <a:p>
            <a:r>
              <a:rPr lang="it-IT" dirty="0" smtClean="0"/>
              <a:t> Maggiore visibilità dei sottosistemi</a:t>
            </a:r>
          </a:p>
          <a:p>
            <a:pPr lvl="1">
              <a:buNone/>
            </a:pPr>
            <a:r>
              <a:rPr lang="it-IT" sz="1000" i="1" dirty="0" smtClean="0"/>
              <a:t> </a:t>
            </a:r>
          </a:p>
          <a:p>
            <a:pPr lvl="1"/>
            <a:r>
              <a:rPr lang="it-IT" i="1" dirty="0" smtClean="0"/>
              <a:t>I </a:t>
            </a:r>
            <a:r>
              <a:rPr lang="it-IT" i="1" dirty="0" smtClean="0"/>
              <a:t>sottosistemi </a:t>
            </a:r>
            <a:r>
              <a:rPr lang="it-IT" i="1" dirty="0" smtClean="0"/>
              <a:t>sono di più piccole dimensioni e </a:t>
            </a:r>
            <a:r>
              <a:rPr lang="it-IT" i="1" dirty="0" smtClean="0"/>
              <a:t>più </a:t>
            </a:r>
            <a:r>
              <a:rPr lang="it-IT" i="1" dirty="0" smtClean="0"/>
              <a:t>indipendenti l’uno </a:t>
            </a:r>
            <a:r>
              <a:rPr lang="it-IT" i="1" dirty="0" smtClean="0"/>
              <a:t>dall’altro</a:t>
            </a:r>
          </a:p>
          <a:p>
            <a:pPr lvl="1">
              <a:buNone/>
            </a:pPr>
            <a:r>
              <a:rPr lang="it-IT" sz="700" i="1" dirty="0" smtClean="0"/>
              <a:t> </a:t>
            </a:r>
            <a:endParaRPr lang="it-IT" sz="700" i="1" dirty="0" smtClean="0"/>
          </a:p>
          <a:p>
            <a:pPr lvl="2"/>
            <a:r>
              <a:rPr lang="it-IT" dirty="0" smtClean="0"/>
              <a:t>Basso accoppiamento ed alta coesione</a:t>
            </a:r>
          </a:p>
          <a:p>
            <a:pPr lvl="2"/>
            <a:endParaRPr lang="it-IT" i="1" dirty="0" smtClean="0"/>
          </a:p>
          <a:p>
            <a:pPr lvl="1"/>
            <a:endParaRPr lang="it-IT" dirty="0" smtClean="0"/>
          </a:p>
        </p:txBody>
      </p:sp>
      <p:sp>
        <p:nvSpPr>
          <p:cNvPr id="5" name="Segnaposto numero diapositiva 4"/>
          <p:cNvSpPr>
            <a:spLocks noGrp="1"/>
          </p:cNvSpPr>
          <p:nvPr>
            <p:ph type="sldNum" sz="quarter" idx="12"/>
          </p:nvPr>
        </p:nvSpPr>
        <p:spPr/>
        <p:txBody>
          <a:bodyPr/>
          <a:lstStyle/>
          <a:p>
            <a:fld id="{F89AEA99-3E91-4C58-9AD4-045DB5619AC3}" type="slidenum">
              <a:rPr lang="it-IT" smtClean="0"/>
              <a:pPr/>
              <a:t>9</a:t>
            </a:fld>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820</TotalTime>
  <Words>818</Words>
  <Application>Microsoft Office PowerPoint</Application>
  <PresentationFormat>Presentazione su schermo (4:3)</PresentationFormat>
  <Paragraphs>167</Paragraphs>
  <Slides>18</Slides>
  <Notes>9</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Mariella Ferrara</dc:creator>
  <cp:keywords>@silo</cp:keywords>
  <cp:lastModifiedBy>festaG</cp:lastModifiedBy>
  <cp:revision>85</cp:revision>
  <dcterms:created xsi:type="dcterms:W3CDTF">2012-12-23T12:37:08Z</dcterms:created>
  <dcterms:modified xsi:type="dcterms:W3CDTF">2013-01-03T14:37:49Z</dcterms:modified>
</cp:coreProperties>
</file>