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2"/>
  </p:notesMasterIdLst>
  <p:sldIdLst>
    <p:sldId id="256"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17" r:id="rId74"/>
    <p:sldId id="298" r:id="rId75"/>
    <p:sldId id="299" r:id="rId76"/>
    <p:sldId id="300" r:id="rId77"/>
    <p:sldId id="301" r:id="rId78"/>
    <p:sldId id="302" r:id="rId79"/>
    <p:sldId id="303" r:id="rId80"/>
    <p:sldId id="304" r:id="rId81"/>
    <p:sldId id="305" r:id="rId82"/>
    <p:sldId id="306" r:id="rId83"/>
    <p:sldId id="307" r:id="rId84"/>
    <p:sldId id="308" r:id="rId85"/>
    <p:sldId id="309" r:id="rId86"/>
    <p:sldId id="310" r:id="rId87"/>
    <p:sldId id="311" r:id="rId88"/>
    <p:sldId id="312" r:id="rId89"/>
    <p:sldId id="313" r:id="rId90"/>
    <p:sldId id="314" r:id="rId91"/>
    <p:sldId id="347" r:id="rId92"/>
    <p:sldId id="348" r:id="rId93"/>
    <p:sldId id="349" r:id="rId94"/>
    <p:sldId id="350" r:id="rId95"/>
    <p:sldId id="351" r:id="rId96"/>
    <p:sldId id="352" r:id="rId97"/>
    <p:sldId id="353" r:id="rId98"/>
    <p:sldId id="354" r:id="rId99"/>
    <p:sldId id="355" r:id="rId100"/>
    <p:sldId id="316" r:id="rId10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68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t>30/12/12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-Come si chiamano gli altri sottosistemi????</a:t>
            </a:r>
          </a:p>
          <a:p>
            <a:r>
              <a:rPr lang="it-IT" dirty="0" smtClean="0"/>
              <a:t>-meno di 20 sec per questa slide. Obiettivo: introdurre</a:t>
            </a:r>
            <a:r>
              <a:rPr lang="it-IT" baseline="0" dirty="0" smtClean="0"/>
              <a:t> al volo l’obiettivo già noto, e presentare anche gli altri team che parleranno dopo (solo nominandoli)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cerchiare attori del sottosistema (spiegazione rapida)</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a:t>
            </a:r>
            <a:r>
              <a:rPr lang="it-IT" dirty="0" err="1" smtClean="0"/>
              <a:t>evidenzionare</a:t>
            </a:r>
            <a:r>
              <a:rPr lang="it-IT" dirty="0" smtClean="0"/>
              <a:t> generalizzazioni</a:t>
            </a:r>
            <a:r>
              <a:rPr lang="it-IT" baseline="0" dirty="0" smtClean="0"/>
              <a:t> future</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Direttore dal </a:t>
            </a:r>
            <a:r>
              <a:rPr lang="it-IT" dirty="0" err="1" smtClean="0"/>
              <a:t>rad</a:t>
            </a:r>
            <a:r>
              <a:rPr lang="it-IT" dirty="0" smtClean="0"/>
              <a:t> 2.0</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Dal </a:t>
            </a:r>
            <a:r>
              <a:rPr lang="it-IT" dirty="0" err="1" smtClean="0"/>
              <a:t>rad</a:t>
            </a:r>
            <a:r>
              <a:rPr lang="it-IT" dirty="0" smtClean="0"/>
              <a:t> 3.2 in </a:t>
            </a:r>
            <a:r>
              <a:rPr lang="it-IT" dirty="0" err="1" smtClean="0"/>
              <a:t>poi…</a:t>
            </a:r>
            <a:r>
              <a:rPr lang="it-IT" dirty="0" smtClean="0"/>
              <a:t>..</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Nuovo dal </a:t>
            </a:r>
            <a:r>
              <a:rPr lang="it-IT" dirty="0" err="1" smtClean="0"/>
              <a:t>rad</a:t>
            </a:r>
            <a:r>
              <a:rPr lang="it-IT" dirty="0" smtClean="0"/>
              <a:t> 3.2: </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Familiarità: fare tutto ciò che prima era possibile, con maggior velocità ed efficienza. Un bene per tutti gli 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-Grande lavoro</a:t>
            </a:r>
            <a:r>
              <a:rPr lang="it-IT" baseline="0" dirty="0" smtClean="0"/>
              <a:t> da realizzare </a:t>
            </a:r>
            <a:r>
              <a:rPr lang="it-IT" baseline="0" dirty="0" err="1" smtClean="0"/>
              <a:t>ecc…</a:t>
            </a:r>
            <a:endParaRPr lang="it-IT" baseline="0" dirty="0" smtClean="0"/>
          </a:p>
          <a:p>
            <a:r>
              <a:rPr lang="it-IT" dirty="0" smtClean="0"/>
              <a:t>-sommariamente divisi in 4 grandi famiglie ognuna da</a:t>
            </a:r>
            <a:r>
              <a:rPr lang="it-IT" baseline="0" dirty="0" smtClean="0"/>
              <a:t> soddisfare con requisiti </a:t>
            </a:r>
            <a:r>
              <a:rPr lang="it-IT" baseline="0" dirty="0" err="1" smtClean="0"/>
              <a:t>richiesti…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-Termini temporali: ciò eviterà di l’acquisizione di domande</a:t>
            </a:r>
            <a:r>
              <a:rPr lang="it-IT" baseline="0" dirty="0" smtClean="0"/>
              <a:t> o richieste inutile, aumentando la rapidità eliminando fastidiose operazioni di controllo ed eliminazione    </a:t>
            </a:r>
          </a:p>
          <a:p>
            <a:r>
              <a:rPr lang="it-IT" baseline="0" dirty="0" smtClean="0"/>
              <a:t>-Mix di requisiti funzionali e non. Non funzionali integrati e realizzati a stretto contatto con i funzionali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Slide</a:t>
            </a:r>
            <a:r>
              <a:rPr lang="it-IT" baseline="0" dirty="0" smtClean="0"/>
              <a:t> di struttura, saltare veloce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DIRE:le</a:t>
            </a:r>
            <a:r>
              <a:rPr lang="it-IT" baseline="0" dirty="0" smtClean="0"/>
              <a:t> fasi di accesso </a:t>
            </a:r>
            <a:r>
              <a:rPr lang="it-IT" baseline="0" dirty="0" err="1" smtClean="0"/>
              <a:t>ecc…</a:t>
            </a:r>
            <a:r>
              <a:rPr lang="it-IT" baseline="0" dirty="0" smtClean="0"/>
              <a:t> di </a:t>
            </a:r>
            <a:r>
              <a:rPr lang="it-IT" baseline="0" dirty="0" err="1" smtClean="0"/>
              <a:t>application</a:t>
            </a:r>
            <a:r>
              <a:rPr lang="it-IT" baseline="0" dirty="0" smtClean="0"/>
              <a:t> saranno </a:t>
            </a:r>
            <a:r>
              <a:rPr lang="it-IT" baseline="0" dirty="0" err="1" smtClean="0"/>
              <a:t>dp</a:t>
            </a:r>
            <a:r>
              <a:rPr lang="it-IT" baseline="0" dirty="0" smtClean="0"/>
              <a:t> descritte in dettaglio da elisa</a:t>
            </a:r>
            <a:endParaRPr lang="it-IT" dirty="0" smtClean="0"/>
          </a:p>
          <a:p>
            <a:r>
              <a:rPr lang="it-IT" dirty="0" smtClean="0"/>
              <a:t>Le notifiche permettono un </a:t>
            </a:r>
            <a:r>
              <a:rPr lang="it-IT" dirty="0" err="1" smtClean="0"/>
              <a:t>eleborazione</a:t>
            </a:r>
            <a:r>
              <a:rPr lang="it-IT" dirty="0" smtClean="0"/>
              <a:t> dati semplice poiché</a:t>
            </a:r>
            <a:r>
              <a:rPr lang="it-IT" baseline="0" dirty="0" smtClean="0"/>
              <a:t> permette di tener traccia quindi conoscere (senza fatica), ciò che deve essere fatto, modificato.</a:t>
            </a:r>
          </a:p>
          <a:p>
            <a:r>
              <a:rPr lang="it-IT" baseline="0" dirty="0" smtClean="0"/>
              <a:t>Gli input utente sono accessibili poiché organizzati in schemi di visualizzazione ordinati e di semplice comprensione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err="1" smtClean="0"/>
              <a:t>Strategy</a:t>
            </a:r>
            <a:r>
              <a:rPr lang="it-IT" dirty="0" smtClean="0"/>
              <a:t> motivo: gli utenti fanno ricerca:</a:t>
            </a:r>
          </a:p>
          <a:p>
            <a:r>
              <a:rPr lang="it-IT" dirty="0" smtClean="0"/>
              <a:t>1)possono visualizzare tutti o alcuni dati</a:t>
            </a:r>
          </a:p>
          <a:p>
            <a:r>
              <a:rPr lang="it-IT" dirty="0" smtClean="0"/>
              <a:t>2)esiti differenti a seconda dell’utente.     Ciò aumenta la rapidità di operazioni limitando l’attenzione su ciò che interessa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-Motivare login separato</a:t>
            </a:r>
          </a:p>
          <a:p>
            <a:r>
              <a:rPr lang="it-IT" dirty="0" smtClean="0"/>
              <a:t>-Collegarsi agli attori del sistema</a:t>
            </a:r>
            <a:r>
              <a:rPr lang="it-IT" baseline="0" dirty="0" smtClean="0"/>
              <a:t> con attenzione sul sottosistema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t>30/12/12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t>30/12/12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t>30/12/12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t>30/12/12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t>30/12/12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t>‹n.›</a:t>
            </a:fld>
            <a:endParaRPr lang="it-IT"/>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t>30/12/12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t>30/12/12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eclipse-javadoc:%E2%98%82=Atsilo/src%3Catsilo.storage%7BDBBeans.java%E2%98%83DBBeans~creaAssegnazioni~QB;%E2%98%82%E2%98%82NESSUNA_ASSEGNAZION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(3)</a:t>
            </a:r>
          </a:p>
          <a:p>
            <a:pPr algn="ctr"/>
            <a:endParaRPr lang="it-IT" dirty="0">
              <a:latin typeface="+mj-lt"/>
            </a:endParaRPr>
          </a:p>
        </p:txBody>
      </p:sp>
      <p:sp>
        <p:nvSpPr>
          <p:cNvPr id="6" name="Content Placeholder 3"/>
          <p:cNvSpPr txBox="1">
            <a:spLocks/>
          </p:cNvSpPr>
          <p:nvPr/>
        </p:nvSpPr>
        <p:spPr>
          <a:xfrm>
            <a:off x="467544" y="2564904"/>
            <a:ext cx="7776864" cy="21602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Protezione dati Sensibili</a:t>
            </a:r>
          </a:p>
          <a:p>
            <a:pPr lvl="1"/>
            <a:r>
              <a:rPr lang="it-IT" dirty="0" smtClean="0"/>
              <a:t>Login separato per tipologia di utente</a:t>
            </a:r>
          </a:p>
          <a:p>
            <a:pPr lvl="1"/>
            <a:r>
              <a:rPr lang="it-IT" dirty="0" smtClean="0"/>
              <a:t>Dati di ricerca variabili in base ai permessi</a:t>
            </a:r>
          </a:p>
          <a:p>
            <a:pPr lvl="1"/>
            <a:r>
              <a:rPr lang="it-IT" dirty="0" smtClean="0"/>
              <a:t>Monitoraggio Complessivo dell’Amministratore</a:t>
            </a:r>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val="4143007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5639" y="476672"/>
            <a:ext cx="5687675" cy="1107996"/>
          </a:xfrm>
          <a:prstGeom prst="rect">
            <a:avLst/>
          </a:prstGeom>
          <a:noFill/>
        </p:spPr>
        <p:txBody>
          <a:bodyPr wrap="none" rtlCol="0">
            <a:spAutoFit/>
          </a:bodyPr>
          <a:lstStyle/>
          <a:p>
            <a:pPr algn="ctr"/>
            <a:r>
              <a:rPr lang="it-IT" sz="4800" b="1" dirty="0" smtClean="0">
                <a:latin typeface="+mj-lt"/>
              </a:rPr>
              <a:t>Parte </a:t>
            </a:r>
            <a:r>
              <a:rPr lang="it-IT" sz="4800" b="1" smtClean="0">
                <a:latin typeface="+mj-lt"/>
              </a:rPr>
              <a:t>di Ferdinando 2</a:t>
            </a:r>
            <a:endParaRPr lang="it-IT" sz="4800" b="1" dirty="0" smtClean="0">
              <a:latin typeface="+mj-lt"/>
            </a:endParaRPr>
          </a:p>
          <a:p>
            <a:pPr algn="ctr"/>
            <a:endParaRPr lang="it-IT" dirty="0">
              <a:latin typeface="+mj-lt"/>
            </a:endParaRPr>
          </a:p>
        </p:txBody>
      </p:sp>
    </p:spTree>
    <p:extLst>
      <p:ext uri="{BB962C8B-B14F-4D97-AF65-F5344CB8AC3E}">
        <p14:creationId xmlns:p14="http://schemas.microsoft.com/office/powerpoint/2010/main" val="95489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erdinando\Documents\Università\IS\RAD\3 - Sistema proposto\attori.png"/>
          <p:cNvPicPr>
            <a:picLocks noChangeAspect="1" noChangeArrowheads="1"/>
          </p:cNvPicPr>
          <p:nvPr/>
        </p:nvPicPr>
        <p:blipFill>
          <a:blip r:embed="rId3" cstate="print"/>
          <a:srcRect/>
          <a:stretch>
            <a:fillRect/>
          </a:stretch>
        </p:blipFill>
        <p:spPr bwMode="auto">
          <a:xfrm>
            <a:off x="827584" y="764704"/>
            <a:ext cx="7272808" cy="6093296"/>
          </a:xfrm>
          <a:prstGeom prst="rect">
            <a:avLst/>
          </a:prstGeom>
          <a:noFill/>
        </p:spPr>
      </p:pic>
      <p:sp>
        <p:nvSpPr>
          <p:cNvPr id="3" name="CasellaDiTesto 2"/>
          <p:cNvSpPr txBox="1"/>
          <p:nvPr/>
        </p:nvSpPr>
        <p:spPr>
          <a:xfrm>
            <a:off x="2141887" y="0"/>
            <a:ext cx="4862100" cy="1107996"/>
          </a:xfrm>
          <a:prstGeom prst="rect">
            <a:avLst/>
          </a:prstGeom>
          <a:noFill/>
        </p:spPr>
        <p:txBody>
          <a:bodyPr wrap="square" rtlCol="0">
            <a:spAutoFit/>
          </a:bodyPr>
          <a:lstStyle/>
          <a:p>
            <a:pPr algn="ctr"/>
            <a:r>
              <a:rPr lang="it-IT" sz="4800" b="1" dirty="0" smtClean="0">
                <a:latin typeface="+mj-lt"/>
              </a:rPr>
              <a:t>Attori del Sistema </a:t>
            </a:r>
          </a:p>
          <a:p>
            <a:pPr algn="ctr"/>
            <a:endParaRPr lang="it-IT" dirty="0">
              <a:latin typeface="+mj-lt"/>
            </a:endParaRPr>
          </a:p>
        </p:txBody>
      </p:sp>
    </p:spTree>
    <p:extLst>
      <p:ext uri="{BB962C8B-B14F-4D97-AF65-F5344CB8AC3E}">
        <p14:creationId xmlns:p14="http://schemas.microsoft.com/office/powerpoint/2010/main" val="369587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43608" y="0"/>
            <a:ext cx="7002113" cy="1107996"/>
          </a:xfrm>
          <a:prstGeom prst="rect">
            <a:avLst/>
          </a:prstGeom>
          <a:noFill/>
        </p:spPr>
        <p:txBody>
          <a:bodyPr wrap="square" rtlCol="0">
            <a:spAutoFit/>
          </a:bodyPr>
          <a:lstStyle/>
          <a:p>
            <a:pPr algn="ctr"/>
            <a:r>
              <a:rPr lang="it-IT" sz="4800" b="1" dirty="0" smtClean="0">
                <a:latin typeface="+mj-lt"/>
              </a:rPr>
              <a:t>Principali del Sottosistema </a:t>
            </a:r>
          </a:p>
          <a:p>
            <a:pPr algn="ctr"/>
            <a:endParaRPr lang="it-IT" dirty="0">
              <a:latin typeface="+mj-lt"/>
            </a:endParaRPr>
          </a:p>
        </p:txBody>
      </p:sp>
      <p:pic>
        <p:nvPicPr>
          <p:cNvPr id="5122" name="Picture 2" descr="C:\Users\Ferdinando\Desktop\attori.png"/>
          <p:cNvPicPr>
            <a:picLocks noChangeAspect="1" noChangeArrowheads="1"/>
          </p:cNvPicPr>
          <p:nvPr/>
        </p:nvPicPr>
        <p:blipFill>
          <a:blip r:embed="rId3" cstate="print"/>
          <a:srcRect/>
          <a:stretch>
            <a:fillRect/>
          </a:stretch>
        </p:blipFill>
        <p:spPr bwMode="auto">
          <a:xfrm>
            <a:off x="899592" y="764703"/>
            <a:ext cx="7260655" cy="6093297"/>
          </a:xfrm>
          <a:prstGeom prst="rect">
            <a:avLst/>
          </a:prstGeom>
          <a:noFill/>
        </p:spPr>
      </p:pic>
    </p:spTree>
    <p:extLst>
      <p:ext uri="{BB962C8B-B14F-4D97-AF65-F5344CB8AC3E}">
        <p14:creationId xmlns:p14="http://schemas.microsoft.com/office/powerpoint/2010/main" val="398792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197459" y="404664"/>
            <a:ext cx="4611647" cy="1538883"/>
          </a:xfrm>
          <a:prstGeom prst="rect">
            <a:avLst/>
          </a:prstGeom>
          <a:noFill/>
        </p:spPr>
        <p:txBody>
          <a:bodyPr wrap="none" rtlCol="0">
            <a:spAutoFit/>
          </a:bodyPr>
          <a:lstStyle/>
          <a:p>
            <a:pPr algn="ctr"/>
            <a:r>
              <a:rPr lang="it-IT" sz="4800" b="1" dirty="0" smtClean="0">
                <a:latin typeface="+mj-lt"/>
              </a:rPr>
              <a:t>Generalizzazioni  </a:t>
            </a:r>
          </a:p>
          <a:p>
            <a:pPr algn="ctr"/>
            <a:r>
              <a:rPr lang="it-IT" sz="2800" b="1" dirty="0" smtClean="0">
                <a:latin typeface="+mj-lt"/>
              </a:rPr>
              <a:t>Trasformazioni  e  Aggiunte</a:t>
            </a:r>
          </a:p>
          <a:p>
            <a:pPr algn="ctr"/>
            <a:endParaRPr lang="it-IT" dirty="0">
              <a:latin typeface="+mj-lt"/>
            </a:endParaRPr>
          </a:p>
        </p:txBody>
      </p:sp>
      <p:sp>
        <p:nvSpPr>
          <p:cNvPr id="5" name="Content Placeholder 3"/>
          <p:cNvSpPr txBox="1">
            <a:spLocks/>
          </p:cNvSpPr>
          <p:nvPr/>
        </p:nvSpPr>
        <p:spPr>
          <a:xfrm>
            <a:off x="467544" y="2060848"/>
            <a:ext cx="720080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Aggiunte</a:t>
            </a:r>
          </a:p>
          <a:p>
            <a:pPr lvl="1"/>
            <a:r>
              <a:rPr lang="it-IT" dirty="0" smtClean="0"/>
              <a:t>Durante il processo di Analisi e </a:t>
            </a:r>
            <a:r>
              <a:rPr lang="it-IT" dirty="0" err="1" smtClean="0"/>
              <a:t>oltre…</a:t>
            </a:r>
            <a:r>
              <a:rPr lang="it-IT" dirty="0" smtClean="0"/>
              <a:t>.</a:t>
            </a:r>
          </a:p>
          <a:p>
            <a:pPr lvl="1"/>
            <a:r>
              <a:rPr lang="it-IT" dirty="0" smtClean="0"/>
              <a:t>Migliorare o Ottimizzare</a:t>
            </a:r>
          </a:p>
          <a:p>
            <a:r>
              <a:rPr lang="it-IT" dirty="0" smtClean="0"/>
              <a:t>Trasformazioni e Generalizzazioni</a:t>
            </a:r>
          </a:p>
          <a:p>
            <a:pPr lvl="1"/>
            <a:r>
              <a:rPr lang="it-IT" dirty="0" smtClean="0"/>
              <a:t>Normale evoluzione del sistema</a:t>
            </a:r>
          </a:p>
          <a:p>
            <a:pPr lvl="1"/>
            <a:r>
              <a:rPr lang="it-IT" dirty="0" smtClean="0"/>
              <a:t>Complessità sempre maggiore</a:t>
            </a:r>
          </a:p>
          <a:p>
            <a:r>
              <a:rPr lang="it-IT" dirty="0" smtClean="0"/>
              <a:t>Riportate e descritte nell’evoluzione del RAD</a:t>
            </a:r>
          </a:p>
          <a:p>
            <a:pPr lvl="1">
              <a:buNone/>
            </a:pPr>
            <a:endParaRPr lang="it-IT" dirty="0" smtClean="0"/>
          </a:p>
        </p:txBody>
      </p:sp>
    </p:spTree>
    <p:extLst>
      <p:ext uri="{BB962C8B-B14F-4D97-AF65-F5344CB8AC3E}">
        <p14:creationId xmlns:p14="http://schemas.microsoft.com/office/powerpoint/2010/main" val="136757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RAD 1.0 </a:t>
            </a:r>
          </a:p>
          <a:p>
            <a:pPr algn="ctr"/>
            <a:endParaRPr lang="it-IT" dirty="0">
              <a:latin typeface="+mj-lt"/>
            </a:endParaRPr>
          </a:p>
        </p:txBody>
      </p:sp>
      <p:pic>
        <p:nvPicPr>
          <p:cNvPr id="6146" name="Picture 2" descr="C:\Users\Ferdinando\Desktop\UCD Primo.jpg"/>
          <p:cNvPicPr>
            <a:picLocks noChangeAspect="1" noChangeArrowheads="1"/>
          </p:cNvPicPr>
          <p:nvPr/>
        </p:nvPicPr>
        <p:blipFill>
          <a:blip r:embed="rId3" cstate="print"/>
          <a:srcRect/>
          <a:stretch>
            <a:fillRect/>
          </a:stretch>
        </p:blipFill>
        <p:spPr bwMode="auto">
          <a:xfrm>
            <a:off x="683568" y="1196752"/>
            <a:ext cx="7200799" cy="5661248"/>
          </a:xfrm>
          <a:prstGeom prst="rect">
            <a:avLst/>
          </a:prstGeom>
          <a:noFill/>
        </p:spPr>
      </p:pic>
    </p:spTree>
    <p:extLst>
      <p:ext uri="{BB962C8B-B14F-4D97-AF65-F5344CB8AC3E}">
        <p14:creationId xmlns:p14="http://schemas.microsoft.com/office/powerpoint/2010/main" val="155474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Seconda versione RAD 2.0 </a:t>
            </a:r>
          </a:p>
          <a:p>
            <a:pPr algn="ctr"/>
            <a:endParaRPr lang="it-IT" dirty="0">
              <a:latin typeface="+mj-lt"/>
            </a:endParaRPr>
          </a:p>
        </p:txBody>
      </p:sp>
      <p:pic>
        <p:nvPicPr>
          <p:cNvPr id="1026" name="Picture 2" descr="C:\Users\Ferdinando\Desktop\Nuova cartella\2ver.jpg"/>
          <p:cNvPicPr>
            <a:picLocks noChangeAspect="1" noChangeArrowheads="1"/>
          </p:cNvPicPr>
          <p:nvPr/>
        </p:nvPicPr>
        <p:blipFill>
          <a:blip r:embed="rId3" cstate="print"/>
          <a:srcRect/>
          <a:stretch>
            <a:fillRect/>
          </a:stretch>
        </p:blipFill>
        <p:spPr bwMode="auto">
          <a:xfrm>
            <a:off x="1043608" y="1196752"/>
            <a:ext cx="6840760" cy="5661248"/>
          </a:xfrm>
          <a:prstGeom prst="rect">
            <a:avLst/>
          </a:prstGeom>
          <a:noFill/>
        </p:spPr>
      </p:pic>
    </p:spTree>
    <p:extLst>
      <p:ext uri="{BB962C8B-B14F-4D97-AF65-F5344CB8AC3E}">
        <p14:creationId xmlns:p14="http://schemas.microsoft.com/office/powerpoint/2010/main" val="1028530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RAD 4.0 </a:t>
            </a:r>
          </a:p>
          <a:p>
            <a:pPr algn="ctr"/>
            <a:endParaRPr lang="it-IT" dirty="0">
              <a:latin typeface="+mj-lt"/>
            </a:endParaRPr>
          </a:p>
        </p:txBody>
      </p:sp>
      <p:pic>
        <p:nvPicPr>
          <p:cNvPr id="2050" name="Picture 2" descr="C:\Users\Ferdinando\Desktop\Nuova cartella\UCD finale.jpg"/>
          <p:cNvPicPr>
            <a:picLocks noChangeAspect="1" noChangeArrowheads="1"/>
          </p:cNvPicPr>
          <p:nvPr/>
        </p:nvPicPr>
        <p:blipFill>
          <a:blip r:embed="rId3" cstate="print"/>
          <a:srcRect/>
          <a:stretch>
            <a:fillRect/>
          </a:stretch>
        </p:blipFill>
        <p:spPr bwMode="auto">
          <a:xfrm>
            <a:off x="827584" y="1196752"/>
            <a:ext cx="7560840" cy="5661248"/>
          </a:xfrm>
          <a:prstGeom prst="rect">
            <a:avLst/>
          </a:prstGeom>
          <a:noFill/>
        </p:spPr>
      </p:pic>
    </p:spTree>
    <p:extLst>
      <p:ext uri="{BB962C8B-B14F-4D97-AF65-F5344CB8AC3E}">
        <p14:creationId xmlns:p14="http://schemas.microsoft.com/office/powerpoint/2010/main" val="212008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a:t>
            </a:r>
            <a:r>
              <a:rPr lang="it-IT" sz="2800" b="1" dirty="0" err="1" smtClean="0">
                <a:latin typeface="+mj-lt"/>
              </a:rPr>
              <a:t>GestioneDatiPersonali</a:t>
            </a:r>
            <a:r>
              <a:rPr lang="it-IT" sz="2800" b="1" dirty="0" smtClean="0">
                <a:latin typeface="+mj-lt"/>
              </a:rPr>
              <a:t> </a:t>
            </a:r>
          </a:p>
          <a:p>
            <a:pPr algn="ctr"/>
            <a:endParaRPr lang="it-IT" dirty="0">
              <a:latin typeface="+mj-lt"/>
            </a:endParaRPr>
          </a:p>
        </p:txBody>
      </p:sp>
      <p:pic>
        <p:nvPicPr>
          <p:cNvPr id="2050" name="Picture 2" descr="C:\Users\Ferdinando\Desktop\Immagine1.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val="332035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a:t>
            </a:r>
            <a:r>
              <a:rPr lang="it-IT" sz="2800" b="1" dirty="0" err="1" smtClean="0">
                <a:latin typeface="+mj-lt"/>
              </a:rPr>
              <a:t>GestioneDati</a:t>
            </a:r>
            <a:r>
              <a:rPr lang="it-IT" sz="2800" b="1" dirty="0" smtClean="0">
                <a:latin typeface="+mj-lt"/>
              </a:rPr>
              <a:t> personali</a:t>
            </a:r>
          </a:p>
          <a:p>
            <a:pPr algn="ctr"/>
            <a:endParaRPr lang="it-IT" dirty="0">
              <a:latin typeface="+mj-lt"/>
            </a:endParaRPr>
          </a:p>
        </p:txBody>
      </p:sp>
      <p:pic>
        <p:nvPicPr>
          <p:cNvPr id="1026" name="Picture 2" descr="C:\Users\Ferdinando\Documents\Università\IS\RAD\Casi d'uso\Atsilo1\Gestione Dati personali\UCD_A_3 GestioneDatiPersonaliCompleto.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val="401102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0"/>
            <a:ext cx="4096442"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Perché?</a:t>
            </a:r>
          </a:p>
          <a:p>
            <a:pPr algn="ctr"/>
            <a:endParaRPr lang="it-IT" dirty="0">
              <a:latin typeface="+mj-lt"/>
            </a:endParaRPr>
          </a:p>
        </p:txBody>
      </p:sp>
      <p:sp>
        <p:nvSpPr>
          <p:cNvPr id="5" name="Content Placeholder 3"/>
          <p:cNvSpPr txBox="1">
            <a:spLocks/>
          </p:cNvSpPr>
          <p:nvPr/>
        </p:nvSpPr>
        <p:spPr>
          <a:xfrm>
            <a:off x="539552" y="1268760"/>
            <a:ext cx="8280920" cy="54006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Aderente alle aspettative </a:t>
            </a:r>
          </a:p>
          <a:p>
            <a:pPr lvl="1"/>
            <a:r>
              <a:rPr lang="it-IT" dirty="0" smtClean="0"/>
              <a:t>Familiarità</a:t>
            </a:r>
          </a:p>
          <a:p>
            <a:r>
              <a:rPr lang="it-IT" dirty="0" smtClean="0"/>
              <a:t>Struttura aziendale</a:t>
            </a:r>
          </a:p>
          <a:p>
            <a:pPr lvl="1"/>
            <a:r>
              <a:rPr lang="it-IT" dirty="0" smtClean="0"/>
              <a:t>Nessuna Variazione</a:t>
            </a:r>
          </a:p>
          <a:p>
            <a:pPr lvl="1"/>
            <a:r>
              <a:rPr lang="it-IT" dirty="0" smtClean="0"/>
              <a:t>Ingrato ai processi già noti</a:t>
            </a:r>
          </a:p>
          <a:p>
            <a:r>
              <a:rPr lang="it-IT" dirty="0" smtClean="0"/>
              <a:t>Documentazione Solida</a:t>
            </a:r>
          </a:p>
          <a:p>
            <a:pPr lvl="1"/>
            <a:r>
              <a:rPr lang="it-IT" dirty="0" smtClean="0"/>
              <a:t>Raffinata (revisionata)</a:t>
            </a:r>
          </a:p>
          <a:p>
            <a:pPr lvl="1"/>
            <a:r>
              <a:rPr lang="it-IT" dirty="0" smtClean="0"/>
              <a:t>Crescita costante</a:t>
            </a:r>
          </a:p>
          <a:p>
            <a:pPr lvl="1"/>
            <a:r>
              <a:rPr lang="it-IT" dirty="0" smtClean="0"/>
              <a:t>Ottima Tracciabilità</a:t>
            </a:r>
          </a:p>
          <a:p>
            <a:r>
              <a:rPr lang="it-IT" dirty="0" smtClean="0"/>
              <a:t>Usare </a:t>
            </a:r>
            <a:r>
              <a:rPr lang="it-IT" dirty="0" err="1" smtClean="0"/>
              <a:t>@silo</a:t>
            </a:r>
            <a:r>
              <a:rPr lang="it-IT" dirty="0" smtClean="0"/>
              <a:t> senza accorgersene</a:t>
            </a:r>
          </a:p>
          <a:p>
            <a:pPr lvl="1"/>
            <a:r>
              <a:rPr lang="it-IT" dirty="0" smtClean="0"/>
              <a:t>Stessi processi, con maggiore velocità ed efficienza </a:t>
            </a:r>
          </a:p>
          <a:p>
            <a:pPr lvl="1"/>
            <a:endParaRPr lang="it-IT" dirty="0" smtClean="0"/>
          </a:p>
          <a:p>
            <a:pPr lvl="1">
              <a:buNone/>
            </a:pPr>
            <a:endParaRPr lang="it-IT" dirty="0" smtClean="0"/>
          </a:p>
        </p:txBody>
      </p:sp>
    </p:spTree>
    <p:extLst>
      <p:ext uri="{BB962C8B-B14F-4D97-AF65-F5344CB8AC3E}">
        <p14:creationId xmlns:p14="http://schemas.microsoft.com/office/powerpoint/2010/main" val="388763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11760" y="2780928"/>
            <a:ext cx="4096442" cy="1538883"/>
          </a:xfrm>
          <a:prstGeom prst="rect">
            <a:avLst/>
          </a:prstGeom>
          <a:noFill/>
        </p:spPr>
        <p:txBody>
          <a:bodyPr wrap="square" rtlCol="0">
            <a:spAutoFit/>
          </a:bodyPr>
          <a:lstStyle/>
          <a:p>
            <a:pPr algn="ctr"/>
            <a:r>
              <a:rPr lang="it-IT" sz="4800" b="1" dirty="0" smtClean="0">
                <a:latin typeface="+mj-lt"/>
              </a:rPr>
              <a:t> </a:t>
            </a:r>
          </a:p>
          <a:p>
            <a:pPr algn="ctr"/>
            <a:r>
              <a:rPr lang="it-IT" sz="2800" b="1" dirty="0" err="1" smtClean="0">
                <a:latin typeface="+mj-lt"/>
              </a:rPr>
              <a:t>Teams</a:t>
            </a:r>
            <a:r>
              <a:rPr lang="it-IT" sz="2800" b="1" dirty="0" smtClean="0">
                <a:latin typeface="+mj-lt"/>
              </a:rPr>
              <a:t> di Sviluppo</a:t>
            </a:r>
          </a:p>
          <a:p>
            <a:pPr algn="ctr"/>
            <a:endParaRPr lang="it-IT" dirty="0">
              <a:latin typeface="+mj-lt"/>
            </a:endParaRPr>
          </a:p>
        </p:txBody>
      </p:sp>
      <p:sp>
        <p:nvSpPr>
          <p:cNvPr id="7" name="Content Placeholder 3"/>
          <p:cNvSpPr txBox="1">
            <a:spLocks/>
          </p:cNvSpPr>
          <p:nvPr/>
        </p:nvSpPr>
        <p:spPr>
          <a:xfrm>
            <a:off x="467544" y="1484784"/>
            <a:ext cx="8208912" cy="136815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dirty="0" err="1" smtClean="0"/>
              <a:t>Sistema</a:t>
            </a:r>
            <a:r>
              <a:rPr lang="en-US" dirty="0" smtClean="0"/>
              <a:t> Software per  </a:t>
            </a:r>
            <a:r>
              <a:rPr lang="en-US" dirty="0" err="1" smtClean="0"/>
              <a:t>migliorare</a:t>
            </a:r>
            <a:r>
              <a:rPr lang="en-US" dirty="0" smtClean="0"/>
              <a:t> </a:t>
            </a:r>
            <a:r>
              <a:rPr lang="en-US" dirty="0" err="1" smtClean="0"/>
              <a:t>ed</a:t>
            </a:r>
            <a:r>
              <a:rPr lang="en-US" dirty="0" smtClean="0"/>
              <a:t> </a:t>
            </a:r>
            <a:r>
              <a:rPr lang="en-US" dirty="0" err="1" smtClean="0"/>
              <a:t>ottimizzare</a:t>
            </a:r>
            <a:r>
              <a:rPr lang="en-US" dirty="0" smtClean="0"/>
              <a:t> </a:t>
            </a:r>
            <a:r>
              <a:rPr lang="en-US" dirty="0" err="1" smtClean="0"/>
              <a:t>il</a:t>
            </a:r>
            <a:r>
              <a:rPr lang="en-US" dirty="0" smtClean="0"/>
              <a:t> </a:t>
            </a:r>
            <a:r>
              <a:rPr lang="en-US" dirty="0" err="1" smtClean="0"/>
              <a:t>servizio</a:t>
            </a:r>
            <a:r>
              <a:rPr lang="en-US" dirty="0" smtClean="0"/>
              <a:t> </a:t>
            </a:r>
            <a:r>
              <a:rPr lang="en-US" dirty="0" err="1" smtClean="0"/>
              <a:t>di</a:t>
            </a:r>
            <a:r>
              <a:rPr lang="en-US" dirty="0" smtClean="0"/>
              <a:t> </a:t>
            </a:r>
            <a:r>
              <a:rPr lang="en-US" dirty="0" err="1" smtClean="0"/>
              <a:t>asilo</a:t>
            </a:r>
            <a:r>
              <a:rPr lang="en-US" dirty="0" smtClean="0"/>
              <a:t> </a:t>
            </a:r>
            <a:r>
              <a:rPr lang="en-US" dirty="0" err="1" smtClean="0"/>
              <a:t>nido</a:t>
            </a:r>
            <a:r>
              <a:rPr lang="en-US" dirty="0" smtClean="0"/>
              <a:t> </a:t>
            </a:r>
            <a:r>
              <a:rPr lang="en-US" dirty="0" err="1" smtClean="0"/>
              <a:t>messo</a:t>
            </a:r>
            <a:r>
              <a:rPr lang="en-US" dirty="0" smtClean="0"/>
              <a:t> a </a:t>
            </a:r>
            <a:r>
              <a:rPr lang="en-US" dirty="0" err="1" smtClean="0"/>
              <a:t>disposizione</a:t>
            </a:r>
            <a:r>
              <a:rPr lang="en-US" dirty="0" smtClean="0"/>
              <a:t> </a:t>
            </a:r>
            <a:r>
              <a:rPr lang="en-US" dirty="0" err="1" smtClean="0"/>
              <a:t>dell’università</a:t>
            </a:r>
            <a:r>
              <a:rPr lang="en-US" dirty="0" smtClean="0"/>
              <a:t> </a:t>
            </a:r>
            <a:r>
              <a:rPr lang="en-US" dirty="0" err="1" smtClean="0"/>
              <a:t>di</a:t>
            </a:r>
            <a:r>
              <a:rPr lang="en-US" dirty="0" smtClean="0"/>
              <a:t> </a:t>
            </a:r>
            <a:r>
              <a:rPr lang="en-US" dirty="0" err="1" smtClean="0"/>
              <a:t>Fisciano</a:t>
            </a:r>
            <a:r>
              <a:rPr lang="en-US" dirty="0" smtClean="0"/>
              <a:t>.</a:t>
            </a:r>
            <a:endParaRPr lang="en-US" dirty="0"/>
          </a:p>
        </p:txBody>
      </p:sp>
      <p:sp>
        <p:nvSpPr>
          <p:cNvPr id="8" name="Content Placeholder 3"/>
          <p:cNvSpPr txBox="1">
            <a:spLocks/>
          </p:cNvSpPr>
          <p:nvPr/>
        </p:nvSpPr>
        <p:spPr>
          <a:xfrm>
            <a:off x="467544" y="3789040"/>
            <a:ext cx="5111750" cy="19216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a:p>
            <a:pPr lvl="1"/>
            <a:r>
              <a:rPr lang="it-IT" dirty="0" smtClean="0"/>
              <a:t>Sottosistema Accessi</a:t>
            </a:r>
          </a:p>
          <a:p>
            <a:pPr lvl="1"/>
            <a:r>
              <a:rPr lang="it-IT" dirty="0" smtClean="0"/>
              <a:t>Sottosistema </a:t>
            </a:r>
            <a:r>
              <a:rPr lang="it-IT" dirty="0" err="1" smtClean="0"/>
              <a:t>……</a:t>
            </a:r>
            <a:endParaRPr lang="it-IT" dirty="0" smtClean="0"/>
          </a:p>
          <a:p>
            <a:pPr lvl="1"/>
            <a:r>
              <a:rPr lang="it-IT" dirty="0" smtClean="0"/>
              <a:t>Sottosistema </a:t>
            </a:r>
            <a:r>
              <a:rPr lang="it-IT" dirty="0" err="1" smtClean="0"/>
              <a:t>……</a:t>
            </a:r>
            <a:endParaRPr lang="it-IT" dirty="0" smtClean="0"/>
          </a:p>
        </p:txBody>
      </p:sp>
      <p:sp>
        <p:nvSpPr>
          <p:cNvPr id="6" name="CasellaDiTesto 5"/>
          <p:cNvSpPr txBox="1"/>
          <p:nvPr/>
        </p:nvSpPr>
        <p:spPr>
          <a:xfrm>
            <a:off x="2636168" y="341041"/>
            <a:ext cx="4096442"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Finalità e obiettivo</a:t>
            </a:r>
          </a:p>
          <a:p>
            <a:pPr algn="ctr"/>
            <a:endParaRPr lang="it-IT" dirty="0">
              <a:latin typeface="+mj-lt"/>
            </a:endParaRPr>
          </a:p>
        </p:txBody>
      </p:sp>
    </p:spTree>
    <p:extLst>
      <p:ext uri="{BB962C8B-B14F-4D97-AF65-F5344CB8AC3E}">
        <p14:creationId xmlns:p14="http://schemas.microsoft.com/office/powerpoint/2010/main" val="172093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3362" y="500042"/>
            <a:ext cx="5236229" cy="830997"/>
          </a:xfrm>
          <a:prstGeom prst="rect">
            <a:avLst/>
          </a:prstGeom>
          <a:noFill/>
        </p:spPr>
        <p:txBody>
          <a:bodyPr wrap="none" rtlCol="0">
            <a:spAutoFit/>
          </a:bodyPr>
          <a:lstStyle/>
          <a:p>
            <a:pPr algn="ctr"/>
            <a:r>
              <a:rPr lang="it-IT" sz="4800" b="1" dirty="0" smtClean="0">
                <a:latin typeface="+mj-lt"/>
              </a:rPr>
              <a:t>Obiettivo </a:t>
            </a:r>
            <a:r>
              <a:rPr lang="it-IT" sz="4800" b="1" dirty="0">
                <a:latin typeface="+mj-lt"/>
              </a:rPr>
              <a:t>P</a:t>
            </a:r>
            <a:r>
              <a:rPr lang="it-IT" sz="4800" b="1" dirty="0" smtClean="0">
                <a:latin typeface="+mj-lt"/>
              </a:rPr>
              <a:t>rincipale</a:t>
            </a:r>
          </a:p>
        </p:txBody>
      </p:sp>
      <p:sp>
        <p:nvSpPr>
          <p:cNvPr id="6" name="CasellaDiTesto 5"/>
          <p:cNvSpPr txBox="1"/>
          <p:nvPr/>
        </p:nvSpPr>
        <p:spPr>
          <a:xfrm>
            <a:off x="395536" y="4293096"/>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
        <p:nvSpPr>
          <p:cNvPr id="5" name="Content Placeholder 3"/>
          <p:cNvSpPr txBox="1">
            <a:spLocks/>
          </p:cNvSpPr>
          <p:nvPr/>
        </p:nvSpPr>
        <p:spPr>
          <a:xfrm>
            <a:off x="539552" y="2564904"/>
            <a:ext cx="7920880"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Semplificazione della presentazione ed elaborazione delle richieste da parte degli utenti</a:t>
            </a:r>
          </a:p>
          <a:p>
            <a:pPr lvl="1"/>
            <a:r>
              <a:rPr lang="it-IT" dirty="0" smtClean="0"/>
              <a:t>Obiettivo raggiunto e risolto con successo.</a:t>
            </a:r>
          </a:p>
        </p:txBody>
      </p:sp>
    </p:spTree>
    <p:extLst>
      <p:ext uri="{BB962C8B-B14F-4D97-AF65-F5344CB8AC3E}">
        <p14:creationId xmlns:p14="http://schemas.microsoft.com/office/powerpoint/2010/main" val="292750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052736"/>
            <a:ext cx="2143140" cy="830997"/>
          </a:xfrm>
          <a:prstGeom prst="rect">
            <a:avLst/>
          </a:prstGeom>
          <a:noFill/>
        </p:spPr>
        <p:txBody>
          <a:bodyPr wrap="square" rtlCol="0">
            <a:spAutoFit/>
          </a:bodyPr>
          <a:lstStyle/>
          <a:p>
            <a:r>
              <a:rPr lang="it-IT" sz="4800" b="1" dirty="0" smtClean="0"/>
              <a:t>Idea …</a:t>
            </a:r>
            <a:endParaRPr lang="it-IT" sz="4800" b="1" dirty="0"/>
          </a:p>
        </p:txBody>
      </p:sp>
      <p:sp>
        <p:nvSpPr>
          <p:cNvPr id="5" name="Content Placeholder 3"/>
          <p:cNvSpPr txBox="1">
            <a:spLocks/>
          </p:cNvSpPr>
          <p:nvPr/>
        </p:nvSpPr>
        <p:spPr>
          <a:xfrm>
            <a:off x="683568" y="2636912"/>
            <a:ext cx="7920880"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Sistema di presentazione on-line delle domande di iscrizione per il proprio bambino</a:t>
            </a:r>
          </a:p>
          <a:p>
            <a:pPr lvl="1"/>
            <a:r>
              <a:rPr lang="it-IT" dirty="0" smtClean="0"/>
              <a:t>Sito internet che permette di:</a:t>
            </a:r>
          </a:p>
          <a:p>
            <a:pPr lvl="2"/>
            <a:r>
              <a:rPr lang="it-IT" dirty="0" smtClean="0"/>
              <a:t>Consultare il bando</a:t>
            </a:r>
          </a:p>
          <a:p>
            <a:pPr lvl="2"/>
            <a:r>
              <a:rPr lang="it-IT" dirty="0" smtClean="0"/>
              <a:t>Compilare una eventuale domanda di iscrizione online </a:t>
            </a:r>
            <a:r>
              <a:rPr lang="it-IT" b="1" dirty="0" smtClean="0"/>
              <a:t>(completa di tutti i campi)</a:t>
            </a:r>
            <a:endParaRPr lang="it-IT" dirty="0" smtClean="0"/>
          </a:p>
          <a:p>
            <a:pPr lvl="2"/>
            <a:r>
              <a:rPr lang="it-IT" dirty="0" smtClean="0"/>
              <a:t>Inviare la domanda compilata</a:t>
            </a:r>
          </a:p>
          <a:p>
            <a:pPr lvl="2"/>
            <a:r>
              <a:rPr lang="it-IT" dirty="0" smtClean="0"/>
              <a:t>Mostrare la graduatoria</a:t>
            </a:r>
          </a:p>
        </p:txBody>
      </p:sp>
    </p:spTree>
    <p:extLst>
      <p:ext uri="{BB962C8B-B14F-4D97-AF65-F5344CB8AC3E}">
        <p14:creationId xmlns:p14="http://schemas.microsoft.com/office/powerpoint/2010/main" val="33890764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val="37811257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val="311375733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046988"/>
          </a:xfrm>
          <a:prstGeom prst="rect">
            <a:avLst/>
          </a:prstGeom>
          <a:noFill/>
        </p:spPr>
        <p:txBody>
          <a:bodyPr wrap="square" rtlCol="0">
            <a:spAutoFit/>
          </a:bodyPr>
          <a:lstStyle/>
          <a:p>
            <a:pPr algn="ctr"/>
            <a:r>
              <a:rPr lang="it-IT" sz="4800" dirty="0" smtClean="0"/>
              <a:t>“Solo perché voi avete sofferto quando vi siete iscritti all'università non è detto che devono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val="312822054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1268760"/>
            <a:ext cx="2786082" cy="830997"/>
          </a:xfrm>
          <a:prstGeom prst="rect">
            <a:avLst/>
          </a:prstGeom>
          <a:noFill/>
        </p:spPr>
        <p:txBody>
          <a:bodyPr wrap="square" rtlCol="0">
            <a:spAutoFit/>
          </a:bodyPr>
          <a:lstStyle/>
          <a:p>
            <a:r>
              <a:rPr lang="it-IT" sz="4800" b="1" dirty="0" smtClean="0"/>
              <a:t>Idea V.2</a:t>
            </a:r>
            <a:endParaRPr lang="it-IT" sz="4800" b="1" dirty="0"/>
          </a:p>
        </p:txBody>
      </p:sp>
      <p:sp>
        <p:nvSpPr>
          <p:cNvPr id="3" name="CasellaDiTesto 2"/>
          <p:cNvSpPr txBox="1"/>
          <p:nvPr/>
        </p:nvSpPr>
        <p:spPr>
          <a:xfrm>
            <a:off x="251520" y="2636912"/>
            <a:ext cx="8286808" cy="1754326"/>
          </a:xfrm>
          <a:prstGeom prst="rect">
            <a:avLst/>
          </a:prstGeom>
          <a:noFill/>
        </p:spPr>
        <p:txBody>
          <a:bodyPr wrap="square" rtlCol="0">
            <a:spAutoFit/>
          </a:bodyPr>
          <a:lstStyle/>
          <a:p>
            <a:r>
              <a:rPr lang="it-IT" dirty="0" smtClean="0"/>
              <a:t>La versione precedente non ha soddisfatto il committente quindi abbiamo pensato di </a:t>
            </a:r>
            <a:r>
              <a:rPr lang="it-IT" b="1" dirty="0" smtClean="0"/>
              <a:t>dividere l’iscrizione in due parti:</a:t>
            </a:r>
          </a:p>
          <a:p>
            <a:endParaRPr lang="it-IT" dirty="0" smtClean="0"/>
          </a:p>
          <a:p>
            <a:pPr marL="342900" indent="-342900">
              <a:buFont typeface="+mj-lt"/>
              <a:buAutoNum type="arabicPeriod"/>
            </a:pPr>
            <a:r>
              <a:rPr lang="it-IT" dirty="0" smtClean="0"/>
              <a:t>Creazione di un account</a:t>
            </a:r>
          </a:p>
          <a:p>
            <a:pPr marL="342900" indent="-342900">
              <a:buFont typeface="+mj-lt"/>
              <a:buAutoNum type="arabicPeriod"/>
            </a:pPr>
            <a:r>
              <a:rPr lang="it-IT" dirty="0" smtClean="0"/>
              <a:t>Compilazione della domanda di iscrizione </a:t>
            </a:r>
          </a:p>
          <a:p>
            <a:endParaRPr lang="it-IT" dirty="0" smtClean="0"/>
          </a:p>
        </p:txBody>
      </p:sp>
    </p:spTree>
    <p:extLst>
      <p:ext uri="{BB962C8B-B14F-4D97-AF65-F5344CB8AC3E}">
        <p14:creationId xmlns:p14="http://schemas.microsoft.com/office/powerpoint/2010/main" val="35264630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val="415373584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val="358461394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val="13097124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e può essere di tre tipi:</a:t>
            </a:r>
          </a:p>
          <a:p>
            <a:pPr>
              <a:buFont typeface="Arial" pitchFamily="34" charset="0"/>
              <a:buChar char="•"/>
            </a:pPr>
            <a:r>
              <a:rPr lang="it-IT" dirty="0" smtClean="0"/>
              <a:t> Personale universitario e studenti</a:t>
            </a:r>
          </a:p>
          <a:p>
            <a:pPr>
              <a:buFont typeface="Arial" pitchFamily="34" charset="0"/>
              <a:buChar char="•"/>
            </a:pPr>
            <a:r>
              <a:rPr lang="it-IT" dirty="0" smtClean="0"/>
              <a:t> Residenti di </a:t>
            </a:r>
            <a:r>
              <a:rPr lang="it-IT" dirty="0" err="1" smtClean="0"/>
              <a:t>Fisciano</a:t>
            </a:r>
            <a:r>
              <a:rPr lang="it-IT" dirty="0" smtClean="0"/>
              <a:t> </a:t>
            </a:r>
          </a:p>
          <a:p>
            <a:pPr>
              <a:buFont typeface="Arial" pitchFamily="34" charset="0"/>
              <a:buChar char="•"/>
            </a:pPr>
            <a:r>
              <a:rPr lang="it-IT" dirty="0" smtClean="0"/>
              <a:t> Altro utente</a:t>
            </a:r>
          </a:p>
          <a:p>
            <a:endParaRPr lang="it-IT" dirty="0" smtClean="0"/>
          </a:p>
          <a:p>
            <a:endParaRPr lang="it-IT" dirty="0" smtClean="0"/>
          </a:p>
          <a:p>
            <a:r>
              <a:rPr lang="it-IT" b="1" dirty="0" smtClean="0"/>
              <a:t>Passo 1</a:t>
            </a:r>
            <a:r>
              <a:rPr lang="it-IT" dirty="0" smtClean="0"/>
              <a:t>: Creazione dell’</a:t>
            </a:r>
            <a:r>
              <a:rPr lang="it-IT" dirty="0" err="1" smtClean="0"/>
              <a:t>accuont</a:t>
            </a:r>
            <a:endParaRPr lang="it-IT" dirty="0" smtClean="0"/>
          </a:p>
          <a:p>
            <a:r>
              <a:rPr lang="it-IT" b="1" dirty="0" smtClean="0"/>
              <a:t>Passo 2</a:t>
            </a:r>
            <a:r>
              <a:rPr lang="it-IT" dirty="0" smtClean="0"/>
              <a:t>: Compilazione della domanda di iscrizione</a:t>
            </a:r>
          </a:p>
          <a:p>
            <a:endParaRPr lang="it-IT" dirty="0" smtClean="0"/>
          </a:p>
          <a:p>
            <a:endParaRPr lang="it-IT" dirty="0" smtClean="0"/>
          </a:p>
          <a:p>
            <a:r>
              <a:rPr lang="it-IT" dirty="0" smtClean="0"/>
              <a:t>Ad iscrizione completa queste sono le operazioni: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val="3902446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Hot </a:t>
            </a:r>
            <a:r>
              <a:rPr lang="it-IT" sz="2800" b="1" dirty="0" err="1" smtClean="0">
                <a:latin typeface="+mj-lt"/>
              </a:rPr>
              <a:t>Points</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539552" y="3140968"/>
            <a:ext cx="7344816"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Registrazione e Accesso</a:t>
            </a:r>
          </a:p>
          <a:p>
            <a:r>
              <a:rPr lang="it-IT" dirty="0" smtClean="0"/>
              <a:t>Presentazione Domanda on-Line</a:t>
            </a:r>
          </a:p>
          <a:p>
            <a:r>
              <a:rPr lang="it-IT" dirty="0" smtClean="0"/>
              <a:t>Creazione, modifica, consultazione Graduatoria</a:t>
            </a:r>
          </a:p>
          <a:p>
            <a:r>
              <a:rPr lang="it-IT" dirty="0" smtClean="0"/>
              <a:t>Creazione,modifica, consultazioni Classi</a:t>
            </a:r>
          </a:p>
        </p:txBody>
      </p:sp>
      <p:sp>
        <p:nvSpPr>
          <p:cNvPr id="7" name="Content Placeholder 3"/>
          <p:cNvSpPr txBox="1">
            <a:spLocks/>
          </p:cNvSpPr>
          <p:nvPr/>
        </p:nvSpPr>
        <p:spPr>
          <a:xfrm>
            <a:off x="611560" y="1988840"/>
            <a:ext cx="5111750"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Principali</a:t>
            </a:r>
            <a:r>
              <a:rPr lang="en-US" dirty="0" smtClean="0"/>
              <a:t> </a:t>
            </a:r>
            <a:r>
              <a:rPr lang="en-US" dirty="0" err="1" smtClean="0"/>
              <a:t>punti</a:t>
            </a:r>
            <a:r>
              <a:rPr lang="en-US" dirty="0" smtClean="0"/>
              <a:t> </a:t>
            </a:r>
            <a:r>
              <a:rPr lang="en-US" dirty="0" err="1" smtClean="0"/>
              <a:t>di</a:t>
            </a:r>
            <a:r>
              <a:rPr lang="en-US" dirty="0" smtClean="0"/>
              <a:t> </a:t>
            </a:r>
            <a:r>
              <a:rPr lang="en-US" dirty="0" err="1" smtClean="0"/>
              <a:t>realizzazione</a:t>
            </a:r>
            <a:r>
              <a:rPr lang="en-US" dirty="0" smtClean="0"/>
              <a:t>:</a:t>
            </a:r>
            <a:endParaRPr lang="en-US" dirty="0"/>
          </a:p>
        </p:txBody>
      </p:sp>
    </p:spTree>
    <p:extLst>
      <p:ext uri="{BB962C8B-B14F-4D97-AF65-F5344CB8AC3E}">
        <p14:creationId xmlns:p14="http://schemas.microsoft.com/office/powerpoint/2010/main" val="3436514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3139321"/>
          </a:xfrm>
          <a:prstGeom prst="rect">
            <a:avLst/>
          </a:prstGeom>
          <a:noFill/>
        </p:spPr>
        <p:txBody>
          <a:bodyPr wrap="square" rtlCol="0">
            <a:spAutoFit/>
          </a:bodyPr>
          <a:lstStyle/>
          <a:p>
            <a:r>
              <a:rPr lang="it-IT" b="1" dirty="0" smtClean="0"/>
              <a:t>L’impiegato del diritto allo studio </a:t>
            </a:r>
            <a:r>
              <a:rPr lang="it-IT" dirty="0" smtClean="0"/>
              <a:t>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endParaRPr lang="it-IT" dirty="0" smtClean="0"/>
          </a:p>
          <a:p>
            <a:pPr>
              <a:buFont typeface="Arial" pitchFamily="34" charset="0"/>
              <a:buChar char="•"/>
            </a:pPr>
            <a:endParaRPr lang="it-IT" dirty="0" smtClean="0"/>
          </a:p>
          <a:p>
            <a:r>
              <a:rPr lang="it-IT" b="1" dirty="0" smtClean="0"/>
              <a:t>L’impiegato dell’asilo</a:t>
            </a:r>
            <a:r>
              <a:rPr lang="it-IT" dirty="0" smtClean="0"/>
              <a:t>, per questa fase, può fare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val="367797943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val="277795249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5000660" cy="523220"/>
          </a:xfrm>
          <a:prstGeom prst="rect">
            <a:avLst/>
          </a:prstGeom>
          <a:noFill/>
        </p:spPr>
        <p:txBody>
          <a:bodyPr wrap="square" rtlCol="0">
            <a:spAutoFit/>
          </a:bodyPr>
          <a:lstStyle/>
          <a:p>
            <a:r>
              <a:rPr lang="it-IT" sz="2800" b="1" dirty="0" smtClean="0"/>
              <a:t>Come e chi gestisce gli iscritti</a:t>
            </a:r>
            <a:endParaRPr lang="it-IT" sz="2800" b="1" dirty="0"/>
          </a:p>
        </p:txBody>
      </p:sp>
      <p:sp>
        <p:nvSpPr>
          <p:cNvPr id="3" name="CasellaDiTesto 2"/>
          <p:cNvSpPr txBox="1"/>
          <p:nvPr/>
        </p:nvSpPr>
        <p:spPr>
          <a:xfrm>
            <a:off x="214282" y="2214554"/>
            <a:ext cx="8715436" cy="3416320"/>
          </a:xfrm>
          <a:prstGeom prst="rect">
            <a:avLst/>
          </a:prstGeom>
          <a:noFill/>
        </p:spPr>
        <p:txBody>
          <a:bodyPr wrap="square" rtlCol="0">
            <a:spAutoFit/>
          </a:bodyPr>
          <a:lstStyle/>
          <a:p>
            <a:r>
              <a:rPr lang="it-IT" dirty="0" smtClean="0"/>
              <a:t>Impiegato dell’asilo:</a:t>
            </a:r>
          </a:p>
          <a:p>
            <a:pPr>
              <a:buFont typeface="Arial" pitchFamily="34" charset="0"/>
              <a:buChar char="•"/>
            </a:pPr>
            <a:r>
              <a:rPr lang="it-IT" dirty="0" smtClean="0"/>
              <a:t> Visualizzare i candidati per stato</a:t>
            </a:r>
          </a:p>
          <a:p>
            <a:pPr>
              <a:buFont typeface="Arial" pitchFamily="34" charset="0"/>
              <a:buChar char="•"/>
            </a:pPr>
            <a:r>
              <a:rPr lang="it-IT" dirty="0" smtClean="0"/>
              <a:t> Visualizzare i candidati n base ai servizi richiesti </a:t>
            </a:r>
          </a:p>
          <a:p>
            <a:pPr>
              <a:buFont typeface="Arial" pitchFamily="34" charset="0"/>
              <a:buChar char="•"/>
            </a:pPr>
            <a:r>
              <a:rPr lang="it-IT" dirty="0" smtClean="0"/>
              <a:t> Assegnargli una classe</a:t>
            </a:r>
          </a:p>
          <a:p>
            <a:pPr>
              <a:buFont typeface="Arial" pitchFamily="34" charset="0"/>
              <a:buChar char="•"/>
            </a:pPr>
            <a:endParaRPr lang="it-IT" dirty="0"/>
          </a:p>
          <a:p>
            <a:r>
              <a:rPr lang="it-IT" dirty="0" smtClean="0"/>
              <a:t>Direttore:</a:t>
            </a:r>
          </a:p>
          <a:p>
            <a:pPr>
              <a:buFont typeface="Arial" pitchFamily="34" charset="0"/>
              <a:buChar char="•"/>
            </a:pPr>
            <a:r>
              <a:rPr lang="it-IT" dirty="0" smtClean="0"/>
              <a:t> Aggiungi classe</a:t>
            </a:r>
          </a:p>
          <a:p>
            <a:pPr>
              <a:buFont typeface="Arial" pitchFamily="34" charset="0"/>
              <a:buChar char="•"/>
            </a:pPr>
            <a:r>
              <a:rPr lang="it-IT" dirty="0" smtClean="0"/>
              <a:t> Elimina classe</a:t>
            </a:r>
          </a:p>
          <a:p>
            <a:endParaRPr lang="it-IT" dirty="0" smtClean="0"/>
          </a:p>
          <a:p>
            <a:r>
              <a:rPr lang="it-IT" dirty="0" smtClean="0"/>
              <a:t>Delegato del rettore:</a:t>
            </a:r>
          </a:p>
          <a:p>
            <a:pPr>
              <a:buFont typeface="Arial" pitchFamily="34" charset="0"/>
              <a:buChar char="•"/>
            </a:pPr>
            <a:r>
              <a:rPr lang="it-IT" dirty="0" smtClean="0"/>
              <a:t> Conferma assegnazione classe</a:t>
            </a:r>
          </a:p>
          <a:p>
            <a:pPr>
              <a:buFont typeface="Arial" pitchFamily="34" charset="0"/>
              <a:buChar char="•"/>
            </a:pPr>
            <a:r>
              <a:rPr lang="it-IT" dirty="0" smtClean="0"/>
              <a:t> Rifiuta assegnazione classe</a:t>
            </a:r>
          </a:p>
        </p:txBody>
      </p:sp>
    </p:spTree>
    <p:extLst>
      <p:ext uri="{BB962C8B-B14F-4D97-AF65-F5344CB8AC3E}">
        <p14:creationId xmlns:p14="http://schemas.microsoft.com/office/powerpoint/2010/main" val="257467406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val="76387814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val="42533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val="719158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val="3790159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val="560870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518406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val="3089945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373578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val="327347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val="19527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val="82031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val="827783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val="2112585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val="2498309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val="490993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val="19826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val="348668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val="216745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solidFill>
                  <a:srgbClr val="FF0000"/>
                </a:solidFill>
              </a:rPr>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1766382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val="77984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val="369044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2166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val="2809531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522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val="1378357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val="173044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val="162983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796549" y="3212976"/>
            <a:ext cx="5417281"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a:t>
            </a:r>
            <a:r>
              <a:rPr lang="it-IT" sz="5400" b="1" dirty="0" smtClean="0">
                <a:effectLst>
                  <a:outerShdw blurRad="38100" dist="38100" dir="2700000" algn="tl">
                    <a:srgbClr val="000000">
                      <a:alpha val="43137"/>
                    </a:srgbClr>
                  </a:outerShdw>
                </a:effectLst>
                <a:latin typeface="+mj-lt"/>
              </a:rPr>
              <a:t>di Storage</a:t>
            </a:r>
            <a:endParaRPr lang="it-IT" sz="2000" b="1" dirty="0">
              <a:latin typeface="+mj-lt"/>
            </a:endParaRPr>
          </a:p>
        </p:txBody>
      </p:sp>
    </p:spTree>
    <p:extLst>
      <p:ext uri="{BB962C8B-B14F-4D97-AF65-F5344CB8AC3E}">
        <p14:creationId xmlns:p14="http://schemas.microsoft.com/office/powerpoint/2010/main" val="236779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buFont typeface="Arial" pitchFamily="34" charset="0"/>
              <a:buChar char="•"/>
            </a:pPr>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sulla base dati, al </a:t>
            </a:r>
            <a:r>
              <a:rPr lang="it-IT" dirty="0" err="1" smtClean="0"/>
              <a:t>layer</a:t>
            </a:r>
            <a:r>
              <a:rPr lang="it-IT" dirty="0" smtClean="0"/>
              <a:t> </a:t>
            </a:r>
            <a:r>
              <a:rPr lang="it-IT" i="1" dirty="0" smtClean="0"/>
              <a:t>Control</a:t>
            </a:r>
            <a:r>
              <a:rPr lang="it-IT" dirty="0" smtClean="0"/>
              <a:t>.</a:t>
            </a:r>
          </a:p>
          <a:p>
            <a:pPr marL="342900" lvl="0" indent="-342900">
              <a:buFont typeface="Arial" pitchFamily="34" charset="0"/>
              <a:buChar char="•"/>
            </a:pPr>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lvl="0" indent="-342900">
              <a:buFont typeface="Arial" pitchFamily="34" charset="0"/>
              <a:buChar char="•"/>
            </a:pPr>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val="2781102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a:t>
            </a:r>
          </a:p>
          <a:p>
            <a:pPr algn="ctr"/>
            <a:endParaRPr lang="it-IT" dirty="0">
              <a:latin typeface="+mj-lt"/>
            </a:endParaRPr>
          </a:p>
        </p:txBody>
      </p:sp>
      <p:sp>
        <p:nvSpPr>
          <p:cNvPr id="6" name="Content Placeholder 3"/>
          <p:cNvSpPr txBox="1">
            <a:spLocks/>
          </p:cNvSpPr>
          <p:nvPr/>
        </p:nvSpPr>
        <p:spPr>
          <a:xfrm>
            <a:off x="467544" y="1772816"/>
            <a:ext cx="763284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Creazione account attraverso varie sezioni</a:t>
            </a:r>
          </a:p>
          <a:p>
            <a:pPr lvl="2"/>
            <a:r>
              <a:rPr lang="it-IT" dirty="0" smtClean="0"/>
              <a:t>Creazione generica dell’account</a:t>
            </a:r>
          </a:p>
          <a:p>
            <a:pPr lvl="2"/>
            <a:r>
              <a:rPr lang="it-IT" dirty="0" smtClean="0"/>
              <a:t>Dati Genitore richiedente</a:t>
            </a:r>
          </a:p>
          <a:p>
            <a:pPr lvl="2"/>
            <a:r>
              <a:rPr lang="it-IT" dirty="0" smtClean="0"/>
              <a:t>Dati Genitore non richiedente</a:t>
            </a:r>
          </a:p>
          <a:p>
            <a:pPr lvl="2"/>
            <a:r>
              <a:rPr lang="it-IT" dirty="0" smtClean="0"/>
              <a:t>Situazione Reddituale</a:t>
            </a:r>
          </a:p>
          <a:p>
            <a:pPr lvl="2"/>
            <a:r>
              <a:rPr lang="it-IT" dirty="0" smtClean="0"/>
              <a:t>Dati personali Bambino</a:t>
            </a:r>
          </a:p>
          <a:p>
            <a:pPr lvl="2"/>
            <a:r>
              <a:rPr lang="it-IT" dirty="0" smtClean="0"/>
              <a:t>Situazione Familiare</a:t>
            </a:r>
          </a:p>
          <a:p>
            <a:pPr lvl="1"/>
            <a:r>
              <a:rPr lang="it-IT" dirty="0" smtClean="0"/>
              <a:t>Notifiche costanti agli Impiegati di Competenza</a:t>
            </a:r>
          </a:p>
          <a:p>
            <a:pPr lvl="2"/>
            <a:r>
              <a:rPr lang="it-IT" dirty="0" smtClean="0"/>
              <a:t>Monitoraggio di richieste Utente </a:t>
            </a:r>
          </a:p>
          <a:p>
            <a:pPr lvl="1">
              <a:buNone/>
            </a:pPr>
            <a:endParaRPr lang="it-IT" dirty="0" smtClean="0"/>
          </a:p>
          <a:p>
            <a:pPr lvl="1">
              <a:buNone/>
            </a:pPr>
            <a:endParaRPr lang="it-IT" dirty="0" smtClean="0"/>
          </a:p>
          <a:p>
            <a:pPr lvl="2">
              <a:buNone/>
            </a:pPr>
            <a:endParaRPr lang="it-IT" dirty="0" smtClean="0"/>
          </a:p>
        </p:txBody>
      </p:sp>
    </p:spTree>
    <p:extLst>
      <p:ext uri="{BB962C8B-B14F-4D97-AF65-F5344CB8AC3E}">
        <p14:creationId xmlns:p14="http://schemas.microsoft.com/office/powerpoint/2010/main" val="135814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val="3452883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val="182784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val="261673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val="2912892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accorgersene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val="462729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4" name="Immagine 3" descr="DbBeans.png"/>
          <p:cNvPicPr>
            <a:picLocks noChangeAspect="1"/>
          </p:cNvPicPr>
          <p:nvPr/>
        </p:nvPicPr>
        <p:blipFill>
          <a:blip r:embed="rId2" cstate="print"/>
          <a:stretch>
            <a:fillRect/>
          </a:stretch>
        </p:blipFill>
        <p:spPr>
          <a:xfrm>
            <a:off x="539552" y="1756939"/>
            <a:ext cx="7992888" cy="45523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7101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val="309719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estende la suddetta. </a:t>
            </a:r>
          </a:p>
          <a:p>
            <a:endParaRPr lang="it-IT" dirty="0" smtClean="0"/>
          </a:p>
        </p:txBody>
      </p:sp>
    </p:spTree>
    <p:extLst>
      <p:ext uri="{BB962C8B-B14F-4D97-AF65-F5344CB8AC3E}">
        <p14:creationId xmlns:p14="http://schemas.microsoft.com/office/powerpoint/2010/main" val="95590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p>
          <a:p>
            <a:pPr>
              <a:buNone/>
            </a:pPr>
            <a:r>
              <a:rPr lang="it-IT" dirty="0" smtClean="0"/>
              <a:t>	sulle relative tabelle.</a:t>
            </a:r>
          </a:p>
        </p:txBody>
      </p:sp>
    </p:spTree>
    <p:extLst>
      <p:ext uri="{BB962C8B-B14F-4D97-AF65-F5344CB8AC3E}">
        <p14:creationId xmlns:p14="http://schemas.microsoft.com/office/powerpoint/2010/main" val="193515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esso sono implementati i metodi per</a:t>
            </a:r>
          </a:p>
          <a:p>
            <a:pPr marL="5561013" indent="-5561013" algn="just">
              <a:buNone/>
              <a:tabLst>
                <a:tab pos="5741988" algn="l"/>
              </a:tabLst>
            </a:pPr>
            <a:r>
              <a:rPr lang="it-IT" dirty="0" smtClean="0"/>
              <a:t>le operazioni comuni che saranno poi</a:t>
            </a:r>
          </a:p>
          <a:p>
            <a:pPr marL="5561013" indent="-5561013" algn="just">
              <a:buNone/>
              <a:tabLst>
                <a:tab pos="5741988" algn="l"/>
              </a:tabLst>
            </a:pPr>
            <a:r>
              <a:rPr lang="it-IT" dirty="0" smtClean="0"/>
              <a:t>ereditate dalle classi per la gestione dei</a:t>
            </a:r>
          </a:p>
          <a:p>
            <a:pPr marL="5561013" indent="-5561013" algn="just">
              <a:buNone/>
            </a:pPr>
            <a:r>
              <a:rPr lang="it-IT" dirty="0" err="1" smtClean="0"/>
              <a:t>beans</a:t>
            </a:r>
            <a:r>
              <a:rPr lang="it-IT" dirty="0" smtClean="0"/>
              <a:t> 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val="114083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rgbClr val="FF0000"/>
                </a:solidFill>
              </a:rPr>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39633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sono metodi che sono indispensabili affinché il </a:t>
            </a:r>
            <a:r>
              <a:rPr lang="it-IT" dirty="0" err="1" smtClean="0"/>
              <a:t>framework</a:t>
            </a:r>
            <a:r>
              <a:rPr lang="it-IT" b="1" dirty="0" smtClean="0"/>
              <a:t> </a:t>
            </a:r>
            <a:r>
              <a:rPr lang="it-IT" dirty="0" smtClean="0"/>
              <a:t>possa funzionare.</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Metodo astratto che associa, per ogni Bean, in una mappa </a:t>
            </a:r>
            <a:r>
              <a:rPr lang="it-IT" dirty="0" err="1" smtClean="0"/>
              <a:t>hash</a:t>
            </a:r>
            <a:r>
              <a:rPr lang="it-IT" dirty="0" smtClean="0"/>
              <a:t> secondo lo schema </a:t>
            </a:r>
            <a:r>
              <a:rPr lang="it-IT" dirty="0" err="1" smtClean="0"/>
              <a:t>variabileBean-colonnaDatabase</a:t>
            </a:r>
            <a:r>
              <a:rPr lang="it-IT" dirty="0" smtClean="0"/>
              <a:t> .</a:t>
            </a:r>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val="247747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p:txBody>
      </p:sp>
    </p:spTree>
    <p:extLst>
      <p:ext uri="{BB962C8B-B14F-4D97-AF65-F5344CB8AC3E}">
        <p14:creationId xmlns:p14="http://schemas.microsoft.com/office/powerpoint/2010/main" val="177683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Metodo utilizzato dagli altri metodi di </a:t>
            </a:r>
            <a:r>
              <a:rPr lang="it-IT" dirty="0" err="1" smtClean="0"/>
              <a:t>DBBeans</a:t>
            </a:r>
            <a:r>
              <a:rPr lang="it-IT" dirty="0" smtClean="0"/>
              <a:t> per ricavare le assegnazioni predefinite relativamente a un </a:t>
            </a:r>
            <a:r>
              <a:rPr lang="it-IT" dirty="0" err="1" smtClean="0"/>
              <a:t>bean</a:t>
            </a:r>
            <a:r>
              <a:rPr lang="it-IT" dirty="0" smtClean="0"/>
              <a:t>.</a:t>
            </a:r>
            <a:br>
              <a:rPr lang="it-IT" dirty="0" smtClean="0"/>
            </a:br>
            <a:r>
              <a:rPr lang="it-IT" dirty="0" smtClean="0"/>
              <a:t>Nella sua implementazione predefinita, questo metodo restituisce sempre </a:t>
            </a:r>
            <a:r>
              <a:rPr lang="it-IT" dirty="0" err="1" smtClean="0">
                <a:hlinkClick r:id="rId2"/>
              </a:rPr>
              <a:t>NESSUNA_ASSEGNAZIONE</a:t>
            </a:r>
            <a:r>
              <a:rPr lang="it-IT" dirty="0" smtClean="0"/>
              <a:t>. Le classi estendenti possono sovrascrivere questo metodo per indicare in modo comodo delle assegnazioni predefinite per tutti i metodi di modifica della base di dati.</a:t>
            </a:r>
          </a:p>
          <a:p>
            <a:endParaRPr lang="it-IT" dirty="0" smtClean="0"/>
          </a:p>
        </p:txBody>
      </p:sp>
    </p:spTree>
    <p:extLst>
      <p:ext uri="{BB962C8B-B14F-4D97-AF65-F5344CB8AC3E}">
        <p14:creationId xmlns:p14="http://schemas.microsoft.com/office/powerpoint/2010/main" val="3983798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1564757" y="3212976"/>
            <a:ext cx="588086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a:t>
            </a:r>
            <a:r>
              <a:rPr lang="it-IT" sz="5400" b="1" dirty="0" smtClean="0">
                <a:effectLst>
                  <a:outerShdw blurRad="38100" dist="38100" dir="2700000" algn="tl">
                    <a:srgbClr val="000000">
                      <a:alpha val="43137"/>
                    </a:srgbClr>
                  </a:outerShdw>
                </a:effectLst>
                <a:latin typeface="+mj-lt"/>
              </a:rPr>
              <a:t>di Application</a:t>
            </a:r>
            <a:endParaRPr lang="it-IT" sz="2000" b="1" dirty="0">
              <a:latin typeface="+mj-lt"/>
            </a:endParaRPr>
          </a:p>
        </p:txBody>
      </p:sp>
    </p:spTree>
    <p:extLst>
      <p:ext uri="{BB962C8B-B14F-4D97-AF65-F5344CB8AC3E}">
        <p14:creationId xmlns:p14="http://schemas.microsoft.com/office/powerpoint/2010/main" val="271756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val="15556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val="15359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val="120700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val="403677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val="337469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val="323671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(2)</a:t>
            </a:r>
          </a:p>
          <a:p>
            <a:pPr algn="ctr"/>
            <a:endParaRPr lang="it-IT" dirty="0">
              <a:latin typeface="+mj-lt"/>
            </a:endParaRPr>
          </a:p>
        </p:txBody>
      </p:sp>
      <p:sp>
        <p:nvSpPr>
          <p:cNvPr id="6" name="Content Placeholder 3"/>
          <p:cNvSpPr txBox="1">
            <a:spLocks/>
          </p:cNvSpPr>
          <p:nvPr/>
        </p:nvSpPr>
        <p:spPr>
          <a:xfrm>
            <a:off x="395536" y="1772816"/>
            <a:ext cx="6912768" cy="4824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Rapidità di Operazioni</a:t>
            </a:r>
          </a:p>
          <a:p>
            <a:pPr lvl="1"/>
            <a:r>
              <a:rPr lang="it-IT" dirty="0" smtClean="0"/>
              <a:t>Auto-Completamento</a:t>
            </a:r>
          </a:p>
          <a:p>
            <a:pPr lvl="2"/>
            <a:r>
              <a:rPr lang="it-IT" dirty="0" smtClean="0"/>
              <a:t>Compilazione Domanda</a:t>
            </a:r>
          </a:p>
          <a:p>
            <a:pPr lvl="1"/>
            <a:r>
              <a:rPr lang="it-IT" dirty="0" smtClean="0"/>
              <a:t>Modifiche e consultazione</a:t>
            </a:r>
          </a:p>
          <a:p>
            <a:pPr lvl="2"/>
            <a:r>
              <a:rPr lang="it-IT" dirty="0" smtClean="0"/>
              <a:t>Operazione su classi e iscritti (spostamenti)</a:t>
            </a:r>
          </a:p>
          <a:p>
            <a:pPr lvl="2"/>
            <a:r>
              <a:rPr lang="it-IT" dirty="0" smtClean="0"/>
              <a:t>Visualizzazione Bando</a:t>
            </a:r>
          </a:p>
          <a:p>
            <a:pPr lvl="2"/>
            <a:r>
              <a:rPr lang="it-IT" dirty="0" smtClean="0"/>
              <a:t>Accettazione Iscritto</a:t>
            </a:r>
          </a:p>
          <a:p>
            <a:pPr lvl="2"/>
            <a:r>
              <a:rPr lang="it-IT" dirty="0" smtClean="0"/>
              <a:t>Salvataggio di bozze di graduatoria</a:t>
            </a:r>
          </a:p>
          <a:p>
            <a:r>
              <a:rPr lang="it-IT" dirty="0" smtClean="0"/>
              <a:t>Alcune scelte strutturali</a:t>
            </a:r>
          </a:p>
          <a:p>
            <a:pPr lvl="1"/>
            <a:r>
              <a:rPr lang="it-IT" dirty="0" err="1" smtClean="0"/>
              <a:t>Strategy</a:t>
            </a:r>
            <a:r>
              <a:rPr lang="it-IT" dirty="0" smtClean="0"/>
              <a:t> Pattern</a:t>
            </a:r>
          </a:p>
          <a:p>
            <a:pPr lvl="2">
              <a:buNone/>
            </a:pPr>
            <a:endParaRPr lang="it-IT" dirty="0" smtClean="0"/>
          </a:p>
          <a:p>
            <a:pPr lvl="2"/>
            <a:endParaRPr lang="it-IT" dirty="0" smtClean="0"/>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val="3678400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val="369323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endParaRPr lang="it-IT" sz="4800" b="1" dirty="0" smtClean="0">
              <a:latin typeface="+mj-lt"/>
            </a:endParaRP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val="1322575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val="2407400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val="210320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val="363147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val="437539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054322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2760503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val="1227993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val="4026240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chemeClr val="bg1"/>
                </a:solidFill>
              </a:rPr>
              <a:t>Rapidità di operazioni</a:t>
            </a:r>
          </a:p>
          <a:p>
            <a:pPr lvl="1"/>
            <a:r>
              <a:rPr lang="it-IT" dirty="0" smtClean="0"/>
              <a:t>Automatismo</a:t>
            </a:r>
          </a:p>
          <a:p>
            <a:pPr lvl="1"/>
            <a:r>
              <a:rPr lang="it-IT" dirty="0" smtClean="0"/>
              <a:t>Termini temporali</a:t>
            </a:r>
          </a:p>
          <a:p>
            <a:r>
              <a:rPr lang="it-IT" dirty="0" smtClean="0">
                <a:solidFill>
                  <a:srgbClr val="FF0000"/>
                </a:solidFill>
              </a:rPr>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val="2978215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smtClean="0">
                <a:latin typeface="+mj-lt"/>
              </a:rPr>
              <a:t>Application</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val="219620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Notifiche E-mail</a:t>
            </a:r>
            <a:endParaRPr dirty="0"/>
          </a:p>
          <a:p>
            <a:pPr algn="ctr">
              <a:lnSpc>
                <a:spcPct val="100000"/>
              </a:lnSpc>
            </a:pPr>
            <a:endParaRPr dirty="0"/>
          </a:p>
          <a:p>
            <a:pPr algn="ctr">
              <a:lnSpc>
                <a:spcPct val="100000"/>
              </a:lnSpc>
            </a:pPr>
            <a:endParaRPr dirty="0"/>
          </a:p>
        </p:txBody>
      </p:sp>
      <p:sp>
        <p:nvSpPr>
          <p:cNvPr id="42" name="CustomShape 2"/>
          <p:cNvSpPr/>
          <p:nvPr/>
        </p:nvSpPr>
        <p:spPr>
          <a:xfrm>
            <a:off x="323640" y="1795320"/>
            <a:ext cx="8177040" cy="4205448"/>
          </a:xfrm>
          <a:prstGeom prst="rect">
            <a:avLst/>
          </a:prstGeom>
        </p:spPr>
        <p:txBody>
          <a:bodyPr lIns="90000" tIns="0" rIns="90000" bIns="45000"/>
          <a:lstStyle/>
          <a:p>
            <a:pPr>
              <a:lnSpc>
                <a:spcPct val="100000"/>
              </a:lnSpc>
              <a:buSzPct val="95000"/>
              <a:buFont typeface="Wingdings" pitchFamily="2" charset="2"/>
              <a:buChar char="v"/>
            </a:pPr>
            <a:r>
              <a:rPr lang="it-IT" sz="4000" b="1" dirty="0" err="1">
                <a:solidFill>
                  <a:srgbClr val="000000"/>
                </a:solidFill>
                <a:latin typeface="Calibri"/>
              </a:rPr>
              <a:t>NotificheMail</a:t>
            </a:r>
            <a:r>
              <a:rPr lang="it-IT" sz="4000" b="1" dirty="0" smtClean="0">
                <a:solidFill>
                  <a:srgbClr val="000000"/>
                </a:solidFill>
                <a:latin typeface="Calibri"/>
              </a:rPr>
              <a:t>:</a:t>
            </a:r>
          </a:p>
          <a:p>
            <a:pPr>
              <a:lnSpc>
                <a:spcPct val="100000"/>
              </a:lnSpc>
              <a:buSzPct val="95000"/>
            </a:pPr>
            <a:endParaRPr lang="it-IT" sz="4000" b="1" dirty="0" smtClean="0">
              <a:solidFill>
                <a:srgbClr val="000000"/>
              </a:solidFill>
              <a:latin typeface="Calibri"/>
            </a:endParaRPr>
          </a:p>
          <a:p>
            <a:pPr lvl="1">
              <a:buSzPct val="95000"/>
            </a:pPr>
            <a:r>
              <a:rPr lang="it-IT" sz="2800" dirty="0" smtClean="0">
                <a:solidFill>
                  <a:srgbClr val="000000"/>
                </a:solidFill>
                <a:latin typeface="Calibri"/>
              </a:rPr>
              <a:t>è </a:t>
            </a:r>
            <a:r>
              <a:rPr lang="it-IT" sz="2800" dirty="0">
                <a:solidFill>
                  <a:srgbClr val="000000"/>
                </a:solidFill>
                <a:latin typeface="Calibri"/>
              </a:rPr>
              <a:t>una funzionalità interna al nostro </a:t>
            </a:r>
            <a:r>
              <a:rPr lang="it-IT" sz="2800" dirty="0" smtClean="0">
                <a:solidFill>
                  <a:srgbClr val="000000"/>
                </a:solidFill>
                <a:latin typeface="Calibri"/>
              </a:rPr>
              <a:t>sistema </a:t>
            </a:r>
            <a:r>
              <a:rPr lang="it-IT" sz="2800" dirty="0">
                <a:solidFill>
                  <a:srgbClr val="000000"/>
                </a:solidFill>
                <a:latin typeface="Calibri"/>
              </a:rPr>
              <a:t>che permette di </a:t>
            </a:r>
            <a:r>
              <a:rPr lang="it-IT" sz="2800" dirty="0" smtClean="0">
                <a:solidFill>
                  <a:srgbClr val="000000"/>
                </a:solidFill>
                <a:latin typeface="Calibri"/>
              </a:rPr>
              <a:t>inviare </a:t>
            </a:r>
            <a:r>
              <a:rPr lang="it-IT" sz="2800" dirty="0">
                <a:solidFill>
                  <a:srgbClr val="000000"/>
                </a:solidFill>
                <a:latin typeface="Calibri"/>
              </a:rPr>
              <a:t>brevi messaggi di notifiche agli utenti che porto a termine iterazioni con il nostro </a:t>
            </a:r>
            <a:r>
              <a:rPr lang="it-IT" sz="2800" dirty="0" smtClean="0">
                <a:solidFill>
                  <a:srgbClr val="000000"/>
                </a:solidFill>
                <a:latin typeface="Calibri"/>
              </a:rPr>
              <a:t>sistema</a:t>
            </a:r>
            <a:endParaRPr sz="2800" dirty="0"/>
          </a:p>
        </p:txBody>
      </p:sp>
    </p:spTree>
    <p:extLst>
      <p:ext uri="{BB962C8B-B14F-4D97-AF65-F5344CB8AC3E}">
        <p14:creationId xmlns:p14="http://schemas.microsoft.com/office/powerpoint/2010/main" val="4257297520"/>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endParaRPr lang="it-IT" sz="4800" b="1" dirty="0" smtClean="0">
              <a:solidFill>
                <a:srgbClr val="000000"/>
              </a:solidFill>
              <a:latin typeface="Calibri"/>
            </a:endParaRPr>
          </a:p>
          <a:p>
            <a:pPr algn="ctr">
              <a:lnSpc>
                <a:spcPct val="100000"/>
              </a:lnSpc>
            </a:pPr>
            <a:r>
              <a:rPr lang="it-IT" sz="3000" dirty="0" smtClean="0">
                <a:solidFill>
                  <a:srgbClr val="000000"/>
                </a:solidFill>
              </a:rPr>
              <a:t>(1)</a:t>
            </a:r>
            <a:endParaRPr sz="3000" dirty="0"/>
          </a:p>
          <a:p>
            <a:pPr algn="ctr">
              <a:lnSpc>
                <a:spcPct val="100000"/>
              </a:lnSpc>
            </a:pPr>
            <a:endParaRPr dirty="0"/>
          </a:p>
          <a:p>
            <a:pPr algn="ctr">
              <a:lnSpc>
                <a:spcPct val="100000"/>
              </a:lnSpc>
            </a:pPr>
            <a:endParaRPr dirty="0"/>
          </a:p>
        </p:txBody>
      </p:sp>
      <p:sp>
        <p:nvSpPr>
          <p:cNvPr id="44"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3200" dirty="0">
                <a:solidFill>
                  <a:srgbClr val="000000"/>
                </a:solidFill>
                <a:latin typeface="Calibri"/>
              </a:rPr>
              <a:t>Fra le varie notifiche che il sistema invia possiamo trovare notifiche di </a:t>
            </a:r>
            <a:r>
              <a:rPr lang="it-IT" sz="3200" dirty="0" smtClean="0">
                <a:solidFill>
                  <a:srgbClr val="000000"/>
                </a:solidFill>
                <a:latin typeface="Calibri"/>
              </a:rPr>
              <a:t>:</a:t>
            </a:r>
            <a:endParaRPr sz="2000" dirty="0"/>
          </a:p>
          <a:p>
            <a:pPr lvl="1">
              <a:buSzPct val="95000"/>
              <a:buFont typeface="Arial"/>
              <a:buChar char="•"/>
            </a:pPr>
            <a:r>
              <a:rPr lang="it-IT" sz="3200" b="1" dirty="0" smtClean="0">
                <a:solidFill>
                  <a:srgbClr val="000000"/>
                </a:solidFill>
                <a:latin typeface="Calibri"/>
              </a:rPr>
              <a:t> Composizione classe</a:t>
            </a:r>
            <a:r>
              <a:rPr lang="it-IT" sz="3200" dirty="0">
                <a:solidFill>
                  <a:srgbClr val="000000"/>
                </a:solidFill>
                <a:latin typeface="Calibri"/>
              </a:rPr>
              <a:t>:</a:t>
            </a:r>
            <a:r>
              <a:rPr lang="it-IT" sz="3200" dirty="0" smtClean="0">
                <a:solidFill>
                  <a:srgbClr val="000000"/>
                </a:solidFill>
                <a:latin typeface="Calibri"/>
              </a:rPr>
              <a:t> </a:t>
            </a:r>
            <a:r>
              <a:rPr lang="it-IT" sz="3200" dirty="0">
                <a:solidFill>
                  <a:srgbClr val="000000"/>
                </a:solidFill>
                <a:latin typeface="Calibri"/>
              </a:rPr>
              <a:t>manda una notifica al responsabile delle </a:t>
            </a:r>
            <a:r>
              <a:rPr lang="it-IT" sz="3200" dirty="0" smtClean="0">
                <a:solidFill>
                  <a:srgbClr val="000000"/>
                </a:solidFill>
                <a:latin typeface="Calibri"/>
              </a:rPr>
              <a:t>classi, che </a:t>
            </a:r>
            <a:r>
              <a:rPr lang="it-IT" sz="3200" dirty="0">
                <a:solidFill>
                  <a:srgbClr val="000000"/>
                </a:solidFill>
                <a:latin typeface="Calibri"/>
              </a:rPr>
              <a:t>quest'ultimo </a:t>
            </a:r>
            <a:r>
              <a:rPr lang="it-IT" sz="3200" dirty="0" smtClean="0">
                <a:solidFill>
                  <a:srgbClr val="000000"/>
                </a:solidFill>
                <a:latin typeface="Calibri"/>
              </a:rPr>
              <a:t>dovrà poi approvare.</a:t>
            </a:r>
            <a:endParaRPr sz="2000" dirty="0"/>
          </a:p>
          <a:p>
            <a:pPr lvl="1">
              <a:buSzPct val="95000"/>
              <a:buFont typeface="Arial"/>
              <a:buChar char="•"/>
            </a:pPr>
            <a:r>
              <a:rPr lang="it-IT" sz="3200" b="1" dirty="0" smtClean="0">
                <a:solidFill>
                  <a:srgbClr val="000000"/>
                </a:solidFill>
                <a:latin typeface="Calibri"/>
              </a:rPr>
              <a:t> Evento</a:t>
            </a:r>
            <a:r>
              <a:rPr lang="it-IT" sz="3200" dirty="0" smtClean="0">
                <a:solidFill>
                  <a:srgbClr val="000000"/>
                </a:solidFill>
                <a:latin typeface="Calibri"/>
              </a:rPr>
              <a:t>: manda </a:t>
            </a:r>
            <a:r>
              <a:rPr lang="it-IT" sz="3200" dirty="0">
                <a:solidFill>
                  <a:srgbClr val="000000"/>
                </a:solidFill>
                <a:latin typeface="Calibri"/>
              </a:rPr>
              <a:t>una notifica tutte le email presenti nel campo CC dell'evento, con data ora e luogo dell'evento.</a:t>
            </a:r>
            <a:endParaRPr sz="2000" dirty="0"/>
          </a:p>
          <a:p>
            <a:pPr lvl="1">
              <a:buSzPct val="95000"/>
              <a:buFont typeface="Arial"/>
              <a:buChar char="•"/>
            </a:pPr>
            <a:r>
              <a:rPr lang="it-IT" sz="3200" dirty="0">
                <a:solidFill>
                  <a:srgbClr val="000000"/>
                </a:solidFill>
                <a:latin typeface="Calibri"/>
              </a:rPr>
              <a:t>…..</a:t>
            </a:r>
            <a:endParaRPr sz="2000" dirty="0"/>
          </a:p>
        </p:txBody>
      </p:sp>
    </p:spTree>
    <p:extLst>
      <p:ext uri="{BB962C8B-B14F-4D97-AF65-F5344CB8AC3E}">
        <p14:creationId xmlns:p14="http://schemas.microsoft.com/office/powerpoint/2010/main" val="151695284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6" name="CustomShape 2"/>
          <p:cNvSpPr/>
          <p:nvPr/>
        </p:nvSpPr>
        <p:spPr>
          <a:xfrm>
            <a:off x="571472" y="1571612"/>
            <a:ext cx="8177040" cy="4633560"/>
          </a:xfrm>
          <a:prstGeom prst="rect">
            <a:avLst/>
          </a:prstGeom>
        </p:spPr>
        <p:txBody>
          <a:bodyPr lIns="90000" tIns="0" rIns="90000" bIns="45000"/>
          <a:lstStyle/>
          <a:p>
            <a:pPr>
              <a:lnSpc>
                <a:spcPct val="100000"/>
              </a:lnSpc>
              <a:buSzPct val="95000"/>
            </a:pPr>
            <a:endParaRPr sz="3200" dirty="0"/>
          </a:p>
          <a:p>
            <a:pPr>
              <a:lnSpc>
                <a:spcPct val="100000"/>
              </a:lnSpc>
              <a:buSzPct val="95000"/>
              <a:buFont typeface="Arial"/>
              <a:buChar char="•"/>
            </a:pPr>
            <a:r>
              <a:rPr lang="it-IT" sz="3200" b="1" dirty="0" smtClean="0">
                <a:solidFill>
                  <a:srgbClr val="000000"/>
                </a:solidFill>
                <a:latin typeface="Calibri"/>
              </a:rPr>
              <a:t> Licenziamento: </a:t>
            </a:r>
            <a:r>
              <a:rPr lang="it-IT" sz="3200" dirty="0" smtClean="0">
                <a:solidFill>
                  <a:srgbClr val="000000"/>
                </a:solidFill>
                <a:latin typeface="Calibri"/>
              </a:rPr>
              <a:t>manda </a:t>
            </a:r>
            <a:r>
              <a:rPr lang="it-IT" sz="3200" dirty="0">
                <a:solidFill>
                  <a:srgbClr val="000000"/>
                </a:solidFill>
                <a:latin typeface="Calibri"/>
              </a:rPr>
              <a:t>una notifica al diretto interessato</a:t>
            </a:r>
            <a:r>
              <a:rPr lang="it-IT" sz="3200" b="1" dirty="0">
                <a:solidFill>
                  <a:srgbClr val="000000"/>
                </a:solidFill>
                <a:latin typeface="Calibri"/>
              </a:rPr>
              <a:t>.</a:t>
            </a:r>
            <a:endParaRPr sz="3200" dirty="0"/>
          </a:p>
          <a:p>
            <a:pPr>
              <a:lnSpc>
                <a:spcPct val="100000"/>
              </a:lnSpc>
              <a:buSzPct val="95000"/>
              <a:buFont typeface="Arial"/>
              <a:buChar char="•"/>
            </a:pPr>
            <a:r>
              <a:rPr lang="it-IT" sz="3200" b="1" dirty="0" smtClean="0">
                <a:solidFill>
                  <a:srgbClr val="000000"/>
                </a:solidFill>
                <a:latin typeface="Calibri"/>
              </a:rPr>
              <a:t> Registrazione: </a:t>
            </a:r>
            <a:r>
              <a:rPr lang="it-IT" sz="3200" dirty="0" smtClean="0">
                <a:solidFill>
                  <a:srgbClr val="000000"/>
                </a:solidFill>
                <a:latin typeface="Calibri"/>
              </a:rPr>
              <a:t>alla </a:t>
            </a:r>
            <a:r>
              <a:rPr lang="it-IT" sz="3200" dirty="0">
                <a:solidFill>
                  <a:srgbClr val="000000"/>
                </a:solidFill>
                <a:latin typeface="Calibri"/>
              </a:rPr>
              <a:t>fine della registrazione il sistema invia </a:t>
            </a:r>
            <a:r>
              <a:rPr lang="it-IT" sz="3200" dirty="0" smtClean="0">
                <a:solidFill>
                  <a:srgbClr val="000000"/>
                </a:solidFill>
                <a:latin typeface="Calibri"/>
              </a:rPr>
              <a:t>una e-mail </a:t>
            </a:r>
            <a:r>
              <a:rPr lang="it-IT" sz="3200" dirty="0">
                <a:solidFill>
                  <a:srgbClr val="000000"/>
                </a:solidFill>
                <a:latin typeface="Calibri"/>
              </a:rPr>
              <a:t>con le credenziali appena inserite</a:t>
            </a:r>
            <a:r>
              <a:rPr lang="it-IT" sz="3200" b="1" dirty="0">
                <a:solidFill>
                  <a:srgbClr val="000000"/>
                </a:solidFill>
                <a:latin typeface="Calibri"/>
              </a:rPr>
              <a:t>.</a:t>
            </a:r>
            <a:endParaRPr sz="3200" dirty="0"/>
          </a:p>
        </p:txBody>
      </p:sp>
      <p:sp>
        <p:nvSpPr>
          <p:cNvPr id="47" name="TextShape 3"/>
          <p:cNvSpPr txBox="1"/>
          <p:nvPr/>
        </p:nvSpPr>
        <p:spPr>
          <a:xfrm>
            <a:off x="1714480" y="500042"/>
            <a:ext cx="5529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endParaRPr dirty="0"/>
          </a:p>
          <a:p>
            <a:pPr algn="ctr">
              <a:lnSpc>
                <a:spcPct val="100000"/>
              </a:lnSpc>
            </a:pPr>
            <a:r>
              <a:rPr lang="it-IT" sz="3000" dirty="0" smtClean="0">
                <a:solidFill>
                  <a:srgbClr val="000000"/>
                </a:solidFill>
                <a:latin typeface="Calibri"/>
              </a:rPr>
              <a:t>(2)</a:t>
            </a:r>
            <a:endParaRPr dirty="0"/>
          </a:p>
        </p:txBody>
      </p:sp>
    </p:spTree>
    <p:extLst>
      <p:ext uri="{BB962C8B-B14F-4D97-AF65-F5344CB8AC3E}">
        <p14:creationId xmlns:p14="http://schemas.microsoft.com/office/powerpoint/2010/main" val="90366628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4400" b="1" dirty="0" smtClean="0">
                <a:solidFill>
                  <a:srgbClr val="000000"/>
                </a:solidFill>
                <a:latin typeface="Calibri"/>
              </a:rPr>
              <a:t>Come fare?</a:t>
            </a:r>
          </a:p>
          <a:p>
            <a:pPr>
              <a:lnSpc>
                <a:spcPct val="100000"/>
              </a:lnSpc>
              <a:buSzPct val="95000"/>
            </a:pPr>
            <a:endParaRPr lang="it-IT" sz="4400" b="1" dirty="0" smtClean="0">
              <a:solidFill>
                <a:srgbClr val="000000"/>
              </a:solidFill>
              <a:latin typeface="Calibri"/>
            </a:endParaRPr>
          </a:p>
          <a:p>
            <a:pPr lvl="1">
              <a:buSzPct val="95000"/>
              <a:buFont typeface="Arial" pitchFamily="34" charset="0"/>
              <a:buChar char="•"/>
            </a:pPr>
            <a:r>
              <a:rPr lang="it-IT" sz="3200" dirty="0" smtClean="0">
                <a:solidFill>
                  <a:srgbClr val="000000"/>
                </a:solidFill>
                <a:latin typeface="Calibri"/>
              </a:rPr>
              <a:t> Per </a:t>
            </a:r>
            <a:r>
              <a:rPr lang="it-IT" sz="3200" dirty="0">
                <a:solidFill>
                  <a:srgbClr val="000000"/>
                </a:solidFill>
                <a:latin typeface="Calibri"/>
              </a:rPr>
              <a:t>dar vita a questa funzionalità </a:t>
            </a:r>
            <a:r>
              <a:rPr lang="it-IT" sz="3200" dirty="0" smtClean="0">
                <a:solidFill>
                  <a:srgbClr val="000000"/>
                </a:solidFill>
                <a:latin typeface="Calibri"/>
              </a:rPr>
              <a:t>abbiamo </a:t>
            </a:r>
            <a:r>
              <a:rPr lang="it-IT" sz="3200" dirty="0">
                <a:solidFill>
                  <a:srgbClr val="000000"/>
                </a:solidFill>
                <a:latin typeface="Calibri"/>
              </a:rPr>
              <a:t>usato </a:t>
            </a:r>
            <a:r>
              <a:rPr lang="it-IT" sz="3200" b="1" dirty="0" smtClean="0">
                <a:solidFill>
                  <a:srgbClr val="000000"/>
                </a:solidFill>
                <a:latin typeface="Calibri"/>
              </a:rPr>
              <a:t>JAVAMAIL  (API di </a:t>
            </a:r>
            <a:r>
              <a:rPr lang="it-IT" sz="3200" b="1" dirty="0" err="1">
                <a:solidFill>
                  <a:srgbClr val="000000"/>
                </a:solidFill>
                <a:latin typeface="Calibri"/>
              </a:rPr>
              <a:t>Sun</a:t>
            </a:r>
            <a:r>
              <a:rPr lang="it-IT" sz="3200" b="1" dirty="0">
                <a:solidFill>
                  <a:srgbClr val="000000"/>
                </a:solidFill>
                <a:latin typeface="Calibri"/>
              </a:rPr>
              <a:t>) </a:t>
            </a:r>
            <a:r>
              <a:rPr lang="it-IT" sz="3200" dirty="0">
                <a:solidFill>
                  <a:srgbClr val="000000"/>
                </a:solidFill>
                <a:latin typeface="Calibri"/>
              </a:rPr>
              <a:t>e l'abbiamo </a:t>
            </a:r>
            <a:r>
              <a:rPr lang="it-IT" sz="3200" dirty="0" smtClean="0">
                <a:solidFill>
                  <a:srgbClr val="000000"/>
                </a:solidFill>
                <a:latin typeface="Calibri"/>
              </a:rPr>
              <a:t>integrata </a:t>
            </a:r>
            <a:r>
              <a:rPr lang="it-IT" sz="3200" dirty="0">
                <a:solidFill>
                  <a:srgbClr val="000000"/>
                </a:solidFill>
                <a:latin typeface="Calibri"/>
              </a:rPr>
              <a:t>nel nostro sistema </a:t>
            </a:r>
            <a:r>
              <a:rPr lang="it-IT" sz="3200" dirty="0" smtClean="0">
                <a:solidFill>
                  <a:srgbClr val="000000"/>
                </a:solidFill>
                <a:latin typeface="Calibri"/>
              </a:rPr>
              <a:t>tramite </a:t>
            </a:r>
            <a:r>
              <a:rPr lang="it-IT" sz="3200" dirty="0">
                <a:solidFill>
                  <a:srgbClr val="000000"/>
                </a:solidFill>
                <a:latin typeface="Calibri"/>
              </a:rPr>
              <a:t>il design pattern BRIDGE.</a:t>
            </a:r>
            <a:endParaRPr sz="20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spTree>
    <p:extLst>
      <p:ext uri="{BB962C8B-B14F-4D97-AF65-F5344CB8AC3E}">
        <p14:creationId xmlns:p14="http://schemas.microsoft.com/office/powerpoint/2010/main" val="379016076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flipV="1">
            <a:off x="2714612" y="2571744"/>
            <a:ext cx="100013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Alla classe Abstraction corrisponde la classe</a:t>
            </a:r>
          </a:p>
          <a:p>
            <a:r>
              <a:rPr lang="it-IT" dirty="0" err="1" smtClean="0"/>
              <a:t>NotificheMail.java</a:t>
            </a:r>
            <a:endParaRPr lang="it-IT" dirty="0"/>
          </a:p>
        </p:txBody>
      </p:sp>
    </p:spTree>
    <p:extLst>
      <p:ext uri="{BB962C8B-B14F-4D97-AF65-F5344CB8AC3E}">
        <p14:creationId xmlns:p14="http://schemas.microsoft.com/office/powerpoint/2010/main" val="1889567349"/>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16200000" flipV="1">
            <a:off x="7072330" y="271462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All’interfaccia </a:t>
            </a:r>
            <a:r>
              <a:rPr lang="it-IT" dirty="0" err="1" smtClean="0"/>
              <a:t>Implementor</a:t>
            </a:r>
            <a:r>
              <a:rPr lang="it-IT" dirty="0" smtClean="0"/>
              <a:t> </a:t>
            </a:r>
            <a:r>
              <a:rPr lang="it-IT" dirty="0" err="1" smtClean="0"/>
              <a:t>corrispone</a:t>
            </a:r>
            <a:r>
              <a:rPr lang="it-IT" dirty="0" smtClean="0"/>
              <a:t> l’interfaccia Messaggio</a:t>
            </a:r>
            <a:endParaRPr lang="it-IT" dirty="0"/>
          </a:p>
        </p:txBody>
      </p:sp>
    </p:spTree>
    <p:extLst>
      <p:ext uri="{BB962C8B-B14F-4D97-AF65-F5344CB8AC3E}">
        <p14:creationId xmlns:p14="http://schemas.microsoft.com/office/powerpoint/2010/main" val="293859539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5400000" flipH="1" flipV="1">
            <a:off x="2464579" y="4036223"/>
            <a:ext cx="242889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6200000" flipV="1">
            <a:off x="6679421" y="3964785"/>
            <a:ext cx="271464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3286116" y="1857364"/>
            <a:ext cx="5674567" cy="923330"/>
          </a:xfrm>
          <a:prstGeom prst="rect">
            <a:avLst/>
          </a:prstGeom>
          <a:noFill/>
        </p:spPr>
        <p:txBody>
          <a:bodyPr wrap="none" rtlCol="0">
            <a:spAutoFit/>
          </a:bodyPr>
          <a:lstStyle/>
          <a:p>
            <a:r>
              <a:rPr lang="it-IT" dirty="0" smtClean="0"/>
              <a:t>Alle classi </a:t>
            </a:r>
            <a:r>
              <a:rPr lang="it-IT" dirty="0" err="1" smtClean="0"/>
              <a:t>ConcreteImplementor</a:t>
            </a:r>
            <a:r>
              <a:rPr lang="it-IT" dirty="0" smtClean="0"/>
              <a:t> A e B corrispondono i vari </a:t>
            </a:r>
          </a:p>
          <a:p>
            <a:r>
              <a:rPr lang="it-IT" dirty="0" smtClean="0"/>
              <a:t>tipi di messaggi sopra citati, ovvero : </a:t>
            </a:r>
            <a:r>
              <a:rPr lang="it-IT" dirty="0" err="1" smtClean="0"/>
              <a:t>ComposizioneClasse</a:t>
            </a:r>
            <a:r>
              <a:rPr lang="it-IT" dirty="0" smtClean="0"/>
              <a:t>,</a:t>
            </a:r>
          </a:p>
          <a:p>
            <a:r>
              <a:rPr lang="it-IT" dirty="0" smtClean="0"/>
              <a:t>Evento,Registrazione e Licenziamento.</a:t>
            </a:r>
            <a:endParaRPr lang="it-IT" dirty="0"/>
          </a:p>
        </p:txBody>
      </p:sp>
    </p:spTree>
    <p:extLst>
      <p:ext uri="{BB962C8B-B14F-4D97-AF65-F5344CB8AC3E}">
        <p14:creationId xmlns:p14="http://schemas.microsoft.com/office/powerpoint/2010/main" val="3382536623"/>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endParaRPr lang="it-IT" sz="3200" dirty="0" smtClean="0"/>
          </a:p>
          <a:p>
            <a:pPr>
              <a:lnSpc>
                <a:spcPct val="100000"/>
              </a:lnSpc>
              <a:buSzPct val="95000"/>
            </a:pPr>
            <a:endParaRPr lang="it-IT" sz="3200" dirty="0" smtClean="0"/>
          </a:p>
          <a:p>
            <a:pPr lvl="1">
              <a:buSzPct val="95000"/>
              <a:buFont typeface="Arial" pitchFamily="34" charset="0"/>
              <a:buChar char="•"/>
            </a:pPr>
            <a:r>
              <a:rPr lang="it-IT" sz="2800" dirty="0" smtClean="0"/>
              <a:t> ci permette di inserire altri messaggi in modo semplice  e senza causare molti cambiamenti nel sistema, così come modificare quelli già esistenti.</a:t>
            </a:r>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Perché Bridge?</a:t>
            </a:r>
            <a:endParaRPr lang="it-IT" sz="4800" b="1" dirty="0" smtClean="0">
              <a:solidFill>
                <a:srgbClr val="000000"/>
              </a:solidFill>
              <a:latin typeface="Calibri"/>
            </a:endParaRPr>
          </a:p>
          <a:p>
            <a:pPr algn="ctr">
              <a:lnSpc>
                <a:spcPct val="100000"/>
              </a:lnSpc>
            </a:pPr>
            <a:r>
              <a:rPr lang="it-IT" sz="3000" dirty="0" smtClean="0">
                <a:solidFill>
                  <a:srgbClr val="000000"/>
                </a:solidFill>
                <a:latin typeface="Calibri"/>
              </a:rPr>
              <a:t>(1)</a:t>
            </a:r>
            <a:endParaRPr sz="3000" dirty="0"/>
          </a:p>
        </p:txBody>
      </p:sp>
    </p:spTree>
    <p:extLst>
      <p:ext uri="{BB962C8B-B14F-4D97-AF65-F5344CB8AC3E}">
        <p14:creationId xmlns:p14="http://schemas.microsoft.com/office/powerpoint/2010/main" val="945142828"/>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57158"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p>
          <a:p>
            <a:pPr lvl="1">
              <a:buSzPct val="95000"/>
            </a:pPr>
            <a:endParaRPr lang="it-IT" sz="2800" dirty="0" smtClean="0"/>
          </a:p>
          <a:p>
            <a:pPr lvl="1">
              <a:buSzPct val="95000"/>
              <a:buFont typeface="Arial" pitchFamily="34" charset="0"/>
              <a:buChar char="•"/>
            </a:pPr>
            <a:r>
              <a:rPr lang="it-IT" sz="2800" dirty="0" smtClean="0"/>
              <a:t> il </a:t>
            </a:r>
            <a:r>
              <a:rPr lang="it-IT" sz="2800" dirty="0" err="1" smtClean="0"/>
              <a:t>controlMail</a:t>
            </a:r>
            <a:r>
              <a:rPr lang="it-IT" sz="2800" dirty="0" smtClean="0"/>
              <a:t> può usare un solo metodo di invio senza badare al tipo di notifica, infatti prende in input un oggetto MESSAGGIO.</a:t>
            </a:r>
            <a:endParaRPr sz="28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smtClean="0">
                <a:solidFill>
                  <a:srgbClr val="000000"/>
                </a:solidFill>
                <a:latin typeface="Calibri"/>
              </a:rPr>
              <a:t>Perché Bridge?</a:t>
            </a:r>
            <a:endParaRPr lang="it-IT" sz="4800" b="1" dirty="0" smtClean="0">
              <a:solidFill>
                <a:srgbClr val="000000"/>
              </a:solidFill>
              <a:latin typeface="Calibri"/>
            </a:endParaRPr>
          </a:p>
          <a:p>
            <a:pPr algn="ctr">
              <a:lnSpc>
                <a:spcPct val="100000"/>
              </a:lnSpc>
            </a:pPr>
            <a:r>
              <a:rPr lang="it-IT" sz="3000" dirty="0" smtClean="0">
                <a:solidFill>
                  <a:srgbClr val="000000"/>
                </a:solidFill>
                <a:latin typeface="Calibri"/>
              </a:rPr>
              <a:t>(2)</a:t>
            </a:r>
            <a:endParaRPr sz="3000" dirty="0"/>
          </a:p>
        </p:txBody>
      </p:sp>
    </p:spTree>
    <p:extLst>
      <p:ext uri="{BB962C8B-B14F-4D97-AF65-F5344CB8AC3E}">
        <p14:creationId xmlns:p14="http://schemas.microsoft.com/office/powerpoint/2010/main" val="331329780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186</TotalTime>
  <Words>3508</Words>
  <Application>Microsoft Macintosh PowerPoint</Application>
  <PresentationFormat>Presentazione su schermo (4:3)</PresentationFormat>
  <Paragraphs>581</Paragraphs>
  <Slides>100</Slides>
  <Notes>18</Notes>
  <HiddenSlides>0</HiddenSlides>
  <MMClips>0</MMClips>
  <ScaleCrop>false</ScaleCrop>
  <HeadingPairs>
    <vt:vector size="4" baseType="variant">
      <vt:variant>
        <vt:lpstr>Tema</vt:lpstr>
      </vt:variant>
      <vt:variant>
        <vt:i4>1</vt:i4>
      </vt:variant>
      <vt:variant>
        <vt:lpstr>Titoli diapositive</vt:lpstr>
      </vt:variant>
      <vt:variant>
        <vt:i4>100</vt:i4>
      </vt:variant>
    </vt:vector>
  </HeadingPairs>
  <TitlesOfParts>
    <vt:vector size="101" baseType="lpstr">
      <vt:lpstr>Equinozio</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lpstr>Presentazione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Andrea</cp:lastModifiedBy>
  <cp:revision>23</cp:revision>
  <dcterms:created xsi:type="dcterms:W3CDTF">2012-12-23T12:37:08Z</dcterms:created>
  <dcterms:modified xsi:type="dcterms:W3CDTF">2012-12-30T13:05:06Z</dcterms:modified>
</cp:coreProperties>
</file>