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5"/>
  </p:notesMasterIdLst>
  <p:sldIdLst>
    <p:sldId id="256" r:id="rId2"/>
    <p:sldId id="310" r:id="rId3"/>
    <p:sldId id="311" r:id="rId4"/>
    <p:sldId id="312" r:id="rId5"/>
    <p:sldId id="257" r:id="rId6"/>
    <p:sldId id="28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8" r:id="rId21"/>
    <p:sldId id="30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7" r:id="rId38"/>
    <p:sldId id="298" r:id="rId39"/>
    <p:sldId id="299" r:id="rId40"/>
    <p:sldId id="300" r:id="rId41"/>
    <p:sldId id="301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29" clrIdx="0"/>
  <p:cmAuthor id="1" name="festaG" initials="f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65" autoAdjust="0"/>
  </p:normalViewPr>
  <p:slideViewPr>
    <p:cSldViewPr>
      <p:cViewPr varScale="1">
        <p:scale>
          <a:sx n="70" d="100"/>
          <a:sy n="70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29:07.260" idx="1">
    <p:pos x="10" y="10"/>
    <p:text>LOL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2202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Questa che</a:t>
            </a:r>
            <a:r>
              <a:rPr lang="it-IT" baseline="0" dirty="0" smtClean="0"/>
              <a:t> ho mostrato sostanzialmente è l’idea su cui noi volevamo basarci per implementare la gestione dei pagamenti ma essendo a bassa priorità non è stato implementato sia per mancanza di tempo effettivo sia per mancanza di skill necessarie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7108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Problemi come: rimborso,cauzione,sconti</a:t>
            </a:r>
            <a:r>
              <a:rPr lang="it-IT" sz="1200" baseline="0" dirty="0" smtClean="0"/>
              <a:t> era specificato solo concettualmente ma non come farlo quindi o si sceglieva una strada dettagliata oppure si rimaneva sul generale.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1685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 gia accennato da francesco</a:t>
            </a:r>
            <a:r>
              <a:rPr lang="it-IT" baseline="0" dirty="0" smtClean="0"/>
              <a:t> il nostro team si è occupato della gestione dei pagamenti, dei servizi quali mensa e orario e dei tirocinanti del sistema at-silo io mi occuperò di esporre la gestione dei pagamenti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2202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smtClean="0"/>
              <a:t>Inizio:: Come </a:t>
            </a:r>
            <a:r>
              <a:rPr lang="it-IT" sz="1200" dirty="0" smtClean="0"/>
              <a:t>detto già in precedenza in una diapositiva, un problema che abbiamo riscontrato nella stesura del RAD, è stato quello dei tirocinanti.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Fine:: Tutto questo ha richiesto un maggior impegno che all’inizio non era stato programmato.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1685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>
                <a:latin typeface="Arial" pitchFamily="34" charset="0"/>
                <a:cs typeface="Arial" pitchFamily="34" charset="0"/>
              </a:rPr>
              <a:t>1)  una volta superate le prime difficoltà, il lavoro è continuato in modo uniforme.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5900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 I dati inseriti nel sistema, durante la registrazione o in altre fasi critiche fanno parte di informazioni strettamente personali.</a:t>
            </a:r>
          </a:p>
          <a:p>
            <a:r>
              <a:rPr lang="it-IT" sz="1200" dirty="0" smtClean="0"/>
              <a:t>Qualora quest’ultime venissero rese pubbliche, il sistema notificherà l’accaduto al proprietario dei dati personali.</a:t>
            </a:r>
          </a:p>
          <a:p>
            <a:endParaRPr lang="it-IT" sz="1200" dirty="0" smtClean="0"/>
          </a:p>
          <a:p>
            <a:r>
              <a:rPr lang="it-IT" sz="1200" dirty="0" smtClean="0"/>
              <a:t>Il sistema permette agli utenti di compilare i questionari in maniera anonima nonostante abbiano effettuato l’accesso e siano stati identificati.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1200" dirty="0" smtClean="0"/>
              <a:t>Gli utenti del sistema compiono giornalmente delle operazioni. Il sistema si occupa quasi esclusivamente di interrogazioni al database, gli utenti, quindi, consultano e modificano gli elenchi, dopo aver eseguito operazioni di login. Questo tipo di operazioni, login e consultazione/modifica, seppur oneroso per il database di grande dimensioni, non può quindi occupare più di qualche secondo per produrre risultati. In altre parole il tempo di attese di un utente è di pochi secondi.</a:t>
            </a:r>
          </a:p>
          <a:p>
            <a:pPr algn="just"/>
            <a:r>
              <a:rPr lang="it-IT" sz="1200" dirty="0" smtClean="0"/>
              <a:t>Il sistema deve permettere all’utente di poter ricevere un riscontro da parte del sistema in non più di 5 secondi. </a:t>
            </a:r>
          </a:p>
          <a:p>
            <a:pPr algn="just"/>
            <a:r>
              <a:rPr lang="it-IT" sz="1200" dirty="0" smtClean="0"/>
              <a:t>Inoltre il sistema deve ridurre significativamente il tempo di compilazione dei questionari compilando le domande di cui già conosce le risposte al posto del genitore.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40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 smtClean="0"/>
              <a:t>il nostro team si è occupato della gestione dei pagamenti, dei servizi quali mensa e orario e dei tirocinanti del sistema at-silo.</a:t>
            </a:r>
          </a:p>
          <a:p>
            <a:r>
              <a:rPr lang="it-IT" baseline="0" dirty="0" smtClean="0"/>
              <a:t>Ci siamo posti l’obiettivo di..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2202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…anche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r>
              <a:rPr lang="it-IT" dirty="0" smtClean="0"/>
              <a:t> era diviso in 3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44</a:t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Presentation</a:t>
            </a:r>
            <a:r>
              <a:rPr lang="it-IT" baseline="0" dirty="0" smtClean="0"/>
              <a:t> </a:t>
            </a:r>
            <a:r>
              <a:rPr lang="it-IT" baseline="0" smtClean="0"/>
              <a:t>2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15010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L’implementazione è stata la fase di progettazione che ha ritardato la consegna del prodotto finale. Avendo creato un database iniziale, tutta l’implementazione è stata soggetta alle modifiche apportate alla base di dati. </a:t>
            </a:r>
          </a:p>
          <a:p>
            <a:r>
              <a:rPr lang="it-IT" dirty="0" smtClean="0"/>
              <a:t>Durante questa fase sono state trovate delle sbavature commesse in fase di </a:t>
            </a:r>
            <a:r>
              <a:rPr lang="it-IT" dirty="0" err="1" smtClean="0"/>
              <a:t>mapping</a:t>
            </a:r>
            <a:r>
              <a:rPr lang="it-IT" dirty="0" smtClean="0"/>
              <a:t> che ci hanno portato a produrre una base di dati incompleta e in alcuni punti sbagliata.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697673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58</a:t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59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60</a:t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Affidabilità :</a:t>
            </a:r>
            <a:r>
              <a:rPr lang="it-IT" baseline="0" dirty="0" smtClean="0"/>
              <a:t> Non vengono rilevati comportamenti anomali. Non è possibile modificare eventi per i quali non abbiamo i permessi</a:t>
            </a:r>
          </a:p>
          <a:p>
            <a:r>
              <a:rPr lang="it-IT" baseline="0" dirty="0" smtClean="0"/>
              <a:t>Errori : In questo modo è difficile da introdurre errori e vengono anche controllati gli allegati.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61</a:t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62</a:t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32684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aseline="0" dirty="0" smtClean="0"/>
              <a:t>Nota numero 1: il singleton pattern viene utilizzato per evitare di creare un’istanza di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 a ogni richiesta, poiché questo introdurrebbe un ritardo, e incrementerebbe l’utilizzo di memoria RAM.</a:t>
            </a:r>
            <a:endParaRPr lang="it-IT" dirty="0" smtClean="0"/>
          </a:p>
          <a:p>
            <a:r>
              <a:rPr lang="it-IT" dirty="0" smtClean="0"/>
              <a:t>Nota numero 2:</a:t>
            </a:r>
            <a:r>
              <a:rPr lang="it-IT" baseline="0" dirty="0" smtClean="0"/>
              <a:t> Non abbiamo variabili d’istanza per 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, poiché queste sarebbero accedute in concorrenza da più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, e quindi si avrebbero problemi di concorrenza.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64</a:t>
            </a:fld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input (</a:t>
            </a:r>
            <a:r>
              <a:rPr lang="en-US" sz="1200" dirty="0" err="1" smtClean="0"/>
              <a:t>validi</a:t>
            </a:r>
            <a:r>
              <a:rPr lang="en-US" sz="1200" dirty="0" smtClean="0"/>
              <a:t> e non </a:t>
            </a:r>
            <a:r>
              <a:rPr lang="en-US" sz="1200" dirty="0" err="1" smtClean="0"/>
              <a:t>validi</a:t>
            </a:r>
            <a:r>
              <a:rPr lang="en-US" sz="1200" dirty="0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65</a:t>
            </a:fld>
            <a:endParaRPr 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 smtClean="0"/>
              <a:t>PROBLEM</a:t>
            </a:r>
            <a:r>
              <a:rPr lang="it-IT" sz="1200" b="1" baseline="0" dirty="0" smtClean="0"/>
              <a:t> </a:t>
            </a:r>
            <a:r>
              <a:rPr lang="it-IT" dirty="0" smtClean="0"/>
              <a:t>Visto il poco tempo a disposizione, ed essendo forniti soltanto di una versione imparziale del sistema, non è stato possibile individuare test case basandosi esclusivamente sul </a:t>
            </a:r>
            <a:r>
              <a:rPr lang="it-IT" dirty="0" err="1" smtClean="0"/>
              <a:t>Weak</a:t>
            </a:r>
            <a:r>
              <a:rPr lang="it-IT" dirty="0" smtClean="0"/>
              <a:t> </a:t>
            </a:r>
            <a:r>
              <a:rPr lang="it-IT" dirty="0" err="1" smtClean="0"/>
              <a:t>Equivalance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con </a:t>
            </a:r>
            <a:r>
              <a:rPr lang="it-IT" dirty="0" err="1" smtClean="0"/>
              <a:t>Boundary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r>
              <a:rPr lang="it-IT" dirty="0" smtClean="0"/>
              <a:t>, come previsto dal Test </a:t>
            </a:r>
            <a:r>
              <a:rPr lang="it-IT" dirty="0" err="1" smtClean="0"/>
              <a:t>Plan</a:t>
            </a:r>
            <a:r>
              <a:rPr lang="it-IT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Eseguito con il criterio di copertura debole(WECT): un input non valido per volta, tutti gli altri input corretti.</a:t>
            </a:r>
          </a:p>
          <a:p>
            <a:pPr>
              <a:buFont typeface="Wingdings" pitchFamily="2" charset="2"/>
              <a:buChar char="v"/>
            </a:pPr>
            <a:r>
              <a:rPr lang="it-IT" sz="1200" dirty="0" smtClean="0"/>
              <a:t>Per ogni </a:t>
            </a:r>
            <a:r>
              <a:rPr lang="it-IT" sz="1200" dirty="0" err="1" smtClean="0"/>
              <a:t>use</a:t>
            </a:r>
            <a:r>
              <a:rPr lang="it-IT" sz="1200" dirty="0" smtClean="0"/>
              <a:t> case ad alta priorità sono stati realizzati diversi test </a:t>
            </a:r>
            <a:r>
              <a:rPr lang="it-IT" sz="1200" dirty="0" err="1" smtClean="0"/>
              <a:t>cases</a:t>
            </a:r>
            <a:r>
              <a:rPr lang="it-IT" sz="1200" dirty="0" smtClean="0"/>
              <a:t>, realizzati seguendo il criterio di copertura debole (</a:t>
            </a:r>
            <a:r>
              <a:rPr lang="it-IT" sz="1200" b="1" dirty="0" smtClean="0"/>
              <a:t>WECT</a:t>
            </a:r>
            <a:r>
              <a:rPr lang="it-IT" sz="1200" dirty="0" smtClean="0"/>
              <a:t>): </a:t>
            </a:r>
            <a:r>
              <a:rPr lang="it-IT" sz="1200" i="1" dirty="0" smtClean="0"/>
              <a:t>un input non valido per volta, tutti gli altri input corretti.</a:t>
            </a:r>
            <a:endParaRPr lang="it-IT" sz="12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66</a:t>
            </a:fld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Organizzazione della fase di </a:t>
            </a:r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i="1" dirty="0" smtClean="0"/>
              <a:t>poiché spesso impossibilitati nel seguire la tracciabilità specificata;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69</a:t>
            </a:fld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Difficoltà dovuta ad </a:t>
            </a:r>
          </a:p>
          <a:p>
            <a:r>
              <a:rPr lang="it-IT" dirty="0" smtClean="0"/>
              <a:t>- inesperienza (è</a:t>
            </a:r>
            <a:r>
              <a:rPr lang="it-IT" baseline="0" dirty="0" smtClean="0"/>
              <a:t> stata la prima esperienza progettuale per tutti noi)</a:t>
            </a:r>
            <a:r>
              <a:rPr lang="it-IT" dirty="0" smtClean="0"/>
              <a:t>, </a:t>
            </a:r>
          </a:p>
          <a:p>
            <a:pPr>
              <a:buFontTx/>
              <a:buChar char="-"/>
            </a:pPr>
            <a:r>
              <a:rPr lang="it-IT" dirty="0" err="1" smtClean="0"/>
              <a:t>greenfield</a:t>
            </a:r>
            <a:r>
              <a:rPr lang="it-IT" dirty="0" smtClean="0"/>
              <a:t> </a:t>
            </a:r>
            <a:r>
              <a:rPr lang="it-IT" dirty="0" err="1" smtClean="0"/>
              <a:t>engeneering</a:t>
            </a:r>
            <a:r>
              <a:rPr lang="it-IT" baseline="0" dirty="0" smtClean="0"/>
              <a:t> (ambiente non noto e sistema realizzato completamente da capo), </a:t>
            </a:r>
          </a:p>
          <a:p>
            <a:pPr>
              <a:buFontTx/>
              <a:buChar char="-"/>
            </a:pPr>
            <a:r>
              <a:rPr lang="it-IT" baseline="0" dirty="0" smtClean="0"/>
              <a:t>tempo a disposizione</a:t>
            </a:r>
          </a:p>
          <a:p>
            <a:pPr>
              <a:buFontTx/>
              <a:buChar char="-"/>
            </a:pPr>
            <a:r>
              <a:rPr lang="it-IT" baseline="0" dirty="0" smtClean="0"/>
              <a:t> comunicazione tra 3 sottoteam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70</a:t>
            </a:fld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baseline="0" dirty="0" smtClean="0"/>
              <a:t>Dopo diverse consultazioni con il committente, i requisiti sono cambiati, ma alla fine è stata realizzata una documentazione solida, flessibile. Per il team 2 le funzionalità dei tirocinanti, pagamenti e servizi rispettano questo requisito e sono quasi aderenti alle richieste del committente. La semplicità e  chiarezza sono i nostri punti di forza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- Abbiamo cercato</a:t>
            </a:r>
            <a:r>
              <a:rPr lang="it-IT" baseline="0" dirty="0" smtClean="0"/>
              <a:t> di attenerci il più possibile al sistema di riferimento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La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 ha comportato una conoscenza quasi globale dei requisiti del sottosistema a tutti i team </a:t>
            </a:r>
            <a:r>
              <a:rPr lang="it-IT" dirty="0" err="1" smtClean="0"/>
              <a:t>members</a:t>
            </a: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71</a:t>
            </a:fld>
            <a:endParaRPr 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72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9336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cosa si intende per gestione degli extra</a:t>
            </a:r>
          </a:p>
          <a:p>
            <a:r>
              <a:rPr lang="it-IT" baseline="0" dirty="0" smtClean="0"/>
              <a:t>il nostro sistema prevede che i genitori possono richiedere variazione sia sul menù di base e sia sull’orario e ovviamente queste variazioni sono soggette a pagamento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96867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</a:t>
            </a:r>
            <a:r>
              <a:rPr lang="it-IT" smtClean="0"/>
              <a:t>in invipromemoria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502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in invio</a:t>
            </a:r>
            <a:r>
              <a:rPr lang="it-IT" baseline="0" dirty="0" smtClean="0"/>
              <a:t> </a:t>
            </a:r>
            <a:r>
              <a:rPr lang="it-IT" dirty="0" smtClean="0"/>
              <a:t>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5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9423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838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695044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878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8576524"/>
              </p:ext>
            </p:extLst>
          </p:nvPr>
        </p:nvGraphicFramePr>
        <p:xfrm>
          <a:off x="0" y="4286256"/>
          <a:ext cx="2231232" cy="25717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31232"/>
              </a:tblGrid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Luca</a:t>
                      </a:r>
                      <a:r>
                        <a:rPr lang="it-IT" sz="1400" baseline="0" dirty="0" smtClean="0">
                          <a:effectLst/>
                        </a:rPr>
                        <a:t> Di Costanzo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Francesco</a:t>
                      </a:r>
                      <a:r>
                        <a:rPr lang="it-IT" sz="1400" baseline="0" dirty="0" smtClean="0">
                          <a:effectLst/>
                        </a:rPr>
                        <a:t> Durante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</a:t>
                      </a:r>
                      <a:r>
                        <a:rPr lang="it-IT" sz="1400" baseline="0" dirty="0" smtClean="0">
                          <a:effectLst/>
                        </a:rPr>
                        <a:t> </a:t>
                      </a:r>
                      <a:r>
                        <a:rPr lang="it-IT" sz="1400" baseline="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Marco Parisi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3888432" cy="578328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Gestione Pagamenti</a:t>
            </a:r>
            <a:endParaRPr lang="it-IT" sz="3600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1519308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PRIMO IMPATTO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Marko\Desktop\MrTVlxUrDeuxxiwtND9xFZ5So1_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435" y="2276872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133906" y="5589240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i="1" dirty="0" err="1" smtClean="0">
                <a:solidFill>
                  <a:schemeClr val="accent4"/>
                </a:solidFill>
              </a:rPr>
              <a:t>Capire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cosa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il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cliente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vuole</a:t>
            </a:r>
            <a:endParaRPr lang="en-US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50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03648" y="764704"/>
            <a:ext cx="392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Team M vs Bando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32158" y="2132856"/>
            <a:ext cx="8488314" cy="147661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Problem: </a:t>
            </a:r>
            <a:r>
              <a:rPr lang="en-US" dirty="0" err="1" smtClean="0">
                <a:solidFill>
                  <a:srgbClr val="000000"/>
                </a:solidFill>
              </a:rPr>
              <a:t>bando</a:t>
            </a:r>
            <a:r>
              <a:rPr lang="en-US" dirty="0" smtClean="0">
                <a:solidFill>
                  <a:srgbClr val="000000"/>
                </a:solidFill>
              </a:rPr>
              <a:t> non </a:t>
            </a:r>
            <a:r>
              <a:rPr lang="en-US" dirty="0" err="1" smtClean="0">
                <a:solidFill>
                  <a:srgbClr val="000000"/>
                </a:solidFill>
              </a:rPr>
              <a:t>specifico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molte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questioni</a:t>
            </a:r>
            <a:r>
              <a:rPr lang="en-US" dirty="0" smtClean="0">
                <a:solidFill>
                  <a:srgbClr val="000000"/>
                </a:solidFill>
              </a:rPr>
              <a:t>, solo </a:t>
            </a:r>
            <a:r>
              <a:rPr lang="en-US" dirty="0" err="1" smtClean="0">
                <a:solidFill>
                  <a:srgbClr val="000000"/>
                </a:solidFill>
              </a:rPr>
              <a:t>accennate</a:t>
            </a:r>
            <a:r>
              <a:rPr lang="en-US" dirty="0" smtClean="0">
                <a:solidFill>
                  <a:srgbClr val="000000"/>
                </a:solidFill>
              </a:rPr>
              <a:t> come </a:t>
            </a:r>
            <a:r>
              <a:rPr lang="en-US" dirty="0" err="1" smtClean="0">
                <a:solidFill>
                  <a:srgbClr val="000000"/>
                </a:solidFill>
              </a:rPr>
              <a:t>rimborso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sconto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dipendenti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ecc</a:t>
            </a:r>
            <a:r>
              <a:rPr lang="en-US" dirty="0" smtClean="0">
                <a:solidFill>
                  <a:srgbClr val="000000"/>
                </a:solidFill>
              </a:rPr>
              <a:t>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4077072"/>
            <a:ext cx="8352928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Solution: </a:t>
            </a:r>
            <a:r>
              <a:rPr lang="en-US" dirty="0" err="1" smtClean="0">
                <a:solidFill>
                  <a:srgbClr val="000000"/>
                </a:solidFill>
              </a:rPr>
              <a:t>Gestire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pagamenti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trattando</a:t>
            </a:r>
            <a:r>
              <a:rPr lang="en-US" dirty="0" smtClean="0">
                <a:solidFill>
                  <a:srgbClr val="000000"/>
                </a:solidFill>
              </a:rPr>
              <a:t> solo </a:t>
            </a:r>
            <a:r>
              <a:rPr lang="en-US" dirty="0" err="1" smtClean="0">
                <a:solidFill>
                  <a:srgbClr val="000000"/>
                </a:solidFill>
              </a:rPr>
              <a:t>campi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noti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6817" y="4797152"/>
            <a:ext cx="1691039" cy="169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6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0.9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Marko\Desktop\Class_Diagram_Pagamenti buon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22" y="1196752"/>
            <a:ext cx="914400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74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Versione iniziale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8902" y="1556792"/>
            <a:ext cx="8449562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non va: </a:t>
            </a:r>
            <a:endParaRPr lang="it-IT" dirty="0">
              <a:solidFill>
                <a:schemeClr val="accent5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 Genitore non può pagare online ma deve pagare con   bancomat allo sportello dell’asilo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Cauzione non presente sul bando 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deve essere gestito: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Devono essere gestiti gli extra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95231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347864" y="5301208"/>
            <a:ext cx="225877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606634" y="4797152"/>
            <a:ext cx="1557654" cy="612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8246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2604836" y="2852936"/>
            <a:ext cx="427142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093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3" y="471869"/>
            <a:ext cx="393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4.0</a:t>
            </a:r>
          </a:p>
          <a:p>
            <a:pPr algn="ctr"/>
            <a:endParaRPr lang="it-IT" sz="3200" dirty="0">
              <a:latin typeface="+mj-lt"/>
            </a:endParaRPr>
          </a:p>
        </p:txBody>
      </p:sp>
      <p:pic>
        <p:nvPicPr>
          <p:cNvPr id="2050" name="Picture 2" descr="C:\Users\Marko\Desktop\UCD_Pagamenti%20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968" y="1559909"/>
            <a:ext cx="75247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1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  <p:pic>
        <p:nvPicPr>
          <p:cNvPr id="1027" name="Picture 3" descr="C:\Users\Marko\Desktop\UC_ Fattura pagamen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17" y="1335247"/>
            <a:ext cx="8820471" cy="529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3549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o\Desktop\Documenti presentazione\SD_PagamentiM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10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260241" y="471869"/>
            <a:ext cx="493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Sequence Diagram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7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478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76316" y="1813753"/>
            <a:ext cx="386363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FF0000"/>
                </a:solidFill>
              </a:rPr>
              <a:t>Contro: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Indicazioni troppo generali nel bando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355976" y="1741745"/>
            <a:ext cx="41451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00B050"/>
                </a:solidFill>
              </a:rPr>
              <a:t>Pro: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Definizione di concetti semplici e non specifici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i="1" dirty="0" smtClean="0">
                <a:solidFill>
                  <a:schemeClr val="bg1"/>
                </a:solidFill>
              </a:rPr>
              <a:t>Flessibilità rispetto ai cambiamenti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pic>
        <p:nvPicPr>
          <p:cNvPr id="1026" name="Picture 2" descr="C:\Users\Marko\Desktop\omino_s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65104"/>
            <a:ext cx="1198016" cy="201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o\Desktop\omino_n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1221217" cy="206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0867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200800" cy="836712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smtClean="0"/>
              <a:t>Team Management</a:t>
            </a:r>
            <a:endParaRPr lang="it-IT" sz="48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628800"/>
            <a:ext cx="7029773" cy="426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700" dirty="0" smtClean="0"/>
              <a:t>Il </a:t>
            </a:r>
            <a:r>
              <a:rPr lang="it-IT" sz="2700" dirty="0"/>
              <a:t>sottosistema di gestione del servizio </a:t>
            </a:r>
            <a:r>
              <a:rPr lang="it-IT" sz="2700" dirty="0" smtClean="0"/>
              <a:t>ingloba:</a:t>
            </a:r>
          </a:p>
          <a:p>
            <a:r>
              <a:rPr lang="it-IT" sz="2700" dirty="0" smtClean="0"/>
              <a:t>la </a:t>
            </a:r>
            <a:r>
              <a:rPr lang="it-IT" sz="2700" dirty="0"/>
              <a:t>gestione </a:t>
            </a:r>
            <a:r>
              <a:rPr lang="it-IT" sz="2700" dirty="0" smtClean="0"/>
              <a:t>dei servizi </a:t>
            </a:r>
            <a:r>
              <a:rPr lang="it-IT" sz="2700" dirty="0"/>
              <a:t>per ciascun </a:t>
            </a:r>
            <a:r>
              <a:rPr lang="it-IT" sz="2700" dirty="0" smtClean="0"/>
              <a:t>iscritto</a:t>
            </a:r>
          </a:p>
          <a:p>
            <a:pPr marL="365760" lvl="1" indent="0"/>
            <a:r>
              <a:rPr lang="it-IT" sz="2700" dirty="0" smtClean="0"/>
              <a:t>  </a:t>
            </a:r>
            <a:r>
              <a:rPr lang="it-IT" sz="2700" i="1" dirty="0" smtClean="0"/>
              <a:t>Piani pasto</a:t>
            </a:r>
          </a:p>
          <a:p>
            <a:pPr marL="365760" lvl="1" indent="0"/>
            <a:r>
              <a:rPr lang="it-IT" sz="2700" i="1" dirty="0" smtClean="0"/>
              <a:t>  Orari</a:t>
            </a:r>
          </a:p>
          <a:p>
            <a:pPr marL="365760" lvl="1" indent="0"/>
            <a:r>
              <a:rPr lang="it-IT" sz="2700" i="1" dirty="0" smtClean="0"/>
              <a:t>  Pagamenti</a:t>
            </a:r>
          </a:p>
          <a:p>
            <a:r>
              <a:rPr lang="it-IT" sz="2700" dirty="0" smtClean="0"/>
              <a:t> la gestione dei </a:t>
            </a:r>
            <a:r>
              <a:rPr lang="it-IT" sz="2700" i="1" dirty="0" smtClean="0"/>
              <a:t>tirocinanti</a:t>
            </a:r>
            <a:endParaRPr lang="it-IT" sz="2700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268760"/>
            <a:ext cx="1893514" cy="1368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852936"/>
            <a:ext cx="1350551" cy="134407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717032"/>
            <a:ext cx="1537094" cy="151216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653136"/>
            <a:ext cx="2686097" cy="19168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84486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99695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Tirocinanti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xmlns="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http://www.istitutopaideia.com/images/Omino%20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15666" cy="2420888"/>
          </a:xfrm>
          <a:prstGeom prst="rect">
            <a:avLst/>
          </a:prstGeom>
          <a:noFill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259632" y="548680"/>
            <a:ext cx="6624736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Gestione Tirocinanti</a:t>
            </a:r>
            <a:endParaRPr kumimoji="0" lang="it-IT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915816" y="1052736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5" name="Rettangolo 4"/>
          <p:cNvSpPr/>
          <p:nvPr/>
        </p:nvSpPr>
        <p:spPr>
          <a:xfrm>
            <a:off x="467544" y="2276872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Semplificare la gestione di tirocinanti, da parte di Scienze della Formazione, permettendo l'inserimento di tirocinanti nel registro, l'invio di feedback da parte dell'asilo e la modifica della loro schedulazione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1679" y="620689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1 9"/>
          <p:cNvCxnSpPr/>
          <p:nvPr/>
        </p:nvCxnSpPr>
        <p:spPr>
          <a:xfrm>
            <a:off x="3779912" y="3068960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237312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597352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51820" y="6381328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4210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28672" y="1916832"/>
            <a:ext cx="5079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INIZIALMENTE</a:t>
            </a:r>
          </a:p>
          <a:p>
            <a:endParaRPr lang="it-IT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/>
              <a:t> </a:t>
            </a:r>
            <a:r>
              <a:rPr lang="it-IT" sz="2800" dirty="0" smtClean="0"/>
              <a:t>Tirocinanti esclusi dal sistema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dirty="0" smtClean="0"/>
              <a:t>Non avevano un account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it-IT" sz="2800" dirty="0" smtClean="0"/>
              <a:t>quindi non potevano visualizzare i propri dati né la schedulazione degli orari 	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8" y="1595701"/>
            <a:ext cx="2514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64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Tirocinanti</a:t>
            </a:r>
            <a:endParaRPr lang="it-IT" sz="4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2172" y="1340768"/>
            <a:ext cx="8822316" cy="777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SUCCESSIVAMENTE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Aggiunti nuovi requisiti funzionali come:</a:t>
            </a:r>
            <a:endParaRPr lang="it-IT" sz="2800" dirty="0"/>
          </a:p>
          <a:p>
            <a:endParaRPr lang="it-IT" sz="28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RF_M_2.10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il registro delle attività del tirocinante da parte del tirocinante, responsabile tirocini e della segreteria dell'asilo.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>
                <a:solidFill>
                  <a:schemeClr val="accent4"/>
                </a:solidFill>
              </a:rPr>
              <a:t>RF_M_2.12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la schedulazione dei tirocinanti da parte del responsabile tirocini e dalla segreteria dell'asilo e del tirocinante.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RF_M_2.14 </a:t>
            </a:r>
            <a:r>
              <a:rPr lang="it-IT" sz="2400" dirty="0" smtClean="0"/>
              <a:t>Possibilità </a:t>
            </a:r>
            <a:r>
              <a:rPr lang="it-IT" sz="2400" dirty="0"/>
              <a:t>di poter contestare l'allocazione da parte del tirocinante</a:t>
            </a:r>
          </a:p>
          <a:p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290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 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8032" y="2132856"/>
            <a:ext cx="8748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Questa funzionalità è stata quella che ci ha impegnati maggiormente</a:t>
            </a:r>
            <a:r>
              <a:rPr lang="it-IT" sz="2800" dirty="0" smtClean="0"/>
              <a:t>.</a:t>
            </a:r>
          </a:p>
          <a:p>
            <a:endParaRPr lang="it-IT" sz="2800" dirty="0"/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6 casi d’uso</a:t>
            </a:r>
          </a:p>
          <a:p>
            <a:r>
              <a:rPr lang="it-IT" sz="2800" dirty="0" smtClean="0"/>
              <a:t>	Invece poi……..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19 casi d’uso</a:t>
            </a:r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851920" y="2780928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73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Case </a:t>
            </a:r>
            <a:r>
              <a:rPr lang="it-IT" sz="3600" b="1" dirty="0" err="1" smtClean="0"/>
              <a:t>Diagram</a:t>
            </a:r>
            <a:r>
              <a:rPr lang="it-IT" sz="3600" b="1" dirty="0" smtClean="0"/>
              <a:t> - RAD 1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556792"/>
            <a:ext cx="7853372" cy="453989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771800" y="587727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UCD_Tirocinanti</a:t>
            </a:r>
            <a:r>
              <a:rPr lang="it-IT" sz="2000" dirty="0" smtClean="0"/>
              <a:t> 1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xmlns="" val="422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92696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1 – RAD 4.0</a:t>
            </a:r>
            <a:endParaRPr lang="it-IT" sz="4000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9552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UCD_Tirocinanti_Registro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639" y="1579568"/>
            <a:ext cx="8392697" cy="43790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47664" y="59585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xmlns="" val="247169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2 – RAD 4.0</a:t>
            </a:r>
            <a:endParaRPr lang="it-IT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628801"/>
            <a:ext cx="8278381" cy="47525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75656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76204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3 – RAD 4.0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00582"/>
            <a:ext cx="9144000" cy="47647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79712" y="616530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3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545582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" y="1052736"/>
            <a:ext cx="9143822" cy="576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72008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</a:t>
            </a:r>
            <a:r>
              <a:rPr lang="it-IT" sz="4000" b="1" dirty="0" smtClean="0"/>
              <a:t>Case</a:t>
            </a:r>
            <a:r>
              <a:rPr lang="it-IT" sz="3600" b="1" dirty="0" smtClean="0"/>
              <a:t> del sistema – RAD 4.0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558417"/>
            <a:ext cx="7056784" cy="38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6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Es. </a:t>
            </a:r>
            <a:r>
              <a:rPr lang="it-IT" sz="4000" dirty="0" err="1" smtClean="0"/>
              <a:t>Mockups</a:t>
            </a:r>
            <a:endParaRPr lang="it-IT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87402"/>
            <a:ext cx="9144000" cy="308319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61764" y="4970598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MKUP_M_31-32-33-34-35_Registro </a:t>
            </a:r>
            <a:r>
              <a:rPr lang="it-IT" i="1" dirty="0"/>
              <a:t>Tirocinanti</a:t>
            </a:r>
          </a:p>
        </p:txBody>
      </p:sp>
    </p:spTree>
    <p:extLst>
      <p:ext uri="{BB962C8B-B14F-4D97-AF65-F5344CB8AC3E}">
        <p14:creationId xmlns:p14="http://schemas.microsoft.com/office/powerpoint/2010/main" xmlns="" val="5189284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108520" y="692696"/>
            <a:ext cx="925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Use Case del sistema – RAD 4.0</a:t>
            </a:r>
          </a:p>
          <a:p>
            <a:pPr algn="ctr"/>
            <a:endParaRPr lang="it-IT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3" y="1700808"/>
            <a:ext cx="705678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6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Sequence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Diagram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2967" y="1472590"/>
            <a:ext cx="7078063" cy="469271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55576" y="61653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 smtClean="0"/>
              <a:t>SD_AggiungiTirocinanti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xmlns="" val="25357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0040" y="1700808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</a:rPr>
              <a:t>Contro</a:t>
            </a:r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Cambiamento e non comprensione dei requisiti</a:t>
            </a:r>
          </a:p>
          <a:p>
            <a:endParaRPr lang="it-IT" sz="2800" dirty="0" smtClean="0"/>
          </a:p>
          <a:p>
            <a:r>
              <a:rPr lang="it-IT" sz="2400" dirty="0" smtClean="0"/>
              <a:t>In corso d’opera quando abbiamo appreso meglio tutti i requisiti riguardanti i tirocinanti, abbiamo dovuto modificare tutto quello che avevamo fatto in precedenza.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Aggiungere altri </a:t>
            </a:r>
            <a:r>
              <a:rPr lang="it-IT" sz="2400" u="sng" dirty="0" smtClean="0"/>
              <a:t>casi d’uso</a:t>
            </a: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M</a:t>
            </a:r>
            <a:r>
              <a:rPr lang="it-IT" sz="2400" dirty="0" smtClean="0"/>
              <a:t>odificare i </a:t>
            </a:r>
            <a:r>
              <a:rPr lang="it-IT" sz="2400" u="sng" dirty="0" smtClean="0"/>
              <a:t>requisiti</a:t>
            </a:r>
            <a:r>
              <a:rPr lang="it-IT" sz="2400" dirty="0" smtClean="0"/>
              <a:t> esistenti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ggiornare gli </a:t>
            </a:r>
            <a:r>
              <a:rPr lang="it-IT" sz="2400" u="sng" dirty="0" smtClean="0"/>
              <a:t>use case </a:t>
            </a:r>
            <a:r>
              <a:rPr lang="it-IT" sz="2400" u="sng" dirty="0" err="1" smtClean="0"/>
              <a:t>diagram</a:t>
            </a:r>
            <a:r>
              <a:rPr lang="it-IT" sz="2400" u="sng" dirty="0" smtClean="0"/>
              <a:t> </a:t>
            </a:r>
            <a:r>
              <a:rPr lang="it-IT" sz="2400" dirty="0" smtClean="0"/>
              <a:t>e </a:t>
            </a:r>
            <a:r>
              <a:rPr lang="it-IT" sz="2400" u="sng" dirty="0" err="1" smtClean="0"/>
              <a:t>sequence</a:t>
            </a:r>
            <a:r>
              <a:rPr lang="it-IT" sz="2400" dirty="0" smtClean="0"/>
              <a:t>. 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xmlns="" val="21760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12474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Pro</a:t>
            </a:r>
            <a:r>
              <a:rPr lang="it-IT" sz="28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it-IT" sz="2800" dirty="0" smtClean="0"/>
              <a:t>I tirocinanti sono stati gestiti in tutti i loro aspetti: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Registro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Pianificazione attività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Schedulazione</a:t>
            </a:r>
          </a:p>
          <a:p>
            <a:endParaRPr lang="it-IT" sz="2800" dirty="0"/>
          </a:p>
        </p:txBody>
      </p:sp>
      <p:pic>
        <p:nvPicPr>
          <p:cNvPr id="7170" name="Picture 2" descr="http://www.deaweb.org/upload-FCK/Image/cn11/omino_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348880"/>
            <a:ext cx="2409731" cy="321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34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infocert.it/webroot/images/services/omini/legalh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4365104"/>
            <a:ext cx="1532006" cy="216024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  Conclusioni sul RAD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16024" y="1628800"/>
            <a:ext cx="7380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La </a:t>
            </a:r>
            <a:r>
              <a:rPr lang="it-IT" sz="2800" dirty="0">
                <a:latin typeface="+mj-lt"/>
                <a:cs typeface="Arial" pitchFamily="34" charset="0"/>
              </a:rPr>
              <a:t>stesura del RAD </a:t>
            </a:r>
            <a:r>
              <a:rPr lang="it-IT" sz="2800" dirty="0" smtClean="0">
                <a:latin typeface="+mj-lt"/>
                <a:cs typeface="Arial" pitchFamily="34" charset="0"/>
              </a:rPr>
              <a:t> </a:t>
            </a:r>
            <a:r>
              <a:rPr lang="it-IT" sz="2800" dirty="0">
                <a:latin typeface="+mj-lt"/>
                <a:cs typeface="Arial" pitchFamily="34" charset="0"/>
              </a:rPr>
              <a:t>in tutte le </a:t>
            </a:r>
            <a:r>
              <a:rPr lang="it-IT" sz="2800" dirty="0" smtClean="0">
                <a:latin typeface="+mj-lt"/>
                <a:cs typeface="Arial" pitchFamily="34" charset="0"/>
              </a:rPr>
              <a:t>sue </a:t>
            </a:r>
            <a:r>
              <a:rPr lang="it-IT" sz="2800" dirty="0">
                <a:latin typeface="+mj-lt"/>
                <a:cs typeface="Arial" pitchFamily="34" charset="0"/>
              </a:rPr>
              <a:t>versioni </a:t>
            </a:r>
            <a:r>
              <a:rPr lang="it-IT" sz="2800" dirty="0" smtClean="0">
                <a:latin typeface="+mj-lt"/>
                <a:cs typeface="Arial" pitchFamily="34" charset="0"/>
              </a:rPr>
              <a:t>non </a:t>
            </a:r>
            <a:r>
              <a:rPr lang="it-IT" sz="2800" dirty="0">
                <a:latin typeface="+mj-lt"/>
                <a:cs typeface="Arial" pitchFamily="34" charset="0"/>
              </a:rPr>
              <a:t>ha creato molti </a:t>
            </a:r>
            <a:r>
              <a:rPr lang="it-IT" sz="2800" dirty="0" smtClean="0">
                <a:latin typeface="+mj-lt"/>
                <a:cs typeface="Arial" pitchFamily="34" charset="0"/>
              </a:rPr>
              <a:t>problemi </a:t>
            </a:r>
            <a:r>
              <a:rPr lang="it-IT" sz="2800" dirty="0">
                <a:latin typeface="+mj-lt"/>
                <a:cs typeface="Arial" pitchFamily="34" charset="0"/>
              </a:rPr>
              <a:t>al </a:t>
            </a:r>
            <a:r>
              <a:rPr lang="it-IT" sz="2800" dirty="0" smtClean="0">
                <a:latin typeface="+mj-lt"/>
                <a:cs typeface="Arial" pitchFamily="34" charset="0"/>
              </a:rPr>
              <a:t>team</a:t>
            </a:r>
          </a:p>
          <a:p>
            <a:pPr marL="285750" indent="-285750">
              <a:buFont typeface="Wingdings" pitchFamily="2" charset="2"/>
              <a:buChar char="v"/>
            </a:pPr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Il RAD è stato raffinato con l’aumentare delle conoscenze sulla materia.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Non </a:t>
            </a:r>
            <a:r>
              <a:rPr lang="it-IT" sz="2800" dirty="0">
                <a:latin typeface="+mj-lt"/>
                <a:cs typeface="Arial" pitchFamily="34" charset="0"/>
              </a:rPr>
              <a:t>è stato difficile comunicare con </a:t>
            </a:r>
            <a:r>
              <a:rPr lang="it-IT" sz="2800" dirty="0" smtClean="0">
                <a:latin typeface="+mj-lt"/>
                <a:cs typeface="Arial" pitchFamily="34" charset="0"/>
              </a:rPr>
              <a:t>i </a:t>
            </a:r>
            <a:r>
              <a:rPr lang="it-IT" sz="2800" dirty="0">
                <a:latin typeface="+mj-lt"/>
                <a:cs typeface="Arial" pitchFamily="34" charset="0"/>
              </a:rPr>
              <a:t>team per suddividere il </a:t>
            </a:r>
            <a:r>
              <a:rPr lang="it-IT" sz="2800" dirty="0" smtClean="0">
                <a:latin typeface="+mj-lt"/>
                <a:cs typeface="Arial" pitchFamily="34" charset="0"/>
              </a:rPr>
              <a:t>lavoro.</a:t>
            </a:r>
          </a:p>
        </p:txBody>
      </p:sp>
    </p:spTree>
    <p:extLst>
      <p:ext uri="{BB962C8B-B14F-4D97-AF65-F5344CB8AC3E}">
        <p14:creationId xmlns:p14="http://schemas.microsoft.com/office/powerpoint/2010/main" xmlns="" val="9573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187624" y="2852936"/>
            <a:ext cx="6624736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System Design</a:t>
            </a:r>
            <a:endParaRPr kumimoji="0" lang="it-IT" sz="5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596" y="476672"/>
            <a:ext cx="821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57224" y="1857364"/>
            <a:ext cx="7500990" cy="307183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Rappresentano, in un prodotto software, le basi del successivo sviluppo del prodotto, perché, su di esse, si fondano le scelte prese durante la fase di implementazione. </a:t>
            </a:r>
          </a:p>
          <a:p>
            <a:pPr marL="0" indent="0" algn="just">
              <a:buNone/>
            </a:pPr>
            <a:r>
              <a:rPr lang="it-IT" dirty="0" smtClean="0"/>
              <a:t>Una breve panoramica illustrerà i principali obiettivi di design di questo progetto.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tutela della privacy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720" y="185736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</a:t>
            </a:r>
          </a:p>
          <a:p>
            <a:endParaRPr lang="it-IT" sz="24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5720" y="3929066"/>
            <a:ext cx="5000660" cy="22108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Gestione dei pagamenti </a:t>
            </a:r>
          </a:p>
        </p:txBody>
      </p:sp>
      <p:pic>
        <p:nvPicPr>
          <p:cNvPr id="1027" name="Picture 3" descr="C:\Users\Amministratore\Desktop\CLIPART_OF_100983_SM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509120"/>
            <a:ext cx="1465336" cy="1857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433048" cy="6858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860032" y="260648"/>
            <a:ext cx="3888432" cy="144016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6587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Tempo di Risposta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Gli utenti compiono giornalmente delle operazioni. Il sistema prevede di inviare una risposta all’utente in non più di 5 secondi. </a:t>
            </a:r>
          </a:p>
          <a:p>
            <a:pPr algn="just"/>
            <a:r>
              <a:rPr lang="it-IT" sz="2400" dirty="0" smtClean="0"/>
              <a:t>Alcune delle operazioni che l’utente può effettuare 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Visualizzazione graduatorie</a:t>
            </a:r>
          </a:p>
          <a:p>
            <a:pPr lvl="1"/>
            <a:r>
              <a:rPr lang="it-IT" dirty="0" smtClean="0"/>
              <a:t> Inserimento Eventi</a:t>
            </a:r>
          </a:p>
        </p:txBody>
      </p:sp>
      <p:pic>
        <p:nvPicPr>
          <p:cNvPr id="3074" name="Picture 2" descr="C:\Users\Amministratore\Desktop\12928006-disegno-vettoriale-di-orologio-colora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00570"/>
            <a:ext cx="2052637" cy="2052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Facilità di apprendimento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208346"/>
            <a:ext cx="878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700" dirty="0" smtClean="0"/>
              <a:t>Attraverso una semplice interfaccia grafica gli utenti potranno facilmente e velocemente apprendere il funzionamento del sistema.</a:t>
            </a:r>
            <a:r>
              <a:rPr lang="it-IT" sz="2600" dirty="0" smtClean="0"/>
              <a:t>	</a:t>
            </a:r>
          </a:p>
        </p:txBody>
      </p:sp>
      <p:pic>
        <p:nvPicPr>
          <p:cNvPr id="2050" name="Picture 2" descr="C:\Users\Amministratore\Desktop\8717357-illustrazione-di-lavoratore-di-ufficio-con-un-grande-punto-interrog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70" y="4000504"/>
            <a:ext cx="2500330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0136"/>
            <a:ext cx="6768752" cy="5119224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467544" y="548680"/>
            <a:ext cx="826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Decomposizione in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24128" y="1916832"/>
            <a:ext cx="3240360" cy="388843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Presentation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Application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Storage</a:t>
            </a:r>
            <a:r>
              <a:rPr lang="it-IT" b="1" dirty="0" smtClean="0"/>
              <a:t> </a:t>
            </a:r>
            <a:r>
              <a:rPr lang="it-IT" dirty="0" smtClean="0"/>
              <a:t>(comprende </a:t>
            </a:r>
            <a:r>
              <a:rPr lang="it-IT" b="1" dirty="0" err="1" smtClean="0"/>
              <a:t>Beans</a:t>
            </a:r>
            <a:r>
              <a:rPr lang="it-IT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it-IT" dirty="0" smtClean="0"/>
          </a:p>
          <a:p>
            <a:pPr marL="514350" indent="-514350">
              <a:buNone/>
            </a:pPr>
            <a:r>
              <a:rPr lang="it-IT" dirty="0" smtClean="0"/>
              <a:t>Infine troviamo </a:t>
            </a:r>
            <a:r>
              <a:rPr lang="it-IT" b="1" dirty="0" err="1" smtClean="0"/>
              <a:t>Exception</a:t>
            </a:r>
            <a:endParaRPr lang="it-IT" b="1" dirty="0" smtClean="0"/>
          </a:p>
        </p:txBody>
      </p:sp>
      <p:pic>
        <p:nvPicPr>
          <p:cNvPr id="7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5389399" cy="4076016"/>
          </a:xfrm>
          <a:prstGeom prst="rect">
            <a:avLst/>
          </a:prstGeom>
          <a:noFill/>
        </p:spPr>
      </p:pic>
      <p:sp>
        <p:nvSpPr>
          <p:cNvPr id="8" name="Rettangolo 7"/>
          <p:cNvSpPr/>
          <p:nvPr/>
        </p:nvSpPr>
        <p:spPr>
          <a:xfrm>
            <a:off x="611560" y="8907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800" dirty="0" smtClean="0"/>
              <a:t>La decomposizione prevista per il sistema è composta da </a:t>
            </a:r>
            <a:r>
              <a:rPr lang="it-IT" sz="2800" i="1" dirty="0" smtClean="0"/>
              <a:t>tre </a:t>
            </a:r>
            <a:r>
              <a:rPr lang="it-IT" sz="2800" dirty="0" err="1" smtClean="0"/>
              <a:t>layer</a:t>
            </a:r>
            <a:r>
              <a:rPr lang="it-IT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7647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764704"/>
            <a:ext cx="367240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>
              <a:buNone/>
            </a:pPr>
            <a:endParaRPr lang="it-IT" sz="1700" i="1" dirty="0" smtClean="0"/>
          </a:p>
          <a:p>
            <a:pPr marL="0" indent="0">
              <a:buNone/>
            </a:pPr>
            <a:r>
              <a:rPr lang="it-IT" sz="2600" i="1" dirty="0" err="1" smtClean="0"/>
              <a:t>Application</a:t>
            </a:r>
            <a:r>
              <a:rPr lang="it-IT" sz="2600" i="1" dirty="0" smtClean="0"/>
              <a:t> (</a:t>
            </a:r>
            <a:r>
              <a:rPr lang="it-IT" sz="2600" dirty="0" smtClean="0"/>
              <a:t>così come </a:t>
            </a:r>
            <a:r>
              <a:rPr lang="it-IT" sz="2600" i="1" dirty="0" err="1" smtClean="0"/>
              <a:t>Presentation</a:t>
            </a:r>
            <a:r>
              <a:rPr lang="it-IT" sz="2600" i="1" dirty="0" smtClean="0"/>
              <a:t>) </a:t>
            </a:r>
            <a:r>
              <a:rPr lang="it-IT" sz="2600" dirty="0" smtClean="0"/>
              <a:t>presentava inizialmente una suddivisione su </a:t>
            </a:r>
            <a:r>
              <a:rPr lang="it-IT" sz="2600" u="sng" dirty="0" smtClean="0"/>
              <a:t>due</a:t>
            </a:r>
            <a:r>
              <a:rPr lang="it-IT" sz="2600" dirty="0" smtClean="0"/>
              <a:t> livelli</a:t>
            </a:r>
          </a:p>
        </p:txBody>
      </p:sp>
      <p:cxnSp>
        <p:nvCxnSpPr>
          <p:cNvPr id="7" name="Connettore 2 6"/>
          <p:cNvCxnSpPr/>
          <p:nvPr/>
        </p:nvCxnSpPr>
        <p:spPr>
          <a:xfrm flipH="1">
            <a:off x="5004048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644008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940152" y="2348880"/>
            <a:ext cx="136815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308304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2"/>
          </p:cNvCxnSpPr>
          <p:nvPr/>
        </p:nvCxnSpPr>
        <p:spPr>
          <a:xfrm>
            <a:off x="6624228" y="314096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8100392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3"/>
          <p:cNvSpPr txBox="1">
            <a:spLocks/>
          </p:cNvSpPr>
          <p:nvPr/>
        </p:nvSpPr>
        <p:spPr>
          <a:xfrm>
            <a:off x="4283968" y="3501008"/>
            <a:ext cx="1584176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Team </a:t>
            </a:r>
            <a:r>
              <a:rPr lang="en-US" sz="1600" b="1" dirty="0" err="1" smtClean="0">
                <a:solidFill>
                  <a:schemeClr val="accent4"/>
                </a:solidFill>
              </a:rPr>
              <a:t>Accessi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508104" y="3501008"/>
            <a:ext cx="187220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Management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7271792" y="3501008"/>
            <a:ext cx="198072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</a:t>
            </a:r>
            <a:r>
              <a:rPr lang="en-US" sz="1500" b="1" dirty="0" err="1" smtClean="0">
                <a:solidFill>
                  <a:schemeClr val="accent4"/>
                </a:solidFill>
              </a:rPr>
              <a:t>Comunicazioni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23528" y="3717032"/>
            <a:ext cx="3456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600" dirty="0" smtClean="0"/>
              <a:t> Nel </a:t>
            </a:r>
            <a:r>
              <a:rPr lang="it-IT" sz="2600" u="sng" dirty="0" smtClean="0"/>
              <a:t>primo</a:t>
            </a:r>
            <a:r>
              <a:rPr lang="it-IT" sz="2600" dirty="0" smtClean="0"/>
              <a:t> livello trovavamo 3 macro Gestioni:</a:t>
            </a:r>
          </a:p>
          <a:p>
            <a:pPr lvl="1">
              <a:buFont typeface="Courier New" pitchFamily="49" charset="0"/>
              <a:buChar char="o"/>
            </a:pPr>
            <a:r>
              <a:rPr lang="it-IT" sz="2600" dirty="0" smtClean="0"/>
              <a:t> </a:t>
            </a:r>
            <a:r>
              <a:rPr lang="it-IT" sz="2300" i="1" dirty="0" smtClean="0"/>
              <a:t>ricordavano la divisione nei vari team</a:t>
            </a:r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 animBg="1"/>
      <p:bldP spid="12" grpId="0" animBg="1"/>
      <p:bldP spid="24" grpId="0"/>
      <p:bldP spid="25" grpId="0"/>
      <p:bldP spid="26" grpId="0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95536" y="764704"/>
            <a:ext cx="7920880" cy="194421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/>
            <a:r>
              <a:rPr lang="it-IT" dirty="0" smtClean="0"/>
              <a:t>   Nel </a:t>
            </a:r>
            <a:r>
              <a:rPr lang="it-IT" u="sng" dirty="0" smtClean="0"/>
              <a:t>secondo</a:t>
            </a:r>
            <a:r>
              <a:rPr lang="it-IT" dirty="0" smtClean="0"/>
              <a:t> livello venivano invece evidenziate la </a:t>
            </a:r>
            <a:r>
              <a:rPr lang="it-IT" i="1" dirty="0" smtClean="0"/>
              <a:t>funzionalità</a:t>
            </a:r>
            <a:r>
              <a:rPr lang="it-IT" dirty="0" smtClean="0"/>
              <a:t> di ogni team, così come erano state individuate all’inizio del progetto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2924944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In particolar modo, per il team </a:t>
            </a:r>
            <a:r>
              <a:rPr lang="it-IT" b="1" dirty="0" smtClean="0"/>
              <a:t>MANAGEMENT</a:t>
            </a:r>
            <a:r>
              <a:rPr lang="it-IT" dirty="0" smtClean="0"/>
              <a:t> la suddivisione prevedeva 4 gestioni :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Pagamenti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Mensa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Orari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Tirocinanti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45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170" y="1368152"/>
            <a:ext cx="546712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t2.gstatic.com/images?q=tbn:ANd9GcT6YqZyA9nlPVkxi6YJL7K_fZEotKEgs1dZCuikjSK3ns2SJPAnsIJwfWjx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56992"/>
            <a:ext cx="1914525" cy="2390775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463287" y="908720"/>
            <a:ext cx="51888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500" b="1" dirty="0" smtClean="0"/>
              <a:t>Cosa non andava bene?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060848"/>
            <a:ext cx="734481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Suddivisione troppo astratta</a:t>
            </a:r>
          </a:p>
          <a:p>
            <a:pPr lvl="1"/>
            <a:r>
              <a:rPr lang="it-IT" i="1" dirty="0" smtClean="0"/>
              <a:t>Analisi poco approfondita delle funzionalità del sistema</a:t>
            </a:r>
          </a:p>
          <a:p>
            <a:pPr lvl="1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3717032"/>
            <a:ext cx="741682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SzPct val="95000"/>
              <a:buFont typeface="Wingdings" pitchFamily="2" charset="2"/>
              <a:buChar char="v"/>
            </a:pPr>
            <a:r>
              <a:rPr lang="it-IT" dirty="0" smtClean="0"/>
              <a:t>  </a:t>
            </a:r>
            <a:r>
              <a:rPr lang="it-IT" sz="2800" dirty="0" smtClean="0"/>
              <a:t>Bassa coesione nella suddivisione </a:t>
            </a:r>
          </a:p>
          <a:p>
            <a:pPr marL="274320" lvl="1" indent="-274320">
              <a:buSzPct val="95000"/>
              <a:buNone/>
            </a:pPr>
            <a:r>
              <a:rPr lang="it-IT" sz="2800" dirty="0" smtClean="0"/>
              <a:t>      di primo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0468" y="844996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47</a:t>
            </a:fld>
            <a:endParaRPr lang="it-I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2408" y="836712"/>
            <a:ext cx="5220072" cy="559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79512" y="2564904"/>
            <a:ext cx="3240360" cy="44644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sz="2500" dirty="0" smtClean="0"/>
              <a:t> I sottosistemi da 3 diventano 9: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2200" dirty="0" smtClean="0"/>
              <a:t> </a:t>
            </a:r>
            <a:r>
              <a:rPr lang="it-IT" sz="1700" dirty="0" smtClean="0"/>
              <a:t>Gestione </a:t>
            </a:r>
            <a:r>
              <a:rPr lang="it-IT" sz="1700" dirty="0" err="1" smtClean="0"/>
              <a:t>Utenze&amp;Accessi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Servizi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Ricerca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Tirocinanti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Registro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Questionari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Eventi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Programma Educativo Annuale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Notifiche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8032" y="764704"/>
            <a:ext cx="3779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VERSIONE DEFINITIVA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</a:p>
          <a:p>
            <a:pPr marL="0" indent="0"/>
            <a:r>
              <a:rPr lang="it-IT" dirty="0" smtClean="0"/>
              <a:t> </a:t>
            </a:r>
            <a:r>
              <a:rPr lang="it-IT" sz="2700" dirty="0" smtClean="0"/>
              <a:t>Scompare la divisione su due livelli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npizzicodisalis.files.wordpress.com/2012/06/omino_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717032"/>
            <a:ext cx="2013760" cy="2129433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323528" y="692696"/>
            <a:ext cx="676875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100" b="1" dirty="0" smtClean="0"/>
              <a:t>Risultati ottenuti con questa versione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1628800"/>
            <a:ext cx="7344816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Decomposizione più funzionale </a:t>
            </a:r>
          </a:p>
          <a:p>
            <a:pPr>
              <a:buNone/>
            </a:pPr>
            <a:r>
              <a:rPr lang="it-IT" sz="1100" dirty="0" smtClean="0"/>
              <a:t>   </a:t>
            </a:r>
          </a:p>
          <a:p>
            <a:r>
              <a:rPr lang="it-IT" dirty="0" smtClean="0"/>
              <a:t> Maggiore visibilità dei sottosistemi</a:t>
            </a:r>
          </a:p>
          <a:p>
            <a:pPr lvl="1">
              <a:buNone/>
            </a:pPr>
            <a:r>
              <a:rPr lang="it-IT" sz="1000" i="1" dirty="0" smtClean="0"/>
              <a:t>  </a:t>
            </a:r>
            <a:endParaRPr lang="it-IT" sz="800" i="1" dirty="0" smtClean="0"/>
          </a:p>
          <a:p>
            <a:pPr lvl="1"/>
            <a:r>
              <a:rPr lang="it-IT" i="1" dirty="0" smtClean="0"/>
              <a:t>I sottosistemi sono di più piccole dimensioni e più indipendenti l’uno dall’altro</a:t>
            </a:r>
          </a:p>
          <a:p>
            <a:pPr lvl="1">
              <a:buNone/>
            </a:pPr>
            <a:r>
              <a:rPr lang="it-IT" sz="700" i="1" dirty="0" smtClean="0"/>
              <a:t> </a:t>
            </a:r>
          </a:p>
          <a:p>
            <a:pPr lvl="2"/>
            <a:r>
              <a:rPr lang="it-IT" dirty="0" smtClean="0"/>
              <a:t>Basso accoppiamento ed alta coesione</a:t>
            </a:r>
          </a:p>
          <a:p>
            <a:pPr lvl="2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48</a:t>
            </a:fld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2051720" y="6021288"/>
            <a:ext cx="740654" cy="288032"/>
          </a:xfrm>
          <a:prstGeom prst="rightArrow">
            <a:avLst>
              <a:gd name="adj1" fmla="val 57648"/>
              <a:gd name="adj2" fmla="val 652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771801" y="5949280"/>
            <a:ext cx="2376264" cy="5040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dirty="0" smtClean="0"/>
              <a:t>9 sottosistemi</a:t>
            </a:r>
            <a:endParaRPr lang="it-IT" sz="26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4725144"/>
            <a:ext cx="6336704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Rispetta l’euristica:</a:t>
            </a:r>
          </a:p>
          <a:p>
            <a:pPr marL="365760" lvl="1" indent="0">
              <a:buNone/>
            </a:pPr>
            <a:r>
              <a:rPr lang="it-IT" sz="2400" i="1" dirty="0" smtClean="0">
                <a:solidFill>
                  <a:schemeClr val="accent5"/>
                </a:solidFill>
              </a:rPr>
              <a:t>“ gli sviluppatori possono trattare ad ogni livello di astrazione un numero di concetti pari a 7±2”</a:t>
            </a: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24257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engineering”.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</a:t>
            </a:r>
            <a:r>
              <a:rPr lang="en-US" sz="2400" dirty="0" err="1" smtClean="0"/>
              <a:t>dalle</a:t>
            </a:r>
            <a:r>
              <a:rPr lang="en-US" sz="2400" dirty="0" smtClean="0"/>
              <a:t> </a:t>
            </a:r>
            <a:r>
              <a:rPr lang="en-US" sz="2400" dirty="0" err="1" smtClean="0"/>
              <a:t>fasi</a:t>
            </a:r>
            <a:r>
              <a:rPr lang="en-US" sz="2400" dirty="0" smtClean="0"/>
              <a:t> di </a:t>
            </a:r>
            <a:r>
              <a:rPr lang="en-US" sz="2400" dirty="0"/>
              <a:t>S</a:t>
            </a:r>
            <a:r>
              <a:rPr lang="en-US" sz="2400" dirty="0" smtClean="0"/>
              <a:t>ystem design e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17032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564904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xmlns="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620688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3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composti da due o più parole, devono essere separati da un underscore (es </a:t>
            </a:r>
            <a:r>
              <a:rPr lang="it-IT" sz="2400" dirty="0" err="1" smtClean="0"/>
              <a:t>personale_asilo</a:t>
            </a:r>
            <a:r>
              <a:rPr lang="it-IT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400" dirty="0" err="1" smtClean="0"/>
              <a:t>personaleAsilo</a:t>
            </a:r>
            <a:r>
              <a:rPr lang="it-IT" sz="24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35055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riferimenti(1)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19675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 smtClean="0"/>
              <a:t>Per poter mappare classi che hanno associazioni uno-a-uno unidirezionali abbiamo inserito il riferimento nella classe che fa uso delle funzionalità dell’altra classe. </a:t>
            </a:r>
            <a:endParaRPr lang="it-IT" sz="1600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04748"/>
            <a:ext cx="9144000" cy="44697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9304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</a:t>
            </a:r>
            <a:r>
              <a:rPr lang="it-IT" sz="2200" dirty="0" smtClean="0"/>
              <a:t>uno-a-molti abbiamo inserito nella classe del lato a uno una variabile che fa riferimento alla classe del lato a molti. </a:t>
            </a:r>
            <a:endParaRPr lang="it-IT" sz="1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30418"/>
            <a:ext cx="9144000" cy="46275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4037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9481" y="55100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molti-a-molti abbiamo creato nuove classi che contengono i riferimenti delle classi coinvolte nella relazione</a:t>
            </a:r>
            <a:r>
              <a:rPr lang="it-IT" sz="2200" dirty="0" smtClean="0"/>
              <a:t>. </a:t>
            </a:r>
            <a:endParaRPr lang="it-IT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4" y="2230418"/>
            <a:ext cx="8698873" cy="46275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771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571907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Ereditarietà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Diagramma ER comprende solo classi specifiche.</a:t>
            </a:r>
          </a:p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E’ stato scelto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 per suddividere le funzionalità comuni da quelle specifiche in modo da semplificare l’implementazione e sfruttare al meglio il concetto di programmazione orientata ad oggetti.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Un esempio concreto (</a:t>
            </a:r>
            <a:r>
              <a:rPr lang="it-IT" sz="2400" u="sng" dirty="0" smtClean="0"/>
              <a:t>utente</a:t>
            </a:r>
            <a:r>
              <a:rPr lang="it-IT" sz="2400" dirty="0" smtClean="0"/>
              <a:t>) estesa da (</a:t>
            </a:r>
            <a:r>
              <a:rPr lang="it-IT" sz="2400" u="sng" dirty="0" smtClean="0"/>
              <a:t>genitore, </a:t>
            </a:r>
            <a:r>
              <a:rPr lang="it-IT" sz="2400" u="sng" dirty="0" err="1" smtClean="0"/>
              <a:t>psicopedagogo</a:t>
            </a:r>
            <a:r>
              <a:rPr lang="it-IT" sz="2400" u="sng" dirty="0" smtClean="0"/>
              <a:t>, tirocinante</a:t>
            </a:r>
            <a:r>
              <a:rPr lang="it-IT" sz="2400" dirty="0" smtClean="0"/>
              <a:t>……).</a:t>
            </a:r>
          </a:p>
        </p:txBody>
      </p:sp>
    </p:spTree>
    <p:extLst>
      <p:ext uri="{BB962C8B-B14F-4D97-AF65-F5344CB8AC3E}">
        <p14:creationId xmlns="" xmlns:p14="http://schemas.microsoft.com/office/powerpoint/2010/main" val="1080303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1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307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Problematiche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65" y="3861046"/>
            <a:ext cx="5430682" cy="252483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-1498376" y="1281295"/>
            <a:ext cx="6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32560" y="1338446"/>
            <a:ext cx="87092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Implementazione soggetta alle modifiche apportate al database</a:t>
            </a:r>
          </a:p>
          <a:p>
            <a:endParaRPr lang="it-IT" sz="23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Modifiche ai tipi dei dati (es. numero civico da </a:t>
            </a:r>
            <a:r>
              <a:rPr lang="it-IT" sz="2300" dirty="0" err="1" smtClean="0"/>
              <a:t>int</a:t>
            </a:r>
            <a:r>
              <a:rPr lang="it-IT" sz="2300" dirty="0" smtClean="0"/>
              <a:t> a </a:t>
            </a:r>
            <a:r>
              <a:rPr lang="it-IT" sz="2300" dirty="0" err="1" smtClean="0"/>
              <a:t>String</a:t>
            </a:r>
            <a:r>
              <a:rPr lang="it-IT" sz="2300" dirty="0" smtClean="0"/>
              <a:t>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Sbavature commesse in fase di </a:t>
            </a:r>
            <a:r>
              <a:rPr lang="it-IT" sz="2300" dirty="0" err="1" smtClean="0"/>
              <a:t>mapping</a:t>
            </a:r>
            <a:r>
              <a:rPr lang="it-IT" sz="2300" dirty="0" smtClean="0"/>
              <a:t> (modifiche di associazioni)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Errori di nomenclatura (Convenzioni citate)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Campi mancanti (es. Genitore)</a:t>
            </a:r>
            <a:endParaRPr lang="it-IT" sz="2300" dirty="0"/>
          </a:p>
        </p:txBody>
      </p:sp>
    </p:spTree>
    <p:extLst>
      <p:ext uri="{BB962C8B-B14F-4D97-AF65-F5344CB8AC3E}">
        <p14:creationId xmlns="" xmlns:p14="http://schemas.microsoft.com/office/powerpoint/2010/main" val="3259527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Aspetti positivi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5536" y="1412776"/>
            <a:ext cx="80648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Implementate le funzionalità ad alta priorità nonostante i problemi incontrati.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6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Ottenuta una buona manutenibilità grazie alla specializzazione delle classi.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sz="20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71" y="3513759"/>
            <a:ext cx="4681661" cy="33024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699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asilo.milano.it/images/asilo-nido-.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4120794" cy="3704481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500034" y="66482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83568" y="2060848"/>
            <a:ext cx="78861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 smtClean="0"/>
              <a:t>Il nostro sistema permette di gestire gli eventi che coinvolgono gli iscritti all’asilo.</a:t>
            </a:r>
          </a:p>
        </p:txBody>
      </p:sp>
      <p:pic>
        <p:nvPicPr>
          <p:cNvPr id="14340" name="Picture 4" descr="http://us.cdn3.123rf.com/168nwm/skvoor/skvoor1011/skvoor101100011/8351613-calendario-di-azienda-di-uomo-3d-rendering-illustrazione-isolato-su-bianc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996952"/>
            <a:ext cx="266429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3" y="0"/>
            <a:ext cx="7960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mministratore\Desktop\Lucidi lezioni\Ingegneria del software\at-silo\RAD\Casi d'uso\Atsilo3\Eventi\diagramma even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404" y="824262"/>
            <a:ext cx="7353620" cy="6033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2915816" y="1340768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6" name="Rettangolo 5"/>
          <p:cNvSpPr/>
          <p:nvPr/>
        </p:nvSpPr>
        <p:spPr>
          <a:xfrm>
            <a:off x="374580" y="2492896"/>
            <a:ext cx="8589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P</a:t>
            </a:r>
            <a:r>
              <a:rPr lang="it-IT" sz="2800" dirty="0" smtClean="0"/>
              <a:t>ermettere </a:t>
            </a:r>
            <a:r>
              <a:rPr lang="it-IT" sz="2800" dirty="0"/>
              <a:t>agli utenti di usufruire, in maniera semplice ed </a:t>
            </a:r>
            <a:r>
              <a:rPr lang="it-IT" sz="2800" dirty="0" smtClean="0"/>
              <a:t>efficiente, di un servizio che prevede la visualizzazione </a:t>
            </a:r>
            <a:r>
              <a:rPr lang="it-IT" sz="2800" dirty="0"/>
              <a:t>e controllo dei pagamenti effettuati dagli utenti.</a:t>
            </a:r>
            <a:endParaRPr lang="it-IT" sz="2800" dirty="0">
              <a:effectLst/>
            </a:endParaRPr>
          </a:p>
        </p:txBody>
      </p:sp>
      <p:pic>
        <p:nvPicPr>
          <p:cNvPr id="1026" name="Picture 2" descr="C:\Users\Marko\Desktop\pagamen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77072"/>
            <a:ext cx="1842025" cy="23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05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ministratore\Desktop\lis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792" y="-863068"/>
            <a:ext cx="15419368" cy="7721068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785786" y="4643446"/>
            <a:ext cx="810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Gli eventi vengono filtrati a seconda dell’utente che effettua il login e </a:t>
            </a:r>
            <a:r>
              <a:rPr lang="it-IT" sz="2400" b="1" dirty="0" smtClean="0"/>
              <a:t>mostrati </a:t>
            </a:r>
            <a:r>
              <a:rPr lang="it-IT" sz="2400" dirty="0" smtClean="0"/>
              <a:t>per la data selezionata</a:t>
            </a:r>
          </a:p>
        </p:txBody>
      </p:sp>
      <p:sp>
        <p:nvSpPr>
          <p:cNvPr id="4" name="Rettangolo 3"/>
          <p:cNvSpPr/>
          <p:nvPr/>
        </p:nvSpPr>
        <p:spPr>
          <a:xfrm>
            <a:off x="785786" y="5661248"/>
            <a:ext cx="7962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L’utente può selezionare l’evento da modificare </a:t>
            </a:r>
            <a:r>
              <a:rPr lang="it-IT" sz="2400" b="1" dirty="0" smtClean="0"/>
              <a:t>solo</a:t>
            </a:r>
            <a:r>
              <a:rPr lang="it-IT" sz="2400" dirty="0" smtClean="0"/>
              <a:t> se ne è l’autore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20" y="2156663"/>
            <a:ext cx="86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Nella progettazione della gestione eventi si è scelto di supportare l’usabilità e la sicurezza a discapito della complessità e della </a:t>
            </a:r>
            <a:r>
              <a:rPr lang="it-IT" sz="2400" dirty="0" err="1" smtClean="0"/>
              <a:t>manutenibilità</a:t>
            </a:r>
            <a:r>
              <a:rPr lang="it-IT" sz="2400" dirty="0" smtClean="0"/>
              <a:t>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7158" y="3739568"/>
            <a:ext cx="60870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00B050"/>
                </a:solidFill>
              </a:rPr>
              <a:t>Pro</a:t>
            </a:r>
          </a:p>
          <a:p>
            <a:pPr lvl="1"/>
            <a:r>
              <a:rPr lang="it-IT" dirty="0" smtClean="0"/>
              <a:t> Interfacce uniche per ogni tipologia d’utente</a:t>
            </a:r>
          </a:p>
          <a:p>
            <a:pPr lvl="1"/>
            <a:r>
              <a:rPr lang="it-IT" dirty="0" smtClean="0"/>
              <a:t> Input controllati</a:t>
            </a:r>
          </a:p>
          <a:p>
            <a:pPr lvl="1"/>
            <a:r>
              <a:rPr lang="it-IT" dirty="0" smtClean="0"/>
              <a:t> Minore possibilità di introdurre errori</a:t>
            </a:r>
          </a:p>
        </p:txBody>
      </p:sp>
      <p:pic>
        <p:nvPicPr>
          <p:cNvPr id="8194" name="Picture 2" descr="http://www.scuoladirespiro.com/images/Spuntacon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933056"/>
            <a:ext cx="2294150" cy="2287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204864"/>
            <a:ext cx="4896544" cy="26642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FF0000"/>
                </a:solidFill>
              </a:rPr>
              <a:t>Contro</a:t>
            </a:r>
          </a:p>
          <a:p>
            <a:pPr lvl="1"/>
            <a:r>
              <a:rPr lang="it-IT" dirty="0" smtClean="0"/>
              <a:t> </a:t>
            </a:r>
            <a:r>
              <a:rPr lang="it-IT" sz="2800" dirty="0" smtClean="0"/>
              <a:t>Difficile da gestire</a:t>
            </a:r>
          </a:p>
          <a:p>
            <a:pPr lvl="1"/>
            <a:r>
              <a:rPr lang="it-IT" sz="2800" dirty="0" smtClean="0"/>
              <a:t> Introduzione di controlli </a:t>
            </a:r>
          </a:p>
          <a:p>
            <a:pPr lvl="1"/>
            <a:r>
              <a:rPr lang="it-IT" sz="2800" dirty="0" smtClean="0"/>
              <a:t> Difficoltà nell’aggiunta di nuove tipologie d’utenti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39552" y="59281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http://www.newnotizie.it/wp-content/uploads/2011/09/omino-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76872"/>
            <a:ext cx="2016029" cy="2301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upieditoria.it/images/omino%20lucchet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76872"/>
            <a:ext cx="2592288" cy="2592289"/>
          </a:xfrm>
          <a:prstGeom prst="rect">
            <a:avLst/>
          </a:prstGeom>
          <a:noFill/>
        </p:spPr>
      </p:pic>
      <p:sp>
        <p:nvSpPr>
          <p:cNvPr id="6" name="CasellaDiTesto 5"/>
          <p:cNvSpPr txBox="1"/>
          <p:nvPr/>
        </p:nvSpPr>
        <p:spPr>
          <a:xfrm>
            <a:off x="467544" y="59281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23528" y="1772816"/>
            <a:ext cx="828092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Si è scelto di supportare la </a:t>
            </a:r>
            <a:r>
              <a:rPr lang="it-IT" sz="2500" i="1" dirty="0" smtClean="0"/>
              <a:t>sicurezza</a:t>
            </a:r>
            <a:r>
              <a:rPr lang="it-IT" sz="2500" dirty="0" smtClean="0"/>
              <a:t> e </a:t>
            </a:r>
            <a:r>
              <a:rPr lang="it-IT" sz="2500" i="1" dirty="0" smtClean="0"/>
              <a:t>l’usabilità</a:t>
            </a:r>
            <a:r>
              <a:rPr lang="it-IT" sz="2500" dirty="0" smtClean="0"/>
              <a:t> in quanto requisito fondamentale del nostro sistema.</a:t>
            </a:r>
          </a:p>
          <a:p>
            <a:pPr algn="just">
              <a:buFont typeface="Wingdings" pitchFamily="2" charset="2"/>
              <a:buChar char="v"/>
            </a:pPr>
            <a:endParaRPr lang="it-IT" sz="2500" dirty="0" smtClean="0"/>
          </a:p>
          <a:p>
            <a:pPr algn="just"/>
            <a:endParaRPr lang="it-IT" sz="2500" dirty="0" smtClean="0"/>
          </a:p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Non è stato possibile ricercare una </a:t>
            </a:r>
          </a:p>
          <a:p>
            <a:pPr algn="just"/>
            <a:r>
              <a:rPr lang="it-IT" sz="2500" dirty="0" smtClean="0"/>
              <a:t>soluzione che fornisse la stessa sicurezza </a:t>
            </a:r>
          </a:p>
          <a:p>
            <a:pPr algn="just"/>
            <a:r>
              <a:rPr lang="it-IT" sz="2500" dirty="0" smtClean="0"/>
              <a:t>con una complessità minore.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332656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Singleton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700808"/>
            <a:ext cx="87868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Durante tutta la fase di implementazione abbiamo utilizzato il design pattern “singleton”. </a:t>
            </a:r>
          </a:p>
          <a:p>
            <a:pPr algn="just"/>
            <a:r>
              <a:rPr lang="it-IT" sz="1500" dirty="0" smtClean="0"/>
              <a:t> </a:t>
            </a:r>
          </a:p>
          <a:p>
            <a:pPr algn="just"/>
            <a:r>
              <a:rPr lang="it-IT" sz="2400" dirty="0" smtClean="0"/>
              <a:t>Questo pattern di tipo </a:t>
            </a:r>
            <a:r>
              <a:rPr lang="it-IT" sz="2400" dirty="0" err="1" smtClean="0"/>
              <a:t>creazionale</a:t>
            </a:r>
            <a:r>
              <a:rPr lang="it-IT" sz="2400" dirty="0" smtClean="0"/>
              <a:t> permette di realizzare una sola istanza di una determinata classe fornendo un punto d’accesso globale a tale istanza.</a:t>
            </a:r>
          </a:p>
        </p:txBody>
      </p:sp>
      <p:pic>
        <p:nvPicPr>
          <p:cNvPr id="7170" name="Picture 2" descr="C:\Users\Amministratore\Desktop\eventi\singleto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325" y="4005064"/>
            <a:ext cx="7377067" cy="714380"/>
          </a:xfrm>
          <a:prstGeom prst="rect">
            <a:avLst/>
          </a:prstGeom>
          <a:noFill/>
        </p:spPr>
      </p:pic>
      <p:pic>
        <p:nvPicPr>
          <p:cNvPr id="7171" name="Picture 3" descr="C:\Users\Amministratore\Desktop\eventi\singleto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012" y="4797152"/>
            <a:ext cx="4500594" cy="175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28673" y="476672"/>
            <a:ext cx="40016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Testing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Testing</a:t>
            </a:r>
            <a:r>
              <a:rPr lang="it-IT" sz="2800" b="1" dirty="0" smtClean="0">
                <a:latin typeface="+mj-lt"/>
              </a:rPr>
              <a:t> effettuato su KIDS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63888" y="3789040"/>
            <a:ext cx="4968552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err="1" smtClean="0"/>
              <a:t>Obiettivo</a:t>
            </a:r>
            <a:r>
              <a:rPr lang="en-US" sz="2600" b="1" dirty="0" smtClean="0"/>
              <a:t> del </a:t>
            </a:r>
            <a:r>
              <a:rPr lang="en-US" sz="2600" b="1" u="sng" dirty="0" err="1" smtClean="0"/>
              <a:t>nostro</a:t>
            </a:r>
            <a:r>
              <a:rPr lang="en-US" sz="2600" b="1" dirty="0" smtClean="0"/>
              <a:t> testing</a:t>
            </a:r>
            <a:r>
              <a:rPr lang="en-US" sz="2600" dirty="0" smtClean="0"/>
              <a:t>: </a:t>
            </a:r>
            <a:r>
              <a:rPr lang="en-US" sz="2600" dirty="0" err="1" smtClean="0"/>
              <a:t>verificare</a:t>
            </a:r>
            <a:r>
              <a:rPr lang="en-US" sz="2600" dirty="0" smtClean="0"/>
              <a:t> </a:t>
            </a:r>
            <a:r>
              <a:rPr lang="en-US" sz="2600" dirty="0" err="1" smtClean="0"/>
              <a:t>l’affidabilità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Kids, </a:t>
            </a:r>
            <a:r>
              <a:rPr lang="en-US" sz="2600" dirty="0" err="1" smtClean="0"/>
              <a:t>cioè</a:t>
            </a:r>
            <a:r>
              <a:rPr lang="en-US" sz="2600" dirty="0" smtClean="0"/>
              <a:t> la </a:t>
            </a:r>
            <a:r>
              <a:rPr lang="en-US" sz="2600" dirty="0" err="1" smtClean="0"/>
              <a:t>sua</a:t>
            </a:r>
            <a:r>
              <a:rPr lang="en-US" sz="2600" dirty="0" smtClean="0"/>
              <a:t> </a:t>
            </a:r>
            <a:r>
              <a:rPr lang="en-US" sz="2600" dirty="0" err="1" smtClean="0"/>
              <a:t>corretta</a:t>
            </a:r>
            <a:r>
              <a:rPr lang="en-US" sz="2600" dirty="0" smtClean="0"/>
              <a:t> </a:t>
            </a:r>
            <a:r>
              <a:rPr lang="en-US" sz="2600" dirty="0" err="1" smtClean="0"/>
              <a:t>funzionalità</a:t>
            </a:r>
            <a:r>
              <a:rPr lang="en-US" sz="2600" dirty="0" smtClean="0"/>
              <a:t> </a:t>
            </a:r>
            <a:r>
              <a:rPr lang="en-US" sz="2600" dirty="0" err="1" smtClean="0"/>
              <a:t>nella</a:t>
            </a:r>
            <a:r>
              <a:rPr lang="en-US" sz="2600" dirty="0" smtClean="0"/>
              <a:t> </a:t>
            </a:r>
            <a:r>
              <a:rPr lang="en-US" sz="2600" dirty="0" err="1" smtClean="0"/>
              <a:t>gestione</a:t>
            </a:r>
            <a:r>
              <a:rPr lang="en-US" sz="2600" dirty="0" smtClean="0"/>
              <a:t> </a:t>
            </a:r>
            <a:r>
              <a:rPr lang="en-US" sz="2600" dirty="0" err="1" smtClean="0"/>
              <a:t>degli</a:t>
            </a:r>
            <a:r>
              <a:rPr lang="en-US" sz="2600" dirty="0" smtClean="0"/>
              <a:t> input</a:t>
            </a:r>
            <a:endParaRPr lang="en-US" sz="2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988840"/>
            <a:ext cx="8424936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OBIETTIVO:</a:t>
            </a:r>
            <a:r>
              <a:rPr lang="it-IT" dirty="0" smtClean="0"/>
              <a:t> </a:t>
            </a:r>
            <a:r>
              <a:rPr lang="it-IT" sz="2700" dirty="0" smtClean="0"/>
              <a:t>trovare le differenze tra il comportamento atteso specificato attraverso il modello del sistema e il comportamento osservato dal sistema implementato.</a:t>
            </a:r>
            <a:endParaRPr lang="en-US" sz="2700" dirty="0"/>
          </a:p>
        </p:txBody>
      </p:sp>
      <p:pic>
        <p:nvPicPr>
          <p:cNvPr id="5122" name="Picture 2" descr="http://www.competence.co.in/images/software-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64" y="3330277"/>
            <a:ext cx="2857500" cy="3267075"/>
          </a:xfrm>
          <a:prstGeom prst="rect">
            <a:avLst/>
          </a:prstGeom>
          <a:noFill/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65</a:t>
            </a:fld>
            <a:endParaRPr lang="it-IT"/>
          </a:p>
        </p:txBody>
      </p:sp>
      <p:sp>
        <p:nvSpPr>
          <p:cNvPr id="7" name="Gallone 6">
            <a:hlinkClick r:id="rId4" action="ppaction://hlinksldjump"/>
          </p:cNvPr>
          <p:cNvSpPr/>
          <p:nvPr/>
        </p:nvSpPr>
        <p:spPr>
          <a:xfrm>
            <a:off x="7884368" y="6021288"/>
            <a:ext cx="432048" cy="360040"/>
          </a:xfrm>
          <a:prstGeom prst="chevron">
            <a:avLst>
              <a:gd name="adj" fmla="val 4082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5" grpId="0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539552" y="1556792"/>
            <a:ext cx="7488832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Le </a:t>
            </a:r>
            <a:r>
              <a:rPr lang="en-US" dirty="0" err="1" smtClean="0"/>
              <a:t>funzionalità</a:t>
            </a:r>
            <a:r>
              <a:rPr lang="en-US" dirty="0" smtClean="0"/>
              <a:t> testate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indicate </a:t>
            </a:r>
            <a:r>
              <a:rPr lang="en-US" dirty="0" err="1" smtClean="0"/>
              <a:t>dal</a:t>
            </a:r>
            <a:r>
              <a:rPr lang="en-US" dirty="0" smtClean="0"/>
              <a:t> 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Test Plan,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BOX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66</a:t>
            </a:fld>
            <a:endParaRPr lang="it-IT"/>
          </a:p>
        </p:txBody>
      </p:sp>
      <p:pic>
        <p:nvPicPr>
          <p:cNvPr id="13314" name="Picture 2" descr="http://qainsights.com/wp-content/uploads/2012/11/Black-Box-Testing-QAInsigh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149080"/>
            <a:ext cx="3400814" cy="1803327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539552" y="620688"/>
            <a:ext cx="5860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300" b="1" dirty="0" smtClean="0">
                <a:latin typeface="+mj-lt"/>
              </a:rPr>
              <a:t>Come è stato realizzato il </a:t>
            </a:r>
            <a:r>
              <a:rPr lang="it-IT" sz="3300" b="1" dirty="0" err="1" smtClean="0">
                <a:latin typeface="+mj-lt"/>
              </a:rPr>
              <a:t>testing</a:t>
            </a:r>
            <a:endParaRPr lang="it-IT" sz="3300" b="1" dirty="0" smtClean="0">
              <a:latin typeface="+mj-l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39552" y="3140968"/>
            <a:ext cx="79928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500" dirty="0" smtClean="0"/>
              <a:t>Test </a:t>
            </a:r>
            <a:r>
              <a:rPr lang="it-IT" sz="2500" dirty="0" err="1" smtClean="0"/>
              <a:t>cases</a:t>
            </a:r>
            <a:r>
              <a:rPr lang="it-IT" sz="2500" dirty="0" smtClean="0"/>
              <a:t> realizzati seguendo il criterio di copertura debole (</a:t>
            </a:r>
            <a:r>
              <a:rPr lang="it-IT" sz="2500" b="1" dirty="0" smtClean="0"/>
              <a:t>WECT</a:t>
            </a:r>
            <a:r>
              <a:rPr lang="it-IT" sz="2500" dirty="0" smtClean="0"/>
              <a:t>): </a:t>
            </a:r>
            <a:r>
              <a:rPr lang="it-IT" sz="2500" i="1" dirty="0" smtClean="0"/>
              <a:t>un input non valido per volta, tutti gli altri input corretti.</a:t>
            </a:r>
            <a:endParaRPr lang="it-IT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festaG\Desktop\Bamby\TEST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48680"/>
            <a:ext cx="4755476" cy="6104043"/>
          </a:xfrm>
          <a:prstGeom prst="rect">
            <a:avLst/>
          </a:prstGeom>
          <a:noFill/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estaG\Desktop\Bamby\TESTCAS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644" y="692696"/>
            <a:ext cx="5821748" cy="5373216"/>
          </a:xfrm>
          <a:prstGeom prst="rect">
            <a:avLst/>
          </a:prstGeom>
          <a:noFill/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68</a:t>
            </a:fld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koinecoopsociale.it/upload/ssnbslyv0xlaf1gfiyvi1a0la344201104281452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2852936"/>
            <a:ext cx="1429993" cy="2011686"/>
          </a:xfrm>
          <a:prstGeom prst="rect">
            <a:avLst/>
          </a:prstGeom>
          <a:noFill/>
        </p:spPr>
      </p:pic>
      <p:sp>
        <p:nvSpPr>
          <p:cNvPr id="2" name="Rettangolo 1"/>
          <p:cNvSpPr/>
          <p:nvPr/>
        </p:nvSpPr>
        <p:spPr>
          <a:xfrm>
            <a:off x="467544" y="745540"/>
            <a:ext cx="69847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300" b="1" dirty="0" smtClean="0"/>
              <a:t>Problemi riscontrati durante il </a:t>
            </a:r>
            <a:r>
              <a:rPr lang="it-IT" sz="3300" b="1" dirty="0" err="1" smtClean="0"/>
              <a:t>testing</a:t>
            </a:r>
            <a:endParaRPr lang="it-IT" sz="3300" b="1" dirty="0" smtClean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23528" y="1700808"/>
            <a:ext cx="8208912" cy="22322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</a:t>
            </a:r>
            <a:r>
              <a:rPr lang="it-IT" sz="2600" u="sng" dirty="0" smtClean="0"/>
              <a:t>Incongruenze</a:t>
            </a:r>
            <a:r>
              <a:rPr lang="it-IT" sz="2600" dirty="0" smtClean="0"/>
              <a:t> tra documentazione fornita e sistema implementato</a:t>
            </a:r>
          </a:p>
          <a:p>
            <a:pPr marL="365760" lvl="1" indent="0"/>
            <a:r>
              <a:rPr lang="it-IT" sz="2400" dirty="0" smtClean="0"/>
              <a:t> </a:t>
            </a:r>
            <a:r>
              <a:rPr lang="it-IT" sz="2200" i="1" dirty="0" smtClean="0"/>
              <a:t>difficoltà nell’organizzazione della fase di </a:t>
            </a:r>
            <a:r>
              <a:rPr lang="it-IT" sz="2200" i="1" dirty="0" err="1" smtClean="0"/>
              <a:t>testing</a:t>
            </a:r>
            <a:r>
              <a:rPr lang="it-IT" sz="2200" i="1" dirty="0" smtClean="0"/>
              <a:t> e nella comprensione della documentazione e del funzionamento del sistema stesso;</a:t>
            </a:r>
            <a:r>
              <a:rPr lang="it-IT" dirty="0" smtClean="0"/>
              <a:t>	</a:t>
            </a:r>
          </a:p>
          <a:p>
            <a:pPr marL="365760" lvl="1" indent="0">
              <a:buNone/>
            </a:pPr>
            <a:endParaRPr lang="it-IT" sz="1500" dirty="0" smtClean="0"/>
          </a:p>
          <a:p>
            <a:pPr marL="0" indent="0">
              <a:buNone/>
            </a:pPr>
            <a:r>
              <a:rPr lang="it-IT" dirty="0" smtClean="0"/>
              <a:t>		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69</a:t>
            </a:fld>
            <a:endParaRPr lang="it-IT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95536" y="4077072"/>
            <a:ext cx="8208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it-IT" sz="1500" dirty="0" smtClean="0"/>
          </a:p>
          <a:p>
            <a:pPr marL="0" indent="0"/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r>
              <a:rPr lang="it-IT" dirty="0" smtClean="0"/>
              <a:t> specificati sono diventati </a:t>
            </a:r>
            <a:r>
              <a:rPr lang="it-IT" u="sng" dirty="0" smtClean="0"/>
              <a:t>inutili:</a:t>
            </a:r>
          </a:p>
          <a:p>
            <a:pPr marL="365760" lvl="1" indent="0"/>
            <a:r>
              <a:rPr lang="it-IT" sz="2400" i="1" dirty="0" smtClean="0"/>
              <a:t> funzionalità non implementate o non coerenti con la documentazione	</a:t>
            </a:r>
            <a:r>
              <a:rPr lang="it-IT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1679" y="476672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340767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2924943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093295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453335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284983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15816" y="1124743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666895" y="2687029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983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70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99291" y="1476073"/>
            <a:ext cx="4272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non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420888"/>
            <a:ext cx="504056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Sottosistema non implementato: </a:t>
            </a:r>
          </a:p>
          <a:p>
            <a:pPr marL="0" indent="0">
              <a:buNone/>
            </a:pPr>
            <a:r>
              <a:rPr lang="it-IT" i="1" dirty="0" smtClean="0"/>
              <a:t>bassa priorità e tempo scarso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098" name="Picture 2" descr="http://www.stressdalavoro.it/images/Fotolia_13977964_X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16832"/>
            <a:ext cx="2857500" cy="3810000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827584" y="4365104"/>
            <a:ext cx="4536504" cy="7920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Varie difficoltà incontrate durante il progetto</a:t>
            </a:r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ataloghierivistedigitali.it/supporto/images/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84984"/>
            <a:ext cx="2448272" cy="2819222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71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11560" y="1340768"/>
            <a:ext cx="3530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99792" y="3212976"/>
            <a:ext cx="6372200" cy="144016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Rispetto del </a:t>
            </a:r>
            <a:r>
              <a:rPr lang="it-IT" b="1" dirty="0" smtClean="0"/>
              <a:t>modello</a:t>
            </a:r>
            <a:r>
              <a:rPr lang="it-IT" dirty="0" smtClean="0"/>
              <a:t> di riferimento: </a:t>
            </a:r>
          </a:p>
          <a:p>
            <a:pPr marL="0" indent="0">
              <a:buNone/>
            </a:pPr>
            <a:r>
              <a:rPr lang="it-IT" i="1" dirty="0" smtClean="0"/>
              <a:t>nessuna fase saltata né eseguita parallelamente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67744" y="4941168"/>
            <a:ext cx="6589240" cy="12241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responsabilità: </a:t>
            </a:r>
            <a:r>
              <a:rPr lang="it-IT" i="1" dirty="0" smtClean="0"/>
              <a:t>buona</a:t>
            </a:r>
            <a:r>
              <a:rPr lang="it-IT" dirty="0" smtClean="0"/>
              <a:t> </a:t>
            </a:r>
            <a:r>
              <a:rPr lang="it-IT" i="1" dirty="0" smtClean="0"/>
              <a:t>conoscenza di tutti i requisiti del proprio sottosistema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83568" y="2132856"/>
            <a:ext cx="8064896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Funzionalità concettualmente </a:t>
            </a:r>
            <a:r>
              <a:rPr lang="it-IT" b="1" dirty="0" smtClean="0"/>
              <a:t>ben</a:t>
            </a:r>
            <a:r>
              <a:rPr lang="it-IT" dirty="0" smtClean="0"/>
              <a:t> </a:t>
            </a:r>
            <a:r>
              <a:rPr lang="it-IT" b="1" dirty="0" smtClean="0"/>
              <a:t>definite</a:t>
            </a:r>
            <a:r>
              <a:rPr lang="it-IT" dirty="0" smtClean="0"/>
              <a:t> e chiare </a:t>
            </a:r>
            <a:r>
              <a:rPr lang="it-IT" i="1" dirty="0" smtClean="0"/>
              <a:t>robustezza ai cambiamenti</a:t>
            </a:r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amthewinersclub.com/Resources/grupp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458" y="4293096"/>
            <a:ext cx="3920974" cy="2210198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72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48796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67546" y="1484784"/>
            <a:ext cx="4271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abbiamo imparato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9552" y="2348880"/>
            <a:ext cx="5536232" cy="25922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Primo approccio professionale</a:t>
            </a:r>
          </a:p>
          <a:p>
            <a:pPr marL="0" indent="0"/>
            <a:r>
              <a:rPr lang="it-IT" dirty="0" smtClean="0"/>
              <a:t> Ciclo di vita del software</a:t>
            </a:r>
          </a:p>
          <a:p>
            <a:pPr marL="0" indent="0"/>
            <a:r>
              <a:rPr lang="it-IT" dirty="0" smtClean="0"/>
              <a:t> Utilizzo di nuovi </a:t>
            </a:r>
            <a:r>
              <a:rPr lang="it-IT" dirty="0" err="1" smtClean="0"/>
              <a:t>tools</a:t>
            </a:r>
            <a:endParaRPr lang="it-IT" dirty="0" smtClean="0"/>
          </a:p>
          <a:p>
            <a:pPr marL="0" indent="0"/>
            <a:r>
              <a:rPr lang="it-IT" dirty="0" smtClean="0"/>
              <a:t> Rispetto delle scadenze</a:t>
            </a:r>
          </a:p>
          <a:p>
            <a:pPr marL="0" indent="0"/>
            <a:r>
              <a:rPr lang="it-IT" dirty="0" smtClean="0"/>
              <a:t> Lavoro di squadra</a:t>
            </a:r>
          </a:p>
          <a:p>
            <a:pPr marL="0" indent="0"/>
            <a:endParaRPr lang="it-IT" i="1" dirty="0" smtClean="0"/>
          </a:p>
          <a:p>
            <a:pPr marL="0" indent="0"/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carsharingpalermo.it/abbonamenti/omini-inco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852936"/>
            <a:ext cx="3178639" cy="2781309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73</a:t>
            </a:fld>
            <a:endParaRPr lang="it-IT"/>
          </a:p>
        </p:txBody>
      </p:sp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268760"/>
            <a:ext cx="3471657" cy="216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796043" y="3933056"/>
            <a:ext cx="456804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 dell’attenzione</a:t>
            </a:r>
            <a:endParaRPr lang="it-IT" sz="3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800" b="1" dirty="0" smtClean="0">
                <a:solidFill>
                  <a:srgbClr val="000000"/>
                </a:solidFill>
              </a:rPr>
              <a:t>Impiegato Asilo</a:t>
            </a:r>
          </a:p>
        </p:txBody>
      </p:sp>
      <p:pic>
        <p:nvPicPr>
          <p:cNvPr id="1026" name="Picture 2" descr="C:\Users\Marko\Desktop\278940263_fb1f4f5100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1"/>
            <a:ext cx="3576001" cy="36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53285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lo stato dei pagamenti di tutti gli iscritti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fatturare i pagamenti mensili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Automatizzare la gestione delle rette per il servizio e permettere la personalizzazione delle rette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modificare manualmente la registrazione di un pagamento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Inviare email di promemoria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51633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13062" y="660807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000000"/>
                </a:solidFill>
              </a:rPr>
              <a:t>Genitore</a:t>
            </a:r>
          </a:p>
        </p:txBody>
      </p:sp>
      <p:pic>
        <p:nvPicPr>
          <p:cNvPr id="4" name="Picture 2" descr="C:\Users\Marko\Desktop\genitori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2"/>
            <a:ext cx="3576001" cy="37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6181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lo storico dei pagamenti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la fattura mensile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7609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242</TotalTime>
  <Words>2776</Words>
  <Application>Microsoft Office PowerPoint</Application>
  <PresentationFormat>Presentazione su schermo (4:3)</PresentationFormat>
  <Paragraphs>413</Paragraphs>
  <Slides>73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74" baseType="lpstr">
      <vt:lpstr>Equinozio</vt:lpstr>
      <vt:lpstr>Diapositiva 1</vt:lpstr>
      <vt:lpstr>Team Management</vt:lpstr>
      <vt:lpstr>Diapositiva 3</vt:lpstr>
      <vt:lpstr>Diapositiva 4</vt:lpstr>
      <vt:lpstr>Gestione Pagamenti</vt:lpstr>
      <vt:lpstr>Gestione Pagamenti</vt:lpstr>
      <vt:lpstr>Diapositiva 7</vt:lpstr>
      <vt:lpstr>Diapositiva 8</vt:lpstr>
      <vt:lpstr>Diapositiva 9</vt:lpstr>
      <vt:lpstr>Gestione Pagamenti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Gestione Tirocinanti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festaG</cp:lastModifiedBy>
  <cp:revision>34</cp:revision>
  <dcterms:created xsi:type="dcterms:W3CDTF">2012-12-23T12:37:08Z</dcterms:created>
  <dcterms:modified xsi:type="dcterms:W3CDTF">2013-01-04T17:31:03Z</dcterms:modified>
</cp:coreProperties>
</file>