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comments/comment19.xml" ContentType="application/vnd.openxmlformats-officedocument.presentationml.comment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comments/comment8.xml" ContentType="application/vnd.openxmlformats-officedocument.presentationml.comments+xml"/>
  <Override PartName="/ppt/comments/comment26.xml" ContentType="application/vnd.openxmlformats-officedocument.presentationml.comments+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comments/comment15.xml" ContentType="application/vnd.openxmlformats-officedocument.presentationml.comment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comments/comment4.xml" ContentType="application/vnd.openxmlformats-officedocument.presentationml.comments+xml"/>
  <Override PartName="/ppt/comments/comment11.xml" ContentType="application/vnd.openxmlformats-officedocument.presentationml.comments+xml"/>
  <Override PartName="/ppt/comments/comment22.xml" ContentType="application/vnd.openxmlformats-officedocument.presentationml.comments+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comments/comment9.xml" ContentType="application/vnd.openxmlformats-officedocument.presentationml.comments+xml"/>
  <Override PartName="/ppt/comments/comment18.xml" ContentType="application/vnd.openxmlformats-officedocument.presentationml.comments+xml"/>
  <Override PartName="/ppt/comments/comment27.xml" ContentType="application/vnd.openxmlformats-officedocument.presentationml.comment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comments/comment7.xml" ContentType="application/vnd.openxmlformats-officedocument.presentationml.comments+xml"/>
  <Override PartName="/ppt/comments/comment16.xml" ContentType="application/vnd.openxmlformats-officedocument.presentationml.comments+xml"/>
  <Override PartName="/ppt/comments/comment25.xml" ContentType="application/vnd.openxmlformats-officedocument.presentationml.comment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comments/comment5.xml" ContentType="application/vnd.openxmlformats-officedocument.presentationml.comments+xml"/>
  <Override PartName="/ppt/comments/comment14.xml" ContentType="application/vnd.openxmlformats-officedocument.presentationml.comments+xml"/>
  <Override PartName="/ppt/comments/comment23.xml" ContentType="application/vnd.openxmlformats-officedocument.presentationml.comment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comments/comment3.xml" ContentType="application/vnd.openxmlformats-officedocument.presentationml.comments+xml"/>
  <Override PartName="/ppt/comments/comment12.xml" ContentType="application/vnd.openxmlformats-officedocument.presentationml.comments+xml"/>
  <Override PartName="/ppt/comments/comment21.xml" ContentType="application/vnd.openxmlformats-officedocument.presentationml.comments+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comments/comment1.xml" ContentType="application/vnd.openxmlformats-officedocument.presentationml.comments+xml"/>
  <Override PartName="/ppt/comments/comment10.xml" ContentType="application/vnd.openxmlformats-officedocument.presentationml.comments+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comments/comment17.xml" ContentType="application/vnd.openxmlformats-officedocument.presentationml.comments+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comments/comment6.xml" ContentType="application/vnd.openxmlformats-officedocument.presentationml.comments+xml"/>
  <Override PartName="/ppt/comments/comment13.xml" ContentType="application/vnd.openxmlformats-officedocument.presentationml.comments+xml"/>
  <Override PartName="/ppt/comments/comment24.xml" ContentType="application/vnd.openxmlformats-officedocument.presentationml.comments+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commentAuthors.xml" ContentType="application/vnd.openxmlformats-officedocument.presentationml.commentAuthors+xml"/>
  <Override PartName="/ppt/comments/comment2.xml" ContentType="application/vnd.openxmlformats-officedocument.presentationml.comments+xml"/>
  <Override PartName="/ppt/comments/comment20.xml" ContentType="application/vnd.openxmlformats-officedocument.presentationml.comments+xml"/>
  <Override PartName="/ppt/notesSlides/notesSlide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314" r:id="rId16"/>
    <p:sldId id="315"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6" r:id="rId62"/>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iulio" initials="GF" lastIdx="4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571" autoAdjust="0"/>
  </p:normalViewPr>
  <p:slideViewPr>
    <p:cSldViewPr>
      <p:cViewPr varScale="1">
        <p:scale>
          <a:sx n="88" d="100"/>
          <a:sy n="88" d="100"/>
        </p:scale>
        <p:origin x="-1050"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12-30T13:42:20.156" idx="11">
    <p:pos x="1265" y="2365"/>
    <p:text>Degli attori del nostro sottosistema dovrebbe parlare già Luigi.
Ad ogni modo, se possibile, usa una nuova immagine, con solo gli attori nostri. Questa qui è poco leggibile.</p:text>
  </p:cm>
</p:cmLst>
</file>

<file path=ppt/comments/comment10.xml><?xml version="1.0" encoding="utf-8"?>
<p:cmLst xmlns:a="http://schemas.openxmlformats.org/drawingml/2006/main" xmlns:r="http://schemas.openxmlformats.org/officeDocument/2006/relationships" xmlns:p="http://schemas.openxmlformats.org/presentationml/2006/main">
  <p:cm authorId="0" dt="2012-12-30T15:28:13.605" idx="20">
    <p:pos x="1" y="10"/>
    <p:text>Francesco ha strutturato la sua presentazione presentando le funzionalità divise per attore. Mi sembra un'idea che potresti adottare anche tu. Ad ogni modo, vi consiglio di confrontarvi, per prendere l'uno le idee migliori dell'altro.</p:text>
  </p:cm>
</p:cmLst>
</file>

<file path=ppt/comments/comment11.xml><?xml version="1.0" encoding="utf-8"?>
<p:cmLst xmlns:a="http://schemas.openxmlformats.org/drawingml/2006/main" xmlns:r="http://schemas.openxmlformats.org/officeDocument/2006/relationships" xmlns:p="http://schemas.openxmlformats.org/presentationml/2006/main">
  <p:cm authorId="0" dt="2012-12-30T15:28:33.370" idx="21">
    <p:pos x="10" y="10"/>
    <p:text>Prova a mettere, oltre a questa slide, due slide, in cui dividi il sequence in due parti.</p:text>
  </p:cm>
</p:cmLst>
</file>

<file path=ppt/comments/comment12.xml><?xml version="1.0" encoding="utf-8"?>
<p:cmLst xmlns:a="http://schemas.openxmlformats.org/drawingml/2006/main" xmlns:r="http://schemas.openxmlformats.org/officeDocument/2006/relationships" xmlns:p="http://schemas.openxmlformats.org/presentationml/2006/main">
  <p:cm authorId="0" dt="2012-12-30T14:38:47.282" idx="22">
    <p:pos x="10" y="10"/>
    <p:text>Potrebbe non servire, in dipendenza di cosa dicono gli altri</p:text>
  </p:cm>
</p:cmLst>
</file>

<file path=ppt/comments/comment13.xml><?xml version="1.0" encoding="utf-8"?>
<p:cmLst xmlns:a="http://schemas.openxmlformats.org/drawingml/2006/main" xmlns:r="http://schemas.openxmlformats.org/officeDocument/2006/relationships" xmlns:p="http://schemas.openxmlformats.org/presentationml/2006/main">
  <p:cm authorId="0" dt="2012-12-30T14:40:46.020" idx="23">
    <p:pos x="2" y="10"/>
    <p:text>Molto belle, queste tre slide, però assicurati di non sovrapporti ad altri degli altri team, come argomenti.
Puoi controllare le bozze che girano su svn.</p:text>
  </p:cm>
</p:cmLst>
</file>

<file path=ppt/comments/comment14.xml><?xml version="1.0" encoding="utf-8"?>
<p:cmLst xmlns:a="http://schemas.openxmlformats.org/drawingml/2006/main" xmlns:r="http://schemas.openxmlformats.org/officeDocument/2006/relationships" xmlns:p="http://schemas.openxmlformats.org/presentationml/2006/main">
  <p:cm authorId="0" dt="2012-12-30T14:02:43.578" idx="24">
    <p:pos x="10" y="10"/>
    <p:text>Io partirei subito coi disegni. Li puoi affiancare al testo, come già hai fatto nella slide 3.
E' vero che mettere il disegno rende poi il testo meno leggibile, però un disegno ben fatto riesce a dare subito l'idea di ciò che il testo spiega.</p:text>
  </p:cm>
</p:cmLst>
</file>

<file path=ppt/comments/comment15.xml><?xml version="1.0" encoding="utf-8"?>
<p:cmLst xmlns:a="http://schemas.openxmlformats.org/drawingml/2006/main" xmlns:r="http://schemas.openxmlformats.org/officeDocument/2006/relationships" xmlns:p="http://schemas.openxmlformats.org/presentationml/2006/main">
  <p:cm authorId="0" dt="2012-12-30T14:51:20.928" idx="25">
    <p:pos x="1963" y="1355"/>
    <p:text>engineering con 2 e</p:text>
  </p:cm>
  <p:cm authorId="0" dt="2012-12-30T14:52:12.551" idx="26">
    <p:pos x="5127" y="1582"/>
    <p:text>Il db lo avete iniziato a fare dal SDD</p:text>
  </p:cm>
</p:cmLst>
</file>

<file path=ppt/comments/comment16.xml><?xml version="1.0" encoding="utf-8"?>
<p:cmLst xmlns:a="http://schemas.openxmlformats.org/drawingml/2006/main" xmlns:r="http://schemas.openxmlformats.org/officeDocument/2006/relationships" xmlns:p="http://schemas.openxmlformats.org/presentationml/2006/main">
  <p:cm authorId="0" dt="2012-12-30T14:53:02.823" idx="27">
    <p:pos x="10" y="10"/>
    <p:text>E' interessante, ma non so se altri lo dicono già. Controlla le bozze degli altri.</p:text>
  </p:cm>
</p:cmLst>
</file>

<file path=ppt/comments/comment17.xml><?xml version="1.0" encoding="utf-8"?>
<p:cmLst xmlns:a="http://schemas.openxmlformats.org/drawingml/2006/main" xmlns:r="http://schemas.openxmlformats.org/officeDocument/2006/relationships" xmlns:p="http://schemas.openxmlformats.org/presentationml/2006/main">
  <p:cm authorId="0" dt="2012-12-30T14:55:09.304" idx="28">
    <p:pos x="10" y="10"/>
    <p:text>Cerca di essere più schematico. Se vuoi dire qualcosa, ma non lo vuoi mettere sulla slide, lo puoi scrivere sotto, nell'area delle note, che compaiono solo a te in fase di presentazione.
Devi trattare anche le associazioni 1-n
Per tutti i tipi di mapping, fai anche qualche esempio, con ER astratto, ER di basso livello, e UML dell'implementazione.</p:text>
  </p:cm>
</p:cmLst>
</file>

<file path=ppt/comments/comment18.xml><?xml version="1.0" encoding="utf-8"?>
<p:cmLst xmlns:a="http://schemas.openxmlformats.org/drawingml/2006/main" xmlns:r="http://schemas.openxmlformats.org/officeDocument/2006/relationships" xmlns:p="http://schemas.openxmlformats.org/presentationml/2006/main">
  <p:cm authorId="0" dt="2012-12-30T14:56:19.819" idx="29">
    <p:pos x="10" y="10"/>
    <p:text>Anche qui, per l'esempio, basati su diagrammi a vari livelli (qui puoi partire addirittura dalla gerarchia iniziale degli attori, e far vedere tutta l'evoluzione).</p:text>
  </p:cm>
</p:cmLst>
</file>

<file path=ppt/comments/comment19.xml><?xml version="1.0" encoding="utf-8"?>
<p:cmLst xmlns:a="http://schemas.openxmlformats.org/drawingml/2006/main" xmlns:r="http://schemas.openxmlformats.org/officeDocument/2006/relationships" xmlns:p="http://schemas.openxmlformats.org/presentationml/2006/main">
  <p:cm authorId="0" dt="2012-12-30T15:07:25.502" idx="30">
    <p:pos x="10" y="10"/>
    <p:text>Ti conviene mettere meno classi, ma più zoomate. Eventualmente, se i primi di Gennaio venite all'università, potrei portare il proiettore, così iniziamo a provare se è leggibile.</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2-12-30T15:13:57.837" idx="12">
    <p:pos x="10" y="10"/>
    <p:text>Ti consiglio di ispirarti alla slide di Marco, che ha messo proprio i requisiti funzionali presi dal RAD.
Questa parte qui ti conviene comunque metterla, perché spiega perché stai parlando di questo.</p:text>
  </p:cm>
</p:cmLst>
</file>

<file path=ppt/comments/comment20.xml><?xml version="1.0" encoding="utf-8"?>
<p:cmLst xmlns:a="http://schemas.openxmlformats.org/drawingml/2006/main" xmlns:r="http://schemas.openxmlformats.org/officeDocument/2006/relationships" xmlns:p="http://schemas.openxmlformats.org/presentationml/2006/main">
  <p:cm authorId="0" dt="2012-12-30T14:41:42.142" idx="31">
    <p:pos x="10" y="10"/>
    <p:text>Se possibile, parti subito col diagramma.
Per una maggiore leggibilità, esportalo in un formato vettoriale (svg, wmf, ...).</p:text>
  </p:cm>
</p:cmLst>
</file>

<file path=ppt/comments/comment21.xml><?xml version="1.0" encoding="utf-8"?>
<p:cmLst xmlns:a="http://schemas.openxmlformats.org/drawingml/2006/main" xmlns:r="http://schemas.openxmlformats.org/officeDocument/2006/relationships" xmlns:p="http://schemas.openxmlformats.org/presentationml/2006/main">
  <p:cm authorId="0" dt="2012-12-30T14:44:57.761" idx="32">
    <p:pos x="10" y="10"/>
    <p:text>Per ricapitolare, potrebbe essere utile se, nel diagramma, inserisci le specializzazioni dell'attore EventPlanner.
Leggendo utente del sistema, uno un'idea se la fa. EventPlanner, invece, a meno di ricordarlo, è difficilmente ricollegabile.</p:text>
  </p:cm>
</p:cmLst>
</file>

<file path=ppt/comments/comment22.xml><?xml version="1.0" encoding="utf-8"?>
<p:cmLst xmlns:a="http://schemas.openxmlformats.org/drawingml/2006/main" xmlns:r="http://schemas.openxmlformats.org/officeDocument/2006/relationships" xmlns:p="http://schemas.openxmlformats.org/presentationml/2006/main">
  <p:cm authorId="0" dt="2012-12-30T14:42:39.447" idx="33">
    <p:pos x="10" y="10"/>
    <p:text>Anche se non sono i tuoi, potrebbe essere una buona idea far riferimento ai casi d'uso relativi.</p:text>
  </p:cm>
</p:cmLst>
</file>

<file path=ppt/comments/comment23.xml><?xml version="1.0" encoding="utf-8"?>
<p:cmLst xmlns:a="http://schemas.openxmlformats.org/drawingml/2006/main" xmlns:r="http://schemas.openxmlformats.org/officeDocument/2006/relationships" xmlns:p="http://schemas.openxmlformats.org/presentationml/2006/main">
  <p:cm authorId="0" dt="2012-12-30T14:43:32.326" idx="34">
    <p:pos x="5647" y="1196"/>
    <p:text>E' un'affermazione forte, dovresti motivare le ragioni di questa scelta, almeno a voce.</p:text>
  </p:cm>
</p:cmLst>
</file>

<file path=ppt/comments/comment24.xml><?xml version="1.0" encoding="utf-8"?>
<p:cmLst xmlns:a="http://schemas.openxmlformats.org/drawingml/2006/main" xmlns:r="http://schemas.openxmlformats.org/officeDocument/2006/relationships" xmlns:p="http://schemas.openxmlformats.org/presentationml/2006/main">
  <p:cm authorId="0" dt="2012-12-30T14:49:20.556" idx="35">
    <p:pos x="10" y="10"/>
    <p:text>Ti ho aggiunto delle note sotto. Risistemale in modo che non sembrino mie.</p:text>
  </p:cm>
</p:cmLst>
</file>

<file path=ppt/comments/comment25.xml><?xml version="1.0" encoding="utf-8"?>
<p:cmLst xmlns:a="http://schemas.openxmlformats.org/drawingml/2006/main" xmlns:r="http://schemas.openxmlformats.org/officeDocument/2006/relationships" xmlns:p="http://schemas.openxmlformats.org/presentationml/2006/main">
  <p:cm authorId="0" dt="2012-12-30T14:30:17.172" idx="36">
    <p:pos x="5427" y="1249"/>
    <p:text>Non so se è questa la def. che piace alla prof (il corso lo avete fatto voi, quindi lo sapete voi.
Una definizione alternativa del testing è che lo scopo è di trovare difetti nel software.</p:text>
  </p:cm>
</p:cmLst>
</file>

<file path=ppt/comments/comment26.xml><?xml version="1.0" encoding="utf-8"?>
<p:cmLst xmlns:a="http://schemas.openxmlformats.org/drawingml/2006/main" xmlns:r="http://schemas.openxmlformats.org/officeDocument/2006/relationships" xmlns:p="http://schemas.openxmlformats.org/presentationml/2006/main">
  <p:cm authorId="0" dt="2012-12-30T14:31:33.442" idx="37">
    <p:pos x="10" y="10"/>
    <p:text>Qui si potrebbe mettere un esempio di incongruenza, però il rischio è cadere nello sputtanamento di Kids, che non so se alla prof va bene.</p:text>
  </p:cm>
</p:cmLst>
</file>

<file path=ppt/comments/comment27.xml><?xml version="1.0" encoding="utf-8"?>
<p:cmLst xmlns:a="http://schemas.openxmlformats.org/drawingml/2006/main" xmlns:r="http://schemas.openxmlformats.org/officeDocument/2006/relationships" xmlns:p="http://schemas.openxmlformats.org/presentationml/2006/main">
  <p:cm authorId="0" dt="2012-12-30T13:52:24.075" idx="40">
    <p:pos x="3662" y="1367"/>
    <p:text>In realtà qui i Kids fanno meglio</p:text>
  </p:cm>
  <p:cm authorId="0" dt="2012-12-30T13:53:29.020" idx="41">
    <p:pos x="5545" y="1883"/>
    <p:text>Magari, potresti fare qualche slide, per giustificare questa affermazione, in cui fai vedere le checklist e i fogli di V&amp;V con relativi errori, e come questi errori sono stati corretti.</p:text>
  </p:cm>
  <p:cm authorId="0" dt="2012-12-30T13:55:16.680" idx="42">
    <p:pos x="4983" y="2254"/>
    <p:text>Anche qui, dovresti motivare la tua affermazione con qualche slide precedente, in cui fai vedere in pratica come questo si realizza.
Se fai vedere la grafica finale, preparati anche alla domanda: "Non sarebbe stato meglio suddividere le funzionalità in categorie ed espanderle mano a mano? Come avete fatto voi può creare confusione, perché c'è un menù molto lungo"</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2-12-30T13:43:47.113" idx="13">
    <p:pos x="10" y="10"/>
    <p:text>Cerca di partire subito con un confronto diretto sui diagrammi dei casi d'uso, e poi passi al confronto sui casi d'uso veri e propri.</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2-12-30T13:46:31.672" idx="14">
    <p:pos x="10" y="10"/>
    <p:text>E' buona l'idea di illustrare in pratica le funzionalità, però forse sarebbe più interessante se ci affiancassi i mockup, un sequence o anche la grafica finale.
Inoltre, potresti far vedere a confronto due casi d'uso simili, prima e dopo.</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2-12-30T13:48:06.710" idx="15">
    <p:pos x="10" y="10"/>
    <p:text>Dovresti scrivere, da qualche parte sulla slide, le informazioni di tracciabilità. Più in generale, questa slide dovrebbe stare vicino al caso d'uso o ai casi d'uso che rappresenta.</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12-12-30T13:51:38.820" idx="38">
    <p:pos x="2915" y="1909"/>
    <p:text>Credo che qui dovresti esprimere le cose in un modo diverso. Fatto così, dici tutto e non dici niente...
E' chiaro che è mancato il tempo, però forse dovresti includere qualche suggerimento su come si sarebbe potuto fare qualcosa di diverso.</p:text>
  </p:cm>
  <p:cm authorId="0" dt="2012-12-30T13:51:54.457" idx="39">
    <p:pos x="10" y="10"/>
    <p:text>Controlla la grammatica qui.
La prof non te lo dice, ma ci fa caso.</p:text>
  </p:cm>
</p:cmLst>
</file>

<file path=ppt/comments/comment7.xml><?xml version="1.0" encoding="utf-8"?>
<p:cmLst xmlns:a="http://schemas.openxmlformats.org/drawingml/2006/main" xmlns:r="http://schemas.openxmlformats.org/officeDocument/2006/relationships" xmlns:p="http://schemas.openxmlformats.org/presentationml/2006/main">
  <p:cm authorId="0" dt="2012-12-30T15:26:13.468" idx="16">
    <p:pos x="10" y="10"/>
    <p:text>Oltre a questo, ti conviene prepararti una parte da dire, per illustrare sinteticamente gli scopi della funzionalità.
Quello che devi dire, ma non deve stare sulla slide, lo puoi mettere nella parte sotto, dove dice "Fare clic per inserire le note". Quello che scrivi in questa parte lo vedi tu, ma non viene proiettato.
Per spiegare la ragione del trattamento di questo requisito, potresti mettere qualche indicazione dimensionale, che puoi prendere dalla misurazione Cosmic, che carichero quanto prima nella sezione download di google code.</p:text>
  </p:cm>
</p:cmLst>
</file>

<file path=ppt/comments/comment8.xml><?xml version="1.0" encoding="utf-8"?>
<p:cmLst xmlns:a="http://schemas.openxmlformats.org/drawingml/2006/main" xmlns:r="http://schemas.openxmlformats.org/officeDocument/2006/relationships" xmlns:p="http://schemas.openxmlformats.org/presentationml/2006/main">
  <p:cm authorId="0" dt="2012-12-30T15:29:07.260" idx="17">
    <p:pos x="10" y="10"/>
    <p:text>LOL</p:text>
  </p:cm>
</p:cmLst>
</file>

<file path=ppt/comments/comment9.xml><?xml version="1.0" encoding="utf-8"?>
<p:cmLst xmlns:a="http://schemas.openxmlformats.org/drawingml/2006/main" xmlns:r="http://schemas.openxmlformats.org/officeDocument/2006/relationships" xmlns:p="http://schemas.openxmlformats.org/presentationml/2006/main">
  <p:cm authorId="0" dt="2012-12-30T15:26:42.006" idx="18">
    <p:pos x="-2" y="22"/>
    <p:text>O scrivi Problem e Solution
o Problema e Soluzione</p:text>
  </p:cm>
  <p:cm authorId="0" dt="2012-12-30T15:26:57.375" idx="19">
    <p:pos x="4162" y="3018"/>
    <p:text>che è st'asterisco?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D78F4D-402C-46E0-A4BB-DF91EA86B14C}" type="datetimeFigureOut">
              <a:rPr lang="it-IT" smtClean="0"/>
              <a:pPr/>
              <a:t>02/01/2013</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0604CA-7593-4640-8FA1-5523937B8510}" type="slidenum">
              <a:rPr lang="it-IT" smtClean="0"/>
              <a:pPr/>
              <a:t>‹N›</a:t>
            </a:fld>
            <a:endParaRPr lang="it-IT"/>
          </a:p>
        </p:txBody>
      </p:sp>
    </p:spTree>
    <p:extLst>
      <p:ext uri="{BB962C8B-B14F-4D97-AF65-F5344CB8AC3E}">
        <p14:creationId xmlns="" xmlns:p14="http://schemas.microsoft.com/office/powerpoint/2010/main" val="2126419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a:t>
            </a:fld>
            <a:endParaRPr lang="it-IT"/>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Visualizza</a:t>
            </a:r>
            <a:r>
              <a:rPr lang="it-IT" baseline="0" dirty="0" smtClean="0"/>
              <a:t> eventi. Tramite un calendario è possibile selezionare il giorno per il quale vogliamo mostrare gli eventi. Gli eventi sono : Filtrati (Genitore vede solo quelli di suo figlio, Staff modifica solo i propri eventi e visualizza gli eventi degli altri).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52</a:t>
            </a:fld>
            <a:endParaRPr lang="it-IT"/>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E’ possibile inserire un evento</a:t>
            </a:r>
            <a:r>
              <a:rPr lang="it-IT" baseline="0" dirty="0" smtClean="0"/>
              <a:t> compilando un </a:t>
            </a:r>
            <a:r>
              <a:rPr lang="it-IT" baseline="0" dirty="0" err="1" smtClean="0"/>
              <a:t>form</a:t>
            </a:r>
            <a:r>
              <a:rPr lang="it-IT" baseline="0" dirty="0" smtClean="0"/>
              <a:t> (con controlli su ogni campo </a:t>
            </a:r>
            <a:r>
              <a:rPr lang="it-IT" baseline="0" dirty="0" err="1" smtClean="0"/>
              <a:t>pre</a:t>
            </a:r>
            <a:r>
              <a:rPr lang="it-IT" baseline="0" dirty="0" smtClean="0"/>
              <a:t> invio). Si può allegare un file contenente il programma dell’evento.</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53</a:t>
            </a:fld>
            <a:endParaRPr lang="it-IT"/>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E’ possibile modificare</a:t>
            </a:r>
            <a:r>
              <a:rPr lang="it-IT" baseline="0" dirty="0" smtClean="0"/>
              <a:t> un evento cliccando il tasto modifica. Per questioni di ottimizzazione la modifica di un evento </a:t>
            </a:r>
            <a:r>
              <a:rPr lang="it-IT" baseline="0" dirty="0" err="1" smtClean="0"/>
              <a:t>precarica</a:t>
            </a:r>
            <a:r>
              <a:rPr lang="it-IT" baseline="0" dirty="0" smtClean="0"/>
              <a:t> nella </a:t>
            </a:r>
            <a:r>
              <a:rPr lang="it-IT" baseline="0" dirty="0" err="1" smtClean="0"/>
              <a:t>form</a:t>
            </a:r>
            <a:r>
              <a:rPr lang="it-IT" baseline="0" dirty="0" smtClean="0"/>
              <a:t> i dati già presenti e permette allo staff di modificarli. E’ possibile modificare solo un evento creato dalla stessa persona che sta effettuando la modifica. L’allegato può essere ricaricato.</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54</a:t>
            </a:fld>
            <a:endParaRPr lang="it-IT"/>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E’ </a:t>
            </a:r>
            <a:r>
              <a:rPr lang="it-IT" baseline="0" dirty="0" smtClean="0"/>
              <a:t> possibile cancellare un evento. Per rimuoverlo bisogna essere l’autore dell’evento.</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55</a:t>
            </a:fld>
            <a:endParaRPr lang="it-IT"/>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baseline="0" dirty="0" smtClean="0"/>
              <a:t>Nota numero 1: il singleton pattern viene utilizzato per evitare di creare un’istanza di </a:t>
            </a:r>
            <a:r>
              <a:rPr lang="it-IT" baseline="0" dirty="0" err="1" smtClean="0"/>
              <a:t>control</a:t>
            </a:r>
            <a:r>
              <a:rPr lang="it-IT" baseline="0" dirty="0" smtClean="0"/>
              <a:t> a ogni richiesta, poiché questo introdurrebbe un ritardo, e incrementerebbe l’utilizzo di memoria RAM.</a:t>
            </a:r>
            <a:endParaRPr lang="it-IT" dirty="0" smtClean="0"/>
          </a:p>
          <a:p>
            <a:r>
              <a:rPr lang="it-IT" dirty="0" smtClean="0"/>
              <a:t>Nota numero 2:</a:t>
            </a:r>
            <a:r>
              <a:rPr lang="it-IT" baseline="0" dirty="0" smtClean="0"/>
              <a:t> Non abbiamo variabili d’istanza per i </a:t>
            </a:r>
            <a:r>
              <a:rPr lang="it-IT" baseline="0" dirty="0" err="1" smtClean="0"/>
              <a:t>control</a:t>
            </a:r>
            <a:r>
              <a:rPr lang="it-IT" baseline="0" dirty="0" smtClean="0"/>
              <a:t>, poiché queste sarebbero accedute in concorrenza da più </a:t>
            </a:r>
            <a:r>
              <a:rPr lang="it-IT" baseline="0" dirty="0" err="1" smtClean="0"/>
              <a:t>thread</a:t>
            </a:r>
            <a:r>
              <a:rPr lang="it-IT" baseline="0" dirty="0" smtClean="0"/>
              <a:t>, e quindi si avrebbero problemi di concorrenza.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56</a:t>
            </a:fld>
            <a:endParaRPr lang="it-I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Fare una ricapitolazione cosa può fare l’impiegato e cosa può fare il genitore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25</a:t>
            </a:fld>
            <a:endParaRPr lang="it-IT"/>
          </a:p>
        </p:txBody>
      </p:sp>
    </p:spTree>
    <p:extLst>
      <p:ext uri="{BB962C8B-B14F-4D97-AF65-F5344CB8AC3E}">
        <p14:creationId xmlns:p14="http://schemas.microsoft.com/office/powerpoint/2010/main" xmlns="" val="3294237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28</a:t>
            </a:fld>
            <a:endParaRPr lang="it-IT"/>
          </a:p>
        </p:txBody>
      </p:sp>
    </p:spTree>
    <p:extLst>
      <p:ext uri="{BB962C8B-B14F-4D97-AF65-F5344CB8AC3E}">
        <p14:creationId xmlns:p14="http://schemas.microsoft.com/office/powerpoint/2010/main" xmlns="" val="328384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sz="1200" dirty="0" smtClean="0"/>
              <a:t>Il sistema deve garantire la sicurezza e l'affidabilità nell'inserimento dei propri dati sensibili, sia in campo di sicurezza web, sia nel caso del rispetto delle leggi in vigore sulla visibilità e sul trattamento dei dati personali. I dati inseriti nel sistema, durante la registrazione o in altre fasi critiche fanno parte di informazioni strettamente personali.</a:t>
            </a:r>
          </a:p>
          <a:p>
            <a:r>
              <a:rPr lang="it-IT" sz="1200" dirty="0" smtClean="0"/>
              <a:t>Qualora quest’ultime venissero rese pubbliche, il sistema notificherà l’accaduto al proprietario dei dati personali.</a:t>
            </a:r>
          </a:p>
          <a:p>
            <a:endParaRPr lang="it-IT" sz="1200" dirty="0" smtClean="0"/>
          </a:p>
          <a:p>
            <a:r>
              <a:rPr lang="it-IT" sz="1200" dirty="0" smtClean="0"/>
              <a:t>Il sistema permette agli utenti di compilare i questionari in maniera anonima nonostante abbiano effettuato l’accesso e siano stati identificati.</a:t>
            </a:r>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32</a:t>
            </a:fld>
            <a:endParaRPr lang="it-IT"/>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pPr algn="just"/>
            <a:r>
              <a:rPr lang="it-IT" sz="1200" dirty="0" smtClean="0"/>
              <a:t>Gli utenti del sistema compiono giornalmente delle operazioni. Il sistema si occupa quasi esclusivamente di interrogazioni al database, gli utenti, quindi, consultano e modificano gli elenchi, dopo aver eseguito operazioni di login. Questo tipo di operazioni, login e consultazione/modifica, seppur oneroso per il database di grande dimensioni, non può quindi occupare più di qualche secondo per produrre risultati. In altre parole il tempo di attese di un utente è di pochi secondi.</a:t>
            </a:r>
          </a:p>
          <a:p>
            <a:pPr algn="just"/>
            <a:r>
              <a:rPr lang="it-IT" sz="1200" dirty="0" smtClean="0"/>
              <a:t>Il sistema deve permettere all’utente di poter ricevere un riscontro da parte del sistema in non più di 5 secondi. </a:t>
            </a:r>
          </a:p>
          <a:p>
            <a:pPr algn="just"/>
            <a:r>
              <a:rPr lang="it-IT" sz="1200" dirty="0" smtClean="0"/>
              <a:t>Inoltre il sistema deve ridurre significativamente il tempo di compilazione dei questionari compilando le domande di cui già conosce le risposte al posto del genitore.</a:t>
            </a:r>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33</a:t>
            </a:fld>
            <a:endParaRPr lang="it-IT"/>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Nota : Possibili</a:t>
            </a:r>
            <a:r>
              <a:rPr lang="it-IT" baseline="0" dirty="0" smtClean="0"/>
              <a:t> cenni su operazioni.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34</a:t>
            </a:fld>
            <a:endParaRPr lang="it-IT"/>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40</a:t>
            </a:fld>
            <a:endParaRPr lang="it-IT"/>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Nota : Possibili</a:t>
            </a:r>
            <a:r>
              <a:rPr lang="it-IT" baseline="0" dirty="0" smtClean="0"/>
              <a:t> cenni su operazioni.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50</a:t>
            </a:fld>
            <a:endParaRPr lang="it-IT"/>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Nota : Possibili</a:t>
            </a:r>
            <a:r>
              <a:rPr lang="it-IT" baseline="0" dirty="0" smtClean="0"/>
              <a:t> cenni su operazioni.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51</a:t>
            </a:fld>
            <a:endParaRPr lang="it-I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dirty="0" smtClean="0"/>
              <a:t>Fare clic per modificare lo stile del sottotitolo dello schema</a:t>
            </a:r>
            <a:endParaRPr kumimoji="0" lang="en-US" dirty="0"/>
          </a:p>
        </p:txBody>
      </p:sp>
      <p:sp>
        <p:nvSpPr>
          <p:cNvPr id="30" name="Date Placeholder 29"/>
          <p:cNvSpPr>
            <a:spLocks noGrp="1"/>
          </p:cNvSpPr>
          <p:nvPr>
            <p:ph type="dt" sz="half" idx="10"/>
          </p:nvPr>
        </p:nvSpPr>
        <p:spPr/>
        <p:txBody>
          <a:bodyPr/>
          <a:lstStyle/>
          <a:p>
            <a:fld id="{63CABBC0-75E4-43BB-A6A6-84C2A96BDB82}" type="datetimeFigureOut">
              <a:rPr lang="it-IT" smtClean="0"/>
              <a:pPr/>
              <a:t>02/01/2013</a:t>
            </a:fld>
            <a:endParaRPr lang="it-IT"/>
          </a:p>
        </p:txBody>
      </p:sp>
      <p:sp>
        <p:nvSpPr>
          <p:cNvPr id="19" name="Footer Placeholder 18"/>
          <p:cNvSpPr>
            <a:spLocks noGrp="1"/>
          </p:cNvSpPr>
          <p:nvPr>
            <p:ph type="ftr" sz="quarter" idx="11"/>
          </p:nvPr>
        </p:nvSpPr>
        <p:spPr/>
        <p:txBody>
          <a:bodyPr/>
          <a:lstStyle/>
          <a:p>
            <a:endParaRPr lang="it-IT"/>
          </a:p>
        </p:txBody>
      </p:sp>
      <p:sp>
        <p:nvSpPr>
          <p:cNvPr id="27" name="Slide Number Placeholder 2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02/01/2013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02/01/2013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02/01/2013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Date Placeholder 3"/>
          <p:cNvSpPr>
            <a:spLocks noGrp="1"/>
          </p:cNvSpPr>
          <p:nvPr>
            <p:ph type="dt" sz="half" idx="10"/>
          </p:nvPr>
        </p:nvSpPr>
        <p:spPr/>
        <p:txBody>
          <a:bodyPr/>
          <a:lstStyle/>
          <a:p>
            <a:fld id="{63CABBC0-75E4-43BB-A6A6-84C2A96BDB82}" type="datetimeFigureOut">
              <a:rPr lang="it-IT" smtClean="0"/>
              <a:pPr/>
              <a:t>02/01/2013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Date Placeholder 4"/>
          <p:cNvSpPr>
            <a:spLocks noGrp="1"/>
          </p:cNvSpPr>
          <p:nvPr>
            <p:ph type="dt" sz="half" idx="10"/>
          </p:nvPr>
        </p:nvSpPr>
        <p:spPr/>
        <p:txBody>
          <a:bodyPr/>
          <a:lstStyle/>
          <a:p>
            <a:fld id="{63CABBC0-75E4-43BB-A6A6-84C2A96BDB82}" type="datetimeFigureOut">
              <a:rPr lang="it-IT" smtClean="0"/>
              <a:pPr/>
              <a:t>02/01/2013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solidFill>
                  <a:schemeClr val="bg1"/>
                </a:solidFill>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Date Placeholder 6"/>
          <p:cNvSpPr>
            <a:spLocks noGrp="1"/>
          </p:cNvSpPr>
          <p:nvPr>
            <p:ph type="dt" sz="half" idx="10"/>
          </p:nvPr>
        </p:nvSpPr>
        <p:spPr/>
        <p:txBody>
          <a:bodyPr/>
          <a:lstStyle/>
          <a:p>
            <a:fld id="{63CABBC0-75E4-43BB-A6A6-84C2A96BDB82}" type="datetimeFigureOut">
              <a:rPr lang="it-IT" smtClean="0"/>
              <a:pPr/>
              <a:t>02/01/2013</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Date Placeholder 2"/>
          <p:cNvSpPr>
            <a:spLocks noGrp="1"/>
          </p:cNvSpPr>
          <p:nvPr>
            <p:ph type="dt" sz="half" idx="10"/>
          </p:nvPr>
        </p:nvSpPr>
        <p:spPr/>
        <p:txBody>
          <a:bodyPr/>
          <a:lstStyle/>
          <a:p>
            <a:fld id="{63CABBC0-75E4-43BB-A6A6-84C2A96BDB82}" type="datetimeFigureOut">
              <a:rPr lang="it-IT" smtClean="0"/>
              <a:pPr/>
              <a:t>02/01/2013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ABBC0-75E4-43BB-A6A6-84C2A96BDB82}" type="datetimeFigureOut">
              <a:rPr lang="it-IT" smtClean="0"/>
              <a:pPr/>
              <a:t>02/01/2013</a:t>
            </a:fld>
            <a:endParaRPr lang="it-IT"/>
          </a:p>
        </p:txBody>
      </p:sp>
      <p:sp>
        <p:nvSpPr>
          <p:cNvPr id="3" name="Footer Placeholder 2"/>
          <p:cNvSpPr>
            <a:spLocks noGrp="1"/>
          </p:cNvSpPr>
          <p:nvPr>
            <p:ph type="ftr" sz="quarter" idx="11"/>
          </p:nvPr>
        </p:nvSpPr>
        <p:spPr/>
        <p:txBody>
          <a:bodyPr/>
          <a:lstStyle/>
          <a:p>
            <a:endParaRPr lang="it-IT" dirty="0"/>
          </a:p>
        </p:txBody>
      </p:sp>
      <p:sp>
        <p:nvSpPr>
          <p:cNvPr id="4" name="Slide Number Placeholder 3"/>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dirty="0" smtClean="0"/>
              <a:t>Fare clic per modificare stili del testo dello schema</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dirty="0" smtClean="0"/>
              <a:t>Fare clic per modificare stili del testo dello schema</a:t>
            </a:r>
          </a:p>
          <a:p>
            <a:pPr lvl="1" eaLnBrk="1" latinLnBrk="0" hangingPunct="1"/>
            <a:r>
              <a:rPr lang="it-IT" dirty="0" smtClean="0"/>
              <a:t>Secondo livello</a:t>
            </a:r>
          </a:p>
          <a:p>
            <a:pPr lvl="2" eaLnBrk="1" latinLnBrk="0" hangingPunct="1"/>
            <a:r>
              <a:rPr lang="it-IT" dirty="0" smtClean="0"/>
              <a:t>Terzo livello</a:t>
            </a:r>
          </a:p>
          <a:p>
            <a:pPr lvl="3" eaLnBrk="1" latinLnBrk="0" hangingPunct="1"/>
            <a:r>
              <a:rPr lang="it-IT" dirty="0" smtClean="0"/>
              <a:t>Quarto livello</a:t>
            </a:r>
          </a:p>
          <a:p>
            <a:pPr lvl="4" eaLnBrk="1" latinLnBrk="0" hangingPunct="1"/>
            <a:r>
              <a:rPr lang="it-IT" dirty="0" smtClean="0"/>
              <a:t>Quinto livello</a:t>
            </a:r>
            <a:endParaRPr kumimoji="0" lang="en-US" dirty="0"/>
          </a:p>
        </p:txBody>
      </p:sp>
      <p:sp>
        <p:nvSpPr>
          <p:cNvPr id="5" name="Date Placeholder 4"/>
          <p:cNvSpPr>
            <a:spLocks noGrp="1"/>
          </p:cNvSpPr>
          <p:nvPr>
            <p:ph type="dt" sz="half" idx="10"/>
          </p:nvPr>
        </p:nvSpPr>
        <p:spPr/>
        <p:txBody>
          <a:bodyPr/>
          <a:lstStyle/>
          <a:p>
            <a:fld id="{63CABBC0-75E4-43BB-A6A6-84C2A96BDB82}" type="datetimeFigureOut">
              <a:rPr lang="it-IT" smtClean="0"/>
              <a:pPr/>
              <a:t>02/01/2013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Date Placeholder 4"/>
          <p:cNvSpPr>
            <a:spLocks noGrp="1"/>
          </p:cNvSpPr>
          <p:nvPr>
            <p:ph type="dt" sz="half" idx="10"/>
          </p:nvPr>
        </p:nvSpPr>
        <p:spPr/>
        <p:txBody>
          <a:bodyPr/>
          <a:lstStyle/>
          <a:p>
            <a:fld id="{63CABBC0-75E4-43BB-A6A6-84C2A96BDB82}" type="datetimeFigureOut">
              <a:rPr lang="it-IT" smtClean="0"/>
              <a:pPr/>
              <a:t>02/01/2013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a:xfrm>
            <a:off x="8077200" y="6356350"/>
            <a:ext cx="609600" cy="365125"/>
          </a:xfrm>
        </p:spPr>
        <p:txBody>
          <a:bodyPr/>
          <a:lstStyle/>
          <a:p>
            <a:fld id="{F89AEA99-3E91-4C58-9AD4-045DB5619AC3}" type="slidenum">
              <a:rPr lang="it-IT" smtClean="0"/>
              <a:pPr/>
              <a:t>‹N›</a:t>
            </a:fld>
            <a:endParaRPr lang="it-IT"/>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dirty="0" smtClean="0"/>
              <a:t>Fare clic per modificare lo stile del titolo</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dirty="0" smtClean="0"/>
              <a:t>Fare clic per modificare stili del testo dello schema</a:t>
            </a:r>
          </a:p>
          <a:p>
            <a:pPr lvl="1" eaLnBrk="1" latinLnBrk="0" hangingPunct="1"/>
            <a:r>
              <a:rPr kumimoji="0" lang="it-IT" dirty="0" smtClean="0"/>
              <a:t>Secondo livello</a:t>
            </a:r>
          </a:p>
          <a:p>
            <a:pPr lvl="2" eaLnBrk="1" latinLnBrk="0" hangingPunct="1"/>
            <a:r>
              <a:rPr kumimoji="0" lang="it-IT" dirty="0" smtClean="0"/>
              <a:t>Terzo livello</a:t>
            </a:r>
          </a:p>
          <a:p>
            <a:pPr lvl="3" eaLnBrk="1" latinLnBrk="0" hangingPunct="1"/>
            <a:r>
              <a:rPr kumimoji="0" lang="it-IT" dirty="0" smtClean="0"/>
              <a:t>Quarto livello</a:t>
            </a:r>
          </a:p>
          <a:p>
            <a:pPr lvl="4" eaLnBrk="1" latinLnBrk="0" hangingPunct="1"/>
            <a:r>
              <a:rPr kumimoji="0" lang="it-IT" dirty="0" smtClean="0"/>
              <a:t>Quinto livello</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3CABBC0-75E4-43BB-A6A6-84C2A96BDB82}" type="datetimeFigureOut">
              <a:rPr lang="it-IT" smtClean="0"/>
              <a:pPr/>
              <a:t>02/01/2013</a:t>
            </a:fld>
            <a:endParaRPr lang="it-IT"/>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89AEA99-3E91-4C58-9AD4-045DB5619AC3}" type="slidenum">
              <a:rPr lang="it-IT" smtClean="0"/>
              <a:pPr/>
              <a:t>‹N›</a:t>
            </a:fld>
            <a:endParaRPr lang="it-IT"/>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bg1"/>
          </a:solidFill>
          <a:effectLst/>
          <a:latin typeface="+mj-lt"/>
          <a:ea typeface="+mj-ea"/>
          <a:cs typeface="+mj-cs"/>
        </a:defRPr>
      </a:lvl1pPr>
    </p:titleStyle>
    <p:bodyStyle>
      <a:lvl1pPr marL="274320" indent="-274320" algn="l" rtl="0" eaLnBrk="1" latinLnBrk="0" hangingPunct="1">
        <a:spcBef>
          <a:spcPct val="20000"/>
        </a:spcBef>
        <a:buClrTx/>
        <a:buSzPct val="95000"/>
        <a:buFont typeface="Wingdings" pitchFamily="2" charset="2"/>
        <a:buChar char="v"/>
        <a:defRPr kumimoji="0" sz="26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4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comments" Target="../comments/comment10.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comments" Target="../comments/comment1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comments" Target="../comments/comment13.xml"/></Relationships>
</file>

<file path=ppt/slides/_rels/slide35.xml.rels><?xml version="1.0" encoding="UTF-8" standalone="yes"?>
<Relationships xmlns="http://schemas.openxmlformats.org/package/2006/relationships"><Relationship Id="rId2" Type="http://schemas.openxmlformats.org/officeDocument/2006/relationships/comments" Target="../comments/comment1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4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comments" Target="../comments/comment15.xml"/><Relationship Id="rId2" Type="http://schemas.openxmlformats.org/officeDocument/2006/relationships/image" Target="../media/image29.gi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comments" Target="../comments/comment1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comments" Target="../comments/comment17.xml"/><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comments" Target="../comments/comment18.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comments" Target="../comments/comment19.xml"/><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comments" Target="../comments/comment20.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comments" Target="../comments/comment21.xml"/></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comments" Target="../comments/comment22.xml"/><Relationship Id="rId4" Type="http://schemas.openxmlformats.org/officeDocument/2006/relationships/image" Target="../media/image36.png"/></Relationships>
</file>

<file path=ppt/slides/_rels/slide5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comments" Target="../comments/comment23.xml"/></Relationships>
</file>

<file path=ppt/slides/_rels/slide55.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comments" Target="../comments/comment24.xml"/><Relationship Id="rId4" Type="http://schemas.openxmlformats.org/officeDocument/2006/relationships/image" Target="../media/image41.png"/></Relationships>
</file>

<file path=ppt/slides/_rels/slide57.xml.rels><?xml version="1.0" encoding="UTF-8" standalone="yes"?>
<Relationships xmlns="http://schemas.openxmlformats.org/package/2006/relationships"><Relationship Id="rId2" Type="http://schemas.openxmlformats.org/officeDocument/2006/relationships/comments" Target="../comments/comment25.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comments" Target="../comments/comment26.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comments" Target="../comments/comment27.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p:cNvSpPr txBox="1"/>
          <p:nvPr/>
        </p:nvSpPr>
        <p:spPr>
          <a:xfrm>
            <a:off x="1446520" y="3212976"/>
            <a:ext cx="6117316" cy="1754326"/>
          </a:xfrm>
          <a:prstGeom prst="rect">
            <a:avLst/>
          </a:prstGeom>
          <a:noFill/>
        </p:spPr>
        <p:txBody>
          <a:bodyPr wrap="none" rtlCol="0">
            <a:spAutoFit/>
          </a:bodyPr>
          <a:lstStyle/>
          <a:p>
            <a:pPr algn="ctr"/>
            <a:r>
              <a:rPr lang="it-IT" sz="5400" b="1" dirty="0" smtClean="0">
                <a:effectLst>
                  <a:outerShdw blurRad="38100" dist="38100" dir="2700000" algn="tl">
                    <a:srgbClr val="000000">
                      <a:alpha val="43137"/>
                    </a:srgbClr>
                  </a:outerShdw>
                </a:effectLst>
                <a:latin typeface="+mj-lt"/>
              </a:rPr>
              <a:t>Presentazione Finale</a:t>
            </a:r>
          </a:p>
          <a:p>
            <a:pPr algn="ctr"/>
            <a:r>
              <a:rPr lang="it-IT" sz="5400" b="1" dirty="0" smtClean="0">
                <a:effectLst>
                  <a:outerShdw blurRad="38100" dist="38100" dir="2700000" algn="tl">
                    <a:srgbClr val="000000">
                      <a:alpha val="43137"/>
                    </a:srgbClr>
                  </a:outerShdw>
                </a:effectLst>
                <a:latin typeface="+mj-lt"/>
              </a:rPr>
              <a:t>Team 2</a:t>
            </a:r>
            <a:endParaRPr lang="it-IT" sz="2000" b="1" dirty="0">
              <a:latin typeface="+mj-lt"/>
            </a:endParaRPr>
          </a:p>
        </p:txBody>
      </p:sp>
      <p:graphicFrame>
        <p:nvGraphicFramePr>
          <p:cNvPr id="8" name="Tabella 7"/>
          <p:cNvGraphicFramePr>
            <a:graphicFrameLocks noGrp="1"/>
          </p:cNvGraphicFramePr>
          <p:nvPr>
            <p:extLst>
              <p:ext uri="{D42A27DB-BD31-4B8C-83A1-F6EECF244321}">
                <p14:modId xmlns="" xmlns:p14="http://schemas.microsoft.com/office/powerpoint/2010/main" val="3478576524"/>
              </p:ext>
            </p:extLst>
          </p:nvPr>
        </p:nvGraphicFramePr>
        <p:xfrm>
          <a:off x="0" y="4286256"/>
          <a:ext cx="2231232" cy="2571744"/>
        </p:xfrm>
        <a:graphic>
          <a:graphicData uri="http://schemas.openxmlformats.org/drawingml/2006/table">
            <a:tbl>
              <a:tblPr>
                <a:tableStyleId>{284E427A-3D55-4303-BF80-6455036E1DE7}</a:tableStyleId>
              </a:tblPr>
              <a:tblGrid>
                <a:gridCol w="2231232"/>
              </a:tblGrid>
              <a:tr h="428624">
                <a:tc>
                  <a:txBody>
                    <a:bodyPr/>
                    <a:lstStyle/>
                    <a:p>
                      <a:pPr algn="ctr" rtl="0">
                        <a:lnSpc>
                          <a:spcPct val="150000"/>
                        </a:lnSpc>
                      </a:pPr>
                      <a:r>
                        <a:rPr lang="it-IT" sz="1400" b="1" u="none" strike="noStrike" dirty="0" smtClean="0">
                          <a:effectLst/>
                        </a:rPr>
                        <a:t>Team</a:t>
                      </a:r>
                      <a:r>
                        <a:rPr lang="it-IT" sz="1400" b="1" u="none" strike="noStrike" baseline="0" dirty="0" smtClean="0">
                          <a:effectLst/>
                        </a:rPr>
                        <a:t> </a:t>
                      </a:r>
                      <a:r>
                        <a:rPr lang="it-IT" sz="1400" b="1" u="none" strike="noStrike" baseline="0" dirty="0" err="1" smtClean="0">
                          <a:effectLst/>
                        </a:rPr>
                        <a:t>Members</a:t>
                      </a:r>
                      <a:endParaRPr lang="it-IT" sz="1400" b="1" u="none" strike="noStrike" dirty="0">
                        <a:effectLst/>
                      </a:endParaRPr>
                    </a:p>
                  </a:txBody>
                  <a:tcPr marL="38100" marR="38100" marT="38100" marB="38100"/>
                </a:tc>
              </a:tr>
              <a:tr h="428624">
                <a:tc>
                  <a:txBody>
                    <a:bodyPr/>
                    <a:lstStyle/>
                    <a:p>
                      <a:pPr algn="ctr" rtl="0">
                        <a:lnSpc>
                          <a:spcPct val="150000"/>
                        </a:lnSpc>
                      </a:pPr>
                      <a:r>
                        <a:rPr lang="it-IT" sz="1400" dirty="0" smtClean="0">
                          <a:effectLst/>
                        </a:rPr>
                        <a:t>Luca</a:t>
                      </a:r>
                      <a:r>
                        <a:rPr lang="it-IT" sz="1400" baseline="0" dirty="0" smtClean="0">
                          <a:effectLst/>
                        </a:rPr>
                        <a:t> Di Costanzo</a:t>
                      </a:r>
                      <a:endParaRPr lang="it-IT" sz="1400" dirty="0">
                        <a:effectLst/>
                      </a:endParaRPr>
                    </a:p>
                  </a:txBody>
                  <a:tcPr marL="38100" marR="38100" marT="38100" marB="38100"/>
                </a:tc>
              </a:tr>
              <a:tr h="428624">
                <a:tc>
                  <a:txBody>
                    <a:bodyPr/>
                    <a:lstStyle/>
                    <a:p>
                      <a:pPr algn="ctr" rtl="0">
                        <a:lnSpc>
                          <a:spcPct val="150000"/>
                        </a:lnSpc>
                      </a:pPr>
                      <a:r>
                        <a:rPr lang="it-IT" sz="1400" dirty="0" smtClean="0">
                          <a:effectLst/>
                        </a:rPr>
                        <a:t>Francesco</a:t>
                      </a:r>
                      <a:r>
                        <a:rPr lang="it-IT" sz="1400" baseline="0" dirty="0" smtClean="0">
                          <a:effectLst/>
                        </a:rPr>
                        <a:t> Durante</a:t>
                      </a:r>
                      <a:endParaRPr lang="it-IT" sz="1400" dirty="0">
                        <a:effectLst/>
                      </a:endParaRPr>
                    </a:p>
                  </a:txBody>
                  <a:tcPr marL="38100" marR="38100" marT="38100" marB="38100"/>
                </a:tc>
              </a:tr>
              <a:tr h="428624">
                <a:tc>
                  <a:txBody>
                    <a:bodyPr/>
                    <a:lstStyle/>
                    <a:p>
                      <a:pPr algn="ctr" rtl="0">
                        <a:lnSpc>
                          <a:spcPct val="150000"/>
                        </a:lnSpc>
                      </a:pPr>
                      <a:r>
                        <a:rPr lang="it-IT" sz="1400" dirty="0" smtClean="0">
                          <a:effectLst/>
                        </a:rPr>
                        <a:t>Mariella Ferrara</a:t>
                      </a:r>
                      <a:endParaRPr lang="it-IT" sz="1400" dirty="0">
                        <a:effectLst/>
                      </a:endParaRPr>
                    </a:p>
                  </a:txBody>
                  <a:tcPr marL="38100" marR="38100" marT="38100" marB="38100"/>
                </a:tc>
              </a:tr>
              <a:tr h="428624">
                <a:tc>
                  <a:txBody>
                    <a:bodyPr/>
                    <a:lstStyle/>
                    <a:p>
                      <a:pPr algn="ctr" rtl="0">
                        <a:lnSpc>
                          <a:spcPct val="150000"/>
                        </a:lnSpc>
                      </a:pPr>
                      <a:r>
                        <a:rPr lang="it-IT" sz="1400" dirty="0" smtClean="0">
                          <a:effectLst/>
                        </a:rPr>
                        <a:t>Luigi</a:t>
                      </a:r>
                      <a:r>
                        <a:rPr lang="it-IT" sz="1400" baseline="0" dirty="0" smtClean="0">
                          <a:effectLst/>
                        </a:rPr>
                        <a:t> </a:t>
                      </a:r>
                      <a:r>
                        <a:rPr lang="it-IT" sz="1400" baseline="0" dirty="0" err="1" smtClean="0">
                          <a:effectLst/>
                        </a:rPr>
                        <a:t>Lomasto</a:t>
                      </a:r>
                      <a:endParaRPr lang="it-IT" sz="1400" dirty="0">
                        <a:effectLst/>
                      </a:endParaRPr>
                    </a:p>
                  </a:txBody>
                  <a:tcPr marL="38100" marR="38100" marT="38100" marB="38100"/>
                </a:tc>
              </a:tr>
              <a:tr h="428624">
                <a:tc>
                  <a:txBody>
                    <a:bodyPr/>
                    <a:lstStyle/>
                    <a:p>
                      <a:pPr algn="ctr" rtl="0">
                        <a:lnSpc>
                          <a:spcPct val="150000"/>
                        </a:lnSpc>
                      </a:pPr>
                      <a:r>
                        <a:rPr lang="it-IT" sz="1400" dirty="0" smtClean="0">
                          <a:effectLst/>
                        </a:rPr>
                        <a:t>Marco Parisi</a:t>
                      </a:r>
                      <a:endParaRPr lang="it-IT" sz="1400" dirty="0">
                        <a:effectLst/>
                      </a:endParaRPr>
                    </a:p>
                  </a:txBody>
                  <a:tcPr marL="38100" marR="38100" marT="38100" marB="38100"/>
                </a:tc>
              </a:tr>
            </a:tbl>
          </a:graphicData>
        </a:graphic>
      </p:graphicFrame>
      <p:graphicFrame>
        <p:nvGraphicFramePr>
          <p:cNvPr id="9" name="Tabella 8"/>
          <p:cNvGraphicFramePr>
            <a:graphicFrameLocks noGrp="1"/>
          </p:cNvGraphicFramePr>
          <p:nvPr>
            <p:extLst>
              <p:ext uri="{D42A27DB-BD31-4B8C-83A1-F6EECF244321}">
                <p14:modId xmlns="" xmlns:p14="http://schemas.microsoft.com/office/powerpoint/2010/main" val="3696521689"/>
              </p:ext>
            </p:extLst>
          </p:nvPr>
        </p:nvGraphicFramePr>
        <p:xfrm>
          <a:off x="6948264" y="5877272"/>
          <a:ext cx="2051720" cy="792480"/>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Project</a:t>
                      </a:r>
                      <a:r>
                        <a:rPr lang="it-IT" sz="1400" b="1" u="none" strike="noStrike" baseline="0" dirty="0" smtClean="0">
                          <a:effectLst/>
                        </a:rPr>
                        <a:t> Manager</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Giulio Franco</a:t>
                      </a:r>
                      <a:endParaRPr lang="it-IT" sz="1400" dirty="0">
                        <a:effectLst/>
                      </a:endParaRPr>
                    </a:p>
                  </a:txBody>
                  <a:tcPr marL="38100" marR="38100" marT="38100" marB="38100"/>
                </a:tc>
              </a:tr>
            </a:tbl>
          </a:graphicData>
        </a:graphic>
      </p:graphicFrame>
      <p:pic>
        <p:nvPicPr>
          <p:cNvPr id="1027" name="Picture 3" descr="C:\linda\uni\esami_da_svolgere\gps\progetto_gps\Atsilo\documenti_comuni\loghi\logo.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188244" y="764704"/>
            <a:ext cx="4163346" cy="259228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1653341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548680"/>
            <a:ext cx="9144000" cy="646331"/>
          </a:xfrm>
          <a:prstGeom prst="rect">
            <a:avLst/>
          </a:prstGeom>
          <a:noFill/>
        </p:spPr>
        <p:txBody>
          <a:bodyPr wrap="square" rtlCol="0">
            <a:spAutoFit/>
          </a:bodyPr>
          <a:lstStyle/>
          <a:p>
            <a:pPr algn="ctr"/>
            <a:r>
              <a:rPr lang="it-IT" sz="3600" b="1" dirty="0" smtClean="0"/>
              <a:t>Use Case </a:t>
            </a:r>
            <a:r>
              <a:rPr lang="it-IT" sz="3600" b="1" dirty="0" err="1" smtClean="0"/>
              <a:t>Diagram</a:t>
            </a:r>
            <a:r>
              <a:rPr lang="it-IT" sz="3600" b="1" dirty="0" smtClean="0"/>
              <a:t> - RAD 1</a:t>
            </a:r>
            <a:endParaRPr lang="it-IT" sz="3600" b="1" dirty="0"/>
          </a:p>
        </p:txBody>
      </p:sp>
      <p:pic>
        <p:nvPicPr>
          <p:cNvPr id="3" name="Immagine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25828" y="1481394"/>
            <a:ext cx="6954221" cy="4020111"/>
          </a:xfrm>
          <a:prstGeom prst="rect">
            <a:avLst/>
          </a:prstGeom>
        </p:spPr>
      </p:pic>
      <p:sp>
        <p:nvSpPr>
          <p:cNvPr id="5" name="CasellaDiTesto 4"/>
          <p:cNvSpPr txBox="1"/>
          <p:nvPr/>
        </p:nvSpPr>
        <p:spPr>
          <a:xfrm>
            <a:off x="2555776" y="5085184"/>
            <a:ext cx="3600400" cy="369332"/>
          </a:xfrm>
          <a:prstGeom prst="rect">
            <a:avLst/>
          </a:prstGeom>
          <a:noFill/>
        </p:spPr>
        <p:txBody>
          <a:bodyPr wrap="square" rtlCol="0">
            <a:spAutoFit/>
          </a:bodyPr>
          <a:lstStyle/>
          <a:p>
            <a:pPr algn="ctr"/>
            <a:r>
              <a:rPr lang="it-IT" dirty="0" err="1" smtClean="0"/>
              <a:t>UCD_Tirocinanti</a:t>
            </a:r>
            <a:r>
              <a:rPr lang="it-IT" dirty="0" smtClean="0"/>
              <a:t> 1</a:t>
            </a:r>
            <a:endParaRPr lang="it-IT" dirty="0"/>
          </a:p>
        </p:txBody>
      </p:sp>
    </p:spTree>
    <p:extLst>
      <p:ext uri="{BB962C8B-B14F-4D97-AF65-F5344CB8AC3E}">
        <p14:creationId xmlns:p14="http://schemas.microsoft.com/office/powerpoint/2010/main" xmlns="" val="422123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908720"/>
            <a:ext cx="9144000" cy="984885"/>
          </a:xfrm>
          <a:prstGeom prst="rect">
            <a:avLst/>
          </a:prstGeom>
          <a:noFill/>
        </p:spPr>
        <p:txBody>
          <a:bodyPr wrap="square" rtlCol="0">
            <a:spAutoFit/>
          </a:bodyPr>
          <a:lstStyle/>
          <a:p>
            <a:pPr algn="ctr"/>
            <a:r>
              <a:rPr lang="it-IT" sz="4000" b="1" dirty="0" smtClean="0"/>
              <a:t>Use Case </a:t>
            </a:r>
            <a:r>
              <a:rPr lang="it-IT" sz="4000" b="1" dirty="0" err="1" smtClean="0"/>
              <a:t>Diagram</a:t>
            </a:r>
            <a:r>
              <a:rPr lang="it-IT" sz="4000" b="1" dirty="0" smtClean="0"/>
              <a:t> 1 – RAD 4.0</a:t>
            </a:r>
            <a:endParaRPr lang="it-IT" sz="4000" dirty="0"/>
          </a:p>
          <a:p>
            <a:endParaRPr lang="it-IT" dirty="0"/>
          </a:p>
        </p:txBody>
      </p:sp>
      <p:sp>
        <p:nvSpPr>
          <p:cNvPr id="5" name="CasellaDiTesto 4"/>
          <p:cNvSpPr txBox="1"/>
          <p:nvPr/>
        </p:nvSpPr>
        <p:spPr>
          <a:xfrm>
            <a:off x="539552" y="5589240"/>
            <a:ext cx="7848872" cy="369332"/>
          </a:xfrm>
          <a:prstGeom prst="rect">
            <a:avLst/>
          </a:prstGeom>
          <a:noFill/>
        </p:spPr>
        <p:txBody>
          <a:bodyPr wrap="square" rtlCol="0">
            <a:spAutoFit/>
          </a:bodyPr>
          <a:lstStyle/>
          <a:p>
            <a:pPr algn="ctr"/>
            <a:r>
              <a:rPr lang="it-IT" dirty="0" err="1"/>
              <a:t>UCD_Tirocinanti_Registro</a:t>
            </a:r>
            <a:endParaRPr lang="it-IT" dirty="0"/>
          </a:p>
        </p:txBody>
      </p:sp>
      <p:pic>
        <p:nvPicPr>
          <p:cNvPr id="6" name="Immagin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67639" y="1579568"/>
            <a:ext cx="8392697" cy="4379004"/>
          </a:xfrm>
          <a:prstGeom prst="rect">
            <a:avLst/>
          </a:prstGeom>
        </p:spPr>
      </p:pic>
      <p:sp>
        <p:nvSpPr>
          <p:cNvPr id="7" name="CasellaDiTesto 6"/>
          <p:cNvSpPr txBox="1"/>
          <p:nvPr/>
        </p:nvSpPr>
        <p:spPr>
          <a:xfrm>
            <a:off x="1547664" y="5958572"/>
            <a:ext cx="5040560" cy="369332"/>
          </a:xfrm>
          <a:prstGeom prst="rect">
            <a:avLst/>
          </a:prstGeom>
          <a:noFill/>
        </p:spPr>
        <p:txBody>
          <a:bodyPr wrap="square" rtlCol="0">
            <a:spAutoFit/>
          </a:bodyPr>
          <a:lstStyle/>
          <a:p>
            <a:pPr algn="ctr"/>
            <a:r>
              <a:rPr lang="it-IT" dirty="0" err="1" smtClean="0"/>
              <a:t>UCD_Tirocinanti</a:t>
            </a:r>
            <a:r>
              <a:rPr lang="it-IT" dirty="0" smtClean="0"/>
              <a:t> 1</a:t>
            </a:r>
          </a:p>
        </p:txBody>
      </p:sp>
    </p:spTree>
    <p:extLst>
      <p:ext uri="{BB962C8B-B14F-4D97-AF65-F5344CB8AC3E}">
        <p14:creationId xmlns:p14="http://schemas.microsoft.com/office/powerpoint/2010/main" xmlns="" val="2471694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0" y="1052736"/>
            <a:ext cx="9144000" cy="707886"/>
          </a:xfrm>
          <a:prstGeom prst="rect">
            <a:avLst/>
          </a:prstGeom>
          <a:noFill/>
        </p:spPr>
        <p:txBody>
          <a:bodyPr wrap="square" rtlCol="0">
            <a:spAutoFit/>
          </a:bodyPr>
          <a:lstStyle/>
          <a:p>
            <a:pPr algn="ctr"/>
            <a:r>
              <a:rPr lang="it-IT" sz="4000" b="1" dirty="0" smtClean="0"/>
              <a:t>Use Case </a:t>
            </a:r>
            <a:r>
              <a:rPr lang="it-IT" sz="4000" b="1" dirty="0" err="1" smtClean="0"/>
              <a:t>Diagram</a:t>
            </a:r>
            <a:r>
              <a:rPr lang="it-IT" sz="4000" b="1" dirty="0" smtClean="0"/>
              <a:t> 2 – RAD 4.0</a:t>
            </a:r>
            <a:endParaRPr lang="it-IT" sz="4000" b="1"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39552" y="1628801"/>
            <a:ext cx="8278381" cy="4752528"/>
          </a:xfrm>
          <a:prstGeom prst="rect">
            <a:avLst/>
          </a:prstGeom>
        </p:spPr>
      </p:pic>
      <p:sp>
        <p:nvSpPr>
          <p:cNvPr id="5" name="CasellaDiTesto 4"/>
          <p:cNvSpPr txBox="1"/>
          <p:nvPr/>
        </p:nvSpPr>
        <p:spPr>
          <a:xfrm>
            <a:off x="1475656" y="6165304"/>
            <a:ext cx="6048672" cy="369332"/>
          </a:xfrm>
          <a:prstGeom prst="rect">
            <a:avLst/>
          </a:prstGeom>
          <a:noFill/>
        </p:spPr>
        <p:txBody>
          <a:bodyPr wrap="square" rtlCol="0">
            <a:spAutoFit/>
          </a:bodyPr>
          <a:lstStyle/>
          <a:p>
            <a:pPr algn="ctr"/>
            <a:r>
              <a:rPr lang="it-IT" dirty="0" err="1" smtClean="0"/>
              <a:t>UCD_Tirocinanti</a:t>
            </a:r>
            <a:r>
              <a:rPr lang="it-IT" dirty="0" smtClean="0"/>
              <a:t> 2</a:t>
            </a:r>
            <a:endParaRPr lang="it-IT" dirty="0"/>
          </a:p>
        </p:txBody>
      </p:sp>
    </p:spTree>
    <p:extLst>
      <p:ext uri="{BB962C8B-B14F-4D97-AF65-F5344CB8AC3E}">
        <p14:creationId xmlns:p14="http://schemas.microsoft.com/office/powerpoint/2010/main" xmlns="" val="13762043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692696"/>
            <a:ext cx="9144000" cy="707886"/>
          </a:xfrm>
          <a:prstGeom prst="rect">
            <a:avLst/>
          </a:prstGeom>
          <a:noFill/>
        </p:spPr>
        <p:txBody>
          <a:bodyPr wrap="square" rtlCol="0">
            <a:spAutoFit/>
          </a:bodyPr>
          <a:lstStyle/>
          <a:p>
            <a:pPr algn="ctr"/>
            <a:r>
              <a:rPr lang="it-IT" sz="4000" b="1" dirty="0" smtClean="0"/>
              <a:t>Use Case </a:t>
            </a:r>
            <a:r>
              <a:rPr lang="it-IT" sz="4000" b="1" dirty="0" err="1" smtClean="0"/>
              <a:t>Diagram</a:t>
            </a:r>
            <a:r>
              <a:rPr lang="it-IT" sz="4000" b="1" smtClean="0"/>
              <a:t> 3 – RAD 4.0</a:t>
            </a:r>
            <a:endParaRPr lang="it-IT" sz="4000" b="1" dirty="0"/>
          </a:p>
        </p:txBody>
      </p:sp>
      <p:pic>
        <p:nvPicPr>
          <p:cNvPr id="3" name="Immagine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1400582"/>
            <a:ext cx="9144000" cy="4764722"/>
          </a:xfrm>
          <a:prstGeom prst="rect">
            <a:avLst/>
          </a:prstGeom>
        </p:spPr>
      </p:pic>
      <p:sp>
        <p:nvSpPr>
          <p:cNvPr id="4" name="CasellaDiTesto 3"/>
          <p:cNvSpPr txBox="1"/>
          <p:nvPr/>
        </p:nvSpPr>
        <p:spPr>
          <a:xfrm>
            <a:off x="1979712" y="6165304"/>
            <a:ext cx="5976664" cy="646331"/>
          </a:xfrm>
          <a:prstGeom prst="rect">
            <a:avLst/>
          </a:prstGeom>
          <a:noFill/>
        </p:spPr>
        <p:txBody>
          <a:bodyPr wrap="square" rtlCol="0">
            <a:spAutoFit/>
          </a:bodyPr>
          <a:lstStyle/>
          <a:p>
            <a:pPr algn="ctr"/>
            <a:r>
              <a:rPr lang="it-IT" dirty="0" err="1" smtClean="0"/>
              <a:t>UCD_Tirocinanti</a:t>
            </a:r>
            <a:r>
              <a:rPr lang="it-IT" dirty="0" smtClean="0"/>
              <a:t> 3</a:t>
            </a:r>
          </a:p>
          <a:p>
            <a:pPr algn="ctr"/>
            <a:endParaRPr lang="it-IT" dirty="0"/>
          </a:p>
        </p:txBody>
      </p:sp>
    </p:spTree>
    <p:extLst>
      <p:ext uri="{BB962C8B-B14F-4D97-AF65-F5344CB8AC3E}">
        <p14:creationId xmlns:p14="http://schemas.microsoft.com/office/powerpoint/2010/main" xmlns="" val="1545582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764704"/>
            <a:ext cx="9144000" cy="707886"/>
          </a:xfrm>
          <a:prstGeom prst="rect">
            <a:avLst/>
          </a:prstGeom>
          <a:noFill/>
        </p:spPr>
        <p:txBody>
          <a:bodyPr wrap="square" rtlCol="0">
            <a:spAutoFit/>
          </a:bodyPr>
          <a:lstStyle/>
          <a:p>
            <a:pPr algn="ctr"/>
            <a:r>
              <a:rPr lang="it-IT" sz="4000" b="1" dirty="0" err="1" smtClean="0"/>
              <a:t>Sequence</a:t>
            </a:r>
            <a:r>
              <a:rPr lang="it-IT" sz="4000" b="1" dirty="0" smtClean="0"/>
              <a:t> </a:t>
            </a:r>
            <a:r>
              <a:rPr lang="it-IT" sz="4000" b="1" dirty="0" err="1" smtClean="0"/>
              <a:t>Diagram</a:t>
            </a:r>
            <a:endParaRPr lang="it-IT" sz="4000" b="1" dirty="0"/>
          </a:p>
        </p:txBody>
      </p:sp>
      <p:pic>
        <p:nvPicPr>
          <p:cNvPr id="3" name="Immagine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32967" y="1472590"/>
            <a:ext cx="7078063" cy="4692714"/>
          </a:xfrm>
          <a:prstGeom prst="rect">
            <a:avLst/>
          </a:prstGeom>
        </p:spPr>
      </p:pic>
      <p:sp>
        <p:nvSpPr>
          <p:cNvPr id="4" name="CasellaDiTesto 3"/>
          <p:cNvSpPr txBox="1"/>
          <p:nvPr/>
        </p:nvSpPr>
        <p:spPr>
          <a:xfrm>
            <a:off x="755576" y="6165304"/>
            <a:ext cx="7632848" cy="369332"/>
          </a:xfrm>
          <a:prstGeom prst="rect">
            <a:avLst/>
          </a:prstGeom>
          <a:noFill/>
        </p:spPr>
        <p:txBody>
          <a:bodyPr wrap="square" rtlCol="0">
            <a:spAutoFit/>
          </a:bodyPr>
          <a:lstStyle/>
          <a:p>
            <a:pPr algn="ctr"/>
            <a:r>
              <a:rPr lang="it-IT" dirty="0" err="1" smtClean="0"/>
              <a:t>SD_Tirocinanti</a:t>
            </a:r>
            <a:endParaRPr lang="it-IT" dirty="0"/>
          </a:p>
        </p:txBody>
      </p:sp>
    </p:spTree>
    <p:extLst>
      <p:ext uri="{BB962C8B-B14F-4D97-AF65-F5344CB8AC3E}">
        <p14:creationId xmlns:p14="http://schemas.microsoft.com/office/powerpoint/2010/main" xmlns="" val="2535709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540" y="692696"/>
            <a:ext cx="9144000" cy="646331"/>
          </a:xfrm>
          <a:prstGeom prst="rect">
            <a:avLst/>
          </a:prstGeom>
          <a:noFill/>
        </p:spPr>
        <p:txBody>
          <a:bodyPr wrap="square" rtlCol="0">
            <a:spAutoFit/>
          </a:bodyPr>
          <a:lstStyle/>
          <a:p>
            <a:pPr algn="ctr"/>
            <a:r>
              <a:rPr lang="it-IT" sz="3600" b="1" dirty="0" smtClean="0"/>
              <a:t>Problemi riscontrati nella stesura del RAD</a:t>
            </a:r>
            <a:endParaRPr lang="it-IT" sz="3600" b="1" dirty="0"/>
          </a:p>
        </p:txBody>
      </p:sp>
      <p:sp>
        <p:nvSpPr>
          <p:cNvPr id="3" name="CasellaDiTesto 2"/>
          <p:cNvSpPr txBox="1"/>
          <p:nvPr/>
        </p:nvSpPr>
        <p:spPr>
          <a:xfrm>
            <a:off x="0" y="1700808"/>
            <a:ext cx="9144000" cy="3785652"/>
          </a:xfrm>
          <a:prstGeom prst="rect">
            <a:avLst/>
          </a:prstGeom>
          <a:noFill/>
        </p:spPr>
        <p:txBody>
          <a:bodyPr wrap="square" rtlCol="0">
            <a:spAutoFit/>
          </a:bodyPr>
          <a:lstStyle/>
          <a:p>
            <a:r>
              <a:rPr lang="it-IT" sz="2400" dirty="0" smtClean="0">
                <a:solidFill>
                  <a:srgbClr val="FF0000"/>
                </a:solidFill>
              </a:rPr>
              <a:t>Contro</a:t>
            </a:r>
          </a:p>
          <a:p>
            <a:r>
              <a:rPr lang="it-IT" sz="2400" dirty="0" smtClean="0"/>
              <a:t>Come detto già in precedenza in una diapositiva, un problema che abbiamo riscontrato nella stesura del RAD, è stato quello dei tirocinanti.</a:t>
            </a:r>
          </a:p>
          <a:p>
            <a:r>
              <a:rPr lang="it-IT" sz="2400" dirty="0" smtClean="0"/>
              <a:t>In corso d’opera quando abbiamo appreso meglio tutti i requisiti riguardanti i tirocinanti, abbiamo dovuto modificare tutto quello che avevamo fatto in precedenza.  Aggiungere altri </a:t>
            </a:r>
            <a:r>
              <a:rPr lang="it-IT" sz="2400" u="sng" dirty="0" smtClean="0"/>
              <a:t>casi d’uso</a:t>
            </a:r>
            <a:r>
              <a:rPr lang="it-IT" sz="2400" dirty="0" smtClean="0"/>
              <a:t>, modificare i </a:t>
            </a:r>
            <a:r>
              <a:rPr lang="it-IT" sz="2400" u="sng" dirty="0" smtClean="0"/>
              <a:t>requisiti</a:t>
            </a:r>
            <a:r>
              <a:rPr lang="it-IT" sz="2400" dirty="0" smtClean="0"/>
              <a:t> esistenti, aggiornare gli </a:t>
            </a:r>
            <a:r>
              <a:rPr lang="it-IT" sz="2400" u="sng" dirty="0" smtClean="0"/>
              <a:t>use case </a:t>
            </a:r>
            <a:r>
              <a:rPr lang="it-IT" sz="2400" u="sng" dirty="0" err="1" smtClean="0"/>
              <a:t>diagram</a:t>
            </a:r>
            <a:r>
              <a:rPr lang="it-IT" sz="2400" u="sng" dirty="0" smtClean="0"/>
              <a:t> </a:t>
            </a:r>
            <a:r>
              <a:rPr lang="it-IT" sz="2400" dirty="0" smtClean="0"/>
              <a:t>e </a:t>
            </a:r>
            <a:r>
              <a:rPr lang="it-IT" sz="2400" u="sng" dirty="0" err="1" smtClean="0"/>
              <a:t>sequence</a:t>
            </a:r>
            <a:r>
              <a:rPr lang="it-IT" sz="2400" dirty="0" smtClean="0"/>
              <a:t>. Tutto questo ha richiesto un maggior impegno che all’inizio non era stato programmato.</a:t>
            </a:r>
          </a:p>
          <a:p>
            <a:r>
              <a:rPr lang="it-IT" sz="2400" dirty="0" smtClean="0"/>
              <a:t> </a:t>
            </a:r>
            <a:endParaRPr lang="it-IT" sz="2400" dirty="0"/>
          </a:p>
        </p:txBody>
      </p:sp>
    </p:spTree>
    <p:extLst>
      <p:ext uri="{BB962C8B-B14F-4D97-AF65-F5344CB8AC3E}">
        <p14:creationId xmlns:p14="http://schemas.microsoft.com/office/powerpoint/2010/main" xmlns="" val="2176004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0" y="692696"/>
            <a:ext cx="9144000" cy="707886"/>
          </a:xfrm>
          <a:prstGeom prst="rect">
            <a:avLst/>
          </a:prstGeom>
          <a:noFill/>
        </p:spPr>
        <p:txBody>
          <a:bodyPr wrap="square" rtlCol="0">
            <a:spAutoFit/>
          </a:bodyPr>
          <a:lstStyle/>
          <a:p>
            <a:pPr algn="ctr"/>
            <a:r>
              <a:rPr lang="it-IT" sz="4000" b="1" dirty="0" smtClean="0"/>
              <a:t>  Conclusioni</a:t>
            </a:r>
          </a:p>
        </p:txBody>
      </p:sp>
      <p:sp>
        <p:nvSpPr>
          <p:cNvPr id="4" name="CasellaDiTesto 3"/>
          <p:cNvSpPr txBox="1"/>
          <p:nvPr/>
        </p:nvSpPr>
        <p:spPr>
          <a:xfrm>
            <a:off x="0" y="1628800"/>
            <a:ext cx="9144000" cy="3416320"/>
          </a:xfrm>
          <a:prstGeom prst="rect">
            <a:avLst/>
          </a:prstGeom>
          <a:noFill/>
        </p:spPr>
        <p:txBody>
          <a:bodyPr wrap="square" rtlCol="0">
            <a:spAutoFit/>
          </a:bodyPr>
          <a:lstStyle/>
          <a:p>
            <a:pPr marL="285750" indent="-285750">
              <a:buFont typeface="Arial" pitchFamily="34" charset="0"/>
              <a:buChar char="•"/>
            </a:pPr>
            <a:r>
              <a:rPr lang="it-IT" b="1" dirty="0" smtClean="0">
                <a:latin typeface="Arial" pitchFamily="34" charset="0"/>
                <a:cs typeface="Arial" pitchFamily="34" charset="0"/>
              </a:rPr>
              <a:t>Cosa è andato per  il verso giusto:</a:t>
            </a:r>
          </a:p>
          <a:p>
            <a:r>
              <a:rPr lang="it-IT" dirty="0" smtClean="0">
                <a:latin typeface="Arial" pitchFamily="34" charset="0"/>
                <a:cs typeface="Arial" pitchFamily="34" charset="0"/>
              </a:rPr>
              <a:t>La </a:t>
            </a:r>
            <a:r>
              <a:rPr lang="it-IT" dirty="0">
                <a:latin typeface="Arial" pitchFamily="34" charset="0"/>
                <a:cs typeface="Arial" pitchFamily="34" charset="0"/>
              </a:rPr>
              <a:t>stesura del RAD </a:t>
            </a:r>
            <a:r>
              <a:rPr lang="it-IT" dirty="0" smtClean="0">
                <a:latin typeface="Arial" pitchFamily="34" charset="0"/>
                <a:cs typeface="Arial" pitchFamily="34" charset="0"/>
              </a:rPr>
              <a:t> </a:t>
            </a:r>
            <a:r>
              <a:rPr lang="it-IT" dirty="0">
                <a:latin typeface="Arial" pitchFamily="34" charset="0"/>
                <a:cs typeface="Arial" pitchFamily="34" charset="0"/>
              </a:rPr>
              <a:t>in tutte le </a:t>
            </a:r>
            <a:r>
              <a:rPr lang="it-IT" dirty="0" smtClean="0">
                <a:latin typeface="Arial" pitchFamily="34" charset="0"/>
                <a:cs typeface="Arial" pitchFamily="34" charset="0"/>
              </a:rPr>
              <a:t>sue </a:t>
            </a:r>
            <a:r>
              <a:rPr lang="it-IT" dirty="0">
                <a:latin typeface="Arial" pitchFamily="34" charset="0"/>
                <a:cs typeface="Arial" pitchFamily="34" charset="0"/>
              </a:rPr>
              <a:t>versioni non ha creato molti </a:t>
            </a:r>
            <a:r>
              <a:rPr lang="it-IT" dirty="0" smtClean="0">
                <a:latin typeface="Arial" pitchFamily="34" charset="0"/>
                <a:cs typeface="Arial" pitchFamily="34" charset="0"/>
              </a:rPr>
              <a:t>problemi </a:t>
            </a:r>
            <a:r>
              <a:rPr lang="it-IT" dirty="0">
                <a:latin typeface="Arial" pitchFamily="34" charset="0"/>
                <a:cs typeface="Arial" pitchFamily="34" charset="0"/>
              </a:rPr>
              <a:t>al </a:t>
            </a:r>
            <a:r>
              <a:rPr lang="it-IT" dirty="0" smtClean="0">
                <a:latin typeface="Arial" pitchFamily="34" charset="0"/>
                <a:cs typeface="Arial" pitchFamily="34" charset="0"/>
              </a:rPr>
              <a:t>team, una volta superate le prime difficoltà, il lavoro ha proceduto in modo uniforme.</a:t>
            </a:r>
          </a:p>
          <a:p>
            <a:r>
              <a:rPr lang="it-IT" dirty="0" smtClean="0">
                <a:latin typeface="Arial" pitchFamily="34" charset="0"/>
                <a:cs typeface="Arial" pitchFamily="34" charset="0"/>
              </a:rPr>
              <a:t>Il RAD con tutti i suoi </a:t>
            </a:r>
            <a:r>
              <a:rPr lang="it-IT" dirty="0">
                <a:latin typeface="Arial" pitchFamily="34" charset="0"/>
                <a:cs typeface="Arial" pitchFamily="34" charset="0"/>
              </a:rPr>
              <a:t>documenti sono stati raffinati al crescere della conoscenza della </a:t>
            </a:r>
          </a:p>
          <a:p>
            <a:r>
              <a:rPr lang="it-IT" dirty="0" smtClean="0">
                <a:latin typeface="Arial" pitchFamily="34" charset="0"/>
                <a:cs typeface="Arial" pitchFamily="34" charset="0"/>
              </a:rPr>
              <a:t>materia </a:t>
            </a:r>
            <a:r>
              <a:rPr lang="it-IT" dirty="0">
                <a:latin typeface="Arial" pitchFamily="34" charset="0"/>
                <a:cs typeface="Arial" pitchFamily="34" charset="0"/>
              </a:rPr>
              <a:t>e non è stato difficile comunicare con il team per suddividere il </a:t>
            </a:r>
            <a:r>
              <a:rPr lang="it-IT" dirty="0" smtClean="0">
                <a:latin typeface="Arial" pitchFamily="34" charset="0"/>
                <a:cs typeface="Arial" pitchFamily="34" charset="0"/>
              </a:rPr>
              <a:t>lavoro.</a:t>
            </a:r>
          </a:p>
          <a:p>
            <a:pPr marL="285750" indent="-285750">
              <a:buFont typeface="Arial" pitchFamily="34" charset="0"/>
              <a:buChar char="•"/>
            </a:pPr>
            <a:r>
              <a:rPr lang="it-IT" b="1" dirty="0" smtClean="0">
                <a:latin typeface="Arial" pitchFamily="34" charset="0"/>
                <a:cs typeface="Arial" pitchFamily="34" charset="0"/>
              </a:rPr>
              <a:t>Cosa poteva essere fatto diversamente:</a:t>
            </a:r>
          </a:p>
          <a:p>
            <a:r>
              <a:rPr lang="it-IT" dirty="0" smtClean="0">
                <a:latin typeface="Arial" pitchFamily="34" charset="0"/>
                <a:cs typeface="Arial" pitchFamily="34" charset="0"/>
              </a:rPr>
              <a:t>Non avendo mai usato determinati programmi come </a:t>
            </a:r>
            <a:r>
              <a:rPr lang="it-IT" dirty="0" err="1" smtClean="0">
                <a:latin typeface="Arial" pitchFamily="34" charset="0"/>
                <a:cs typeface="Arial" pitchFamily="34" charset="0"/>
              </a:rPr>
              <a:t>Umlet</a:t>
            </a:r>
            <a:r>
              <a:rPr lang="it-IT" dirty="0" smtClean="0">
                <a:latin typeface="Arial" pitchFamily="34" charset="0"/>
                <a:cs typeface="Arial" pitchFamily="34" charset="0"/>
              </a:rPr>
              <a:t> e </a:t>
            </a:r>
            <a:r>
              <a:rPr lang="it-IT" dirty="0" err="1" smtClean="0">
                <a:latin typeface="Arial" pitchFamily="34" charset="0"/>
                <a:cs typeface="Arial" pitchFamily="34" charset="0"/>
              </a:rPr>
              <a:t>Balsamiq</a:t>
            </a:r>
            <a:r>
              <a:rPr lang="it-IT" dirty="0" smtClean="0">
                <a:latin typeface="Arial" pitchFamily="34" charset="0"/>
                <a:cs typeface="Arial" pitchFamily="34" charset="0"/>
              </a:rPr>
              <a:t>, il primo impatto è stato un </a:t>
            </a:r>
            <a:r>
              <a:rPr lang="it-IT" dirty="0" err="1" smtClean="0">
                <a:latin typeface="Arial" pitchFamily="34" charset="0"/>
                <a:cs typeface="Arial" pitchFamily="34" charset="0"/>
              </a:rPr>
              <a:t>po</a:t>
            </a:r>
            <a:r>
              <a:rPr lang="it-IT" dirty="0" smtClean="0">
                <a:latin typeface="Arial" pitchFamily="34" charset="0"/>
                <a:cs typeface="Arial" pitchFamily="34" charset="0"/>
              </a:rPr>
              <a:t> traumatico, ma una volta che si ha preso confidenza con gli strumenti in nostro possesso poi è stato tutto più facile e rapido. Per le problematiche spiegate in precedenza e per la mancanza di tempo necessario, tutto il lavoro su l’individuazione degli attori, con annesso tutte le difficoltà sul capire bene i requisiti da adottare, poteva essere fatta in modo migliore.</a:t>
            </a:r>
            <a:endParaRPr lang="it-IT" dirty="0"/>
          </a:p>
        </p:txBody>
      </p:sp>
    </p:spTree>
    <p:extLst>
      <p:ext uri="{BB962C8B-B14F-4D97-AF65-F5344CB8AC3E}">
        <p14:creationId xmlns:p14="http://schemas.microsoft.com/office/powerpoint/2010/main" xmlns="" val="957313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asellaDiTesto 1"/>
          <p:cNvSpPr txBox="1"/>
          <p:nvPr/>
        </p:nvSpPr>
        <p:spPr>
          <a:xfrm>
            <a:off x="3214701" y="476672"/>
            <a:ext cx="3029548" cy="1538883"/>
          </a:xfrm>
          <a:prstGeom prst="rect">
            <a:avLst/>
          </a:prstGeom>
          <a:noFill/>
        </p:spPr>
        <p:txBody>
          <a:bodyPr wrap="none" rtlCol="0">
            <a:spAutoFit/>
          </a:bodyPr>
          <a:lstStyle/>
          <a:p>
            <a:pPr algn="ctr"/>
            <a:r>
              <a:rPr lang="it-IT" sz="4800" b="1" dirty="0" smtClean="0">
                <a:latin typeface="+mj-lt"/>
              </a:rPr>
              <a:t>Pagamenti</a:t>
            </a:r>
          </a:p>
          <a:p>
            <a:pPr algn="ctr"/>
            <a:r>
              <a:rPr lang="it-IT" sz="2800" b="1" dirty="0" smtClean="0">
                <a:latin typeface="+mj-lt"/>
              </a:rPr>
              <a:t>Requisiti funzionali</a:t>
            </a:r>
          </a:p>
          <a:p>
            <a:pPr algn="ctr"/>
            <a:endParaRPr lang="it-IT" dirty="0">
              <a:latin typeface="+mj-lt"/>
            </a:endParaRPr>
          </a:p>
        </p:txBody>
      </p:sp>
      <p:sp>
        <p:nvSpPr>
          <p:cNvPr id="11" name="CasellaDiTesto 10"/>
          <p:cNvSpPr txBox="1"/>
          <p:nvPr/>
        </p:nvSpPr>
        <p:spPr>
          <a:xfrm>
            <a:off x="179512" y="1772816"/>
            <a:ext cx="8846589" cy="4801314"/>
          </a:xfrm>
          <a:prstGeom prst="rect">
            <a:avLst/>
          </a:prstGeom>
          <a:noFill/>
        </p:spPr>
        <p:txBody>
          <a:bodyPr wrap="none" rtlCol="0">
            <a:spAutoFit/>
          </a:bodyPr>
          <a:lstStyle/>
          <a:p>
            <a:endParaRPr lang="it-IT" dirty="0">
              <a:solidFill>
                <a:srgbClr val="FF0000"/>
              </a:solidFill>
            </a:endParaRPr>
          </a:p>
          <a:p>
            <a:r>
              <a:rPr lang="it-IT" b="1" dirty="0" smtClean="0"/>
              <a:t>RF_M_1  </a:t>
            </a:r>
            <a:r>
              <a:rPr lang="it-IT" b="1" dirty="0"/>
              <a:t>lo</a:t>
            </a:r>
            <a:r>
              <a:rPr lang="it-IT" dirty="0"/>
              <a:t> </a:t>
            </a:r>
            <a:r>
              <a:rPr lang="it-IT" b="1" dirty="0"/>
              <a:t>stato dei pagamenti delle rette previste</a:t>
            </a:r>
            <a:endParaRPr lang="it-IT" dirty="0"/>
          </a:p>
          <a:p>
            <a:pPr lvl="1"/>
            <a:endParaRPr lang="it-IT" b="1" dirty="0" smtClean="0"/>
          </a:p>
          <a:p>
            <a:pPr lvl="1"/>
            <a:r>
              <a:rPr lang="it-IT" b="1" dirty="0" smtClean="0"/>
              <a:t>RF_M_1.1	</a:t>
            </a:r>
            <a:r>
              <a:rPr lang="it-IT" dirty="0" smtClean="0"/>
              <a:t>Possono </a:t>
            </a:r>
            <a:r>
              <a:rPr lang="it-IT" dirty="0"/>
              <a:t>essere visionati tutti gli iscritti che non hanno ancora </a:t>
            </a:r>
            <a:endParaRPr lang="it-IT" dirty="0" smtClean="0"/>
          </a:p>
          <a:p>
            <a:pPr lvl="1"/>
            <a:r>
              <a:rPr lang="it-IT" dirty="0" smtClean="0"/>
              <a:t>		provveduto </a:t>
            </a:r>
            <a:r>
              <a:rPr lang="it-IT" dirty="0"/>
              <a:t>al pagamento con </a:t>
            </a:r>
            <a:r>
              <a:rPr lang="it-IT" dirty="0" smtClean="0"/>
              <a:t>l'eventualità di aggiunta di una </a:t>
            </a:r>
          </a:p>
          <a:p>
            <a:pPr lvl="1"/>
            <a:r>
              <a:rPr lang="it-IT" dirty="0"/>
              <a:t>	</a:t>
            </a:r>
            <a:r>
              <a:rPr lang="it-IT" dirty="0" smtClean="0"/>
              <a:t>	mail di promemoria;</a:t>
            </a:r>
          </a:p>
          <a:p>
            <a:endParaRPr lang="it-IT" dirty="0"/>
          </a:p>
          <a:p>
            <a:pPr lvl="1"/>
            <a:r>
              <a:rPr lang="it-IT" b="1" dirty="0" smtClean="0"/>
              <a:t>RF_M_1.2	</a:t>
            </a:r>
            <a:r>
              <a:rPr lang="it-IT" dirty="0" smtClean="0"/>
              <a:t>Possibilità </a:t>
            </a:r>
            <a:r>
              <a:rPr lang="it-IT" dirty="0"/>
              <a:t>di fatturare i pagamenti mensili con </a:t>
            </a:r>
            <a:r>
              <a:rPr lang="it-IT" dirty="0" smtClean="0"/>
              <a:t>l'eventualità di </a:t>
            </a:r>
          </a:p>
          <a:p>
            <a:pPr lvl="1"/>
            <a:r>
              <a:rPr lang="it-IT" dirty="0"/>
              <a:t>	</a:t>
            </a:r>
            <a:r>
              <a:rPr lang="it-IT" dirty="0" smtClean="0"/>
              <a:t>	aggiunta di una mail di promemoria;</a:t>
            </a:r>
          </a:p>
          <a:p>
            <a:endParaRPr lang="it-IT" dirty="0"/>
          </a:p>
          <a:p>
            <a:pPr lvl="1"/>
            <a:r>
              <a:rPr lang="it-IT" b="1" dirty="0" smtClean="0"/>
              <a:t>RF_M_1.3	</a:t>
            </a:r>
            <a:r>
              <a:rPr lang="it-IT" dirty="0" smtClean="0"/>
              <a:t>I </a:t>
            </a:r>
            <a:r>
              <a:rPr lang="it-IT" dirty="0"/>
              <a:t>Genitori possono </a:t>
            </a:r>
            <a:r>
              <a:rPr lang="it-IT" dirty="0" smtClean="0"/>
              <a:t>visionare lo storico dei pagamenti effettuati;</a:t>
            </a:r>
          </a:p>
          <a:p>
            <a:endParaRPr lang="it-IT" dirty="0"/>
          </a:p>
          <a:p>
            <a:pPr lvl="1"/>
            <a:r>
              <a:rPr lang="it-IT" b="1" dirty="0" smtClean="0"/>
              <a:t>RF_M_1.4	</a:t>
            </a:r>
            <a:r>
              <a:rPr lang="it-IT" dirty="0"/>
              <a:t>A</a:t>
            </a:r>
            <a:r>
              <a:rPr lang="it-IT" dirty="0" smtClean="0"/>
              <a:t>utomatizzare </a:t>
            </a:r>
            <a:r>
              <a:rPr lang="it-IT" dirty="0"/>
              <a:t>la gestione delle rette per il servizio </a:t>
            </a:r>
            <a:r>
              <a:rPr lang="it-IT" dirty="0" smtClean="0"/>
              <a:t>e permettere </a:t>
            </a:r>
          </a:p>
          <a:p>
            <a:pPr lvl="1"/>
            <a:r>
              <a:rPr lang="it-IT" dirty="0"/>
              <a:t>	</a:t>
            </a:r>
            <a:r>
              <a:rPr lang="it-IT" dirty="0" smtClean="0"/>
              <a:t>	la personalizzazione delle rette da parte del direttore dell'asilo</a:t>
            </a:r>
          </a:p>
          <a:p>
            <a:endParaRPr lang="it-IT" dirty="0"/>
          </a:p>
          <a:p>
            <a:pPr lvl="1"/>
            <a:r>
              <a:rPr lang="it-IT" b="1" dirty="0" smtClean="0"/>
              <a:t>RF_M_1.5	</a:t>
            </a:r>
            <a:r>
              <a:rPr lang="it-IT" dirty="0" smtClean="0"/>
              <a:t>Possibilità </a:t>
            </a:r>
            <a:r>
              <a:rPr lang="it-IT" dirty="0"/>
              <a:t>di modificare manualmente la registrazione di un pagamento; </a:t>
            </a:r>
          </a:p>
          <a:p>
            <a:pPr lvl="1"/>
            <a:endParaRPr lang="it-IT" dirty="0"/>
          </a:p>
        </p:txBody>
      </p:sp>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699792" y="764704"/>
            <a:ext cx="3888432" cy="578328"/>
          </a:xfrm>
        </p:spPr>
        <p:txBody>
          <a:bodyPr>
            <a:noAutofit/>
          </a:bodyPr>
          <a:lstStyle/>
          <a:p>
            <a:r>
              <a:rPr lang="it-IT" sz="3600" b="1" dirty="0" smtClean="0"/>
              <a:t>Gestione Pagamenti</a:t>
            </a:r>
            <a:endParaRPr lang="it-IT" sz="3600" b="1" dirty="0"/>
          </a:p>
        </p:txBody>
      </p:sp>
      <p:sp>
        <p:nvSpPr>
          <p:cNvPr id="4" name="Content Placeholder 3"/>
          <p:cNvSpPr txBox="1">
            <a:spLocks/>
          </p:cNvSpPr>
          <p:nvPr/>
        </p:nvSpPr>
        <p:spPr>
          <a:xfrm>
            <a:off x="332158" y="2384435"/>
            <a:ext cx="5111750" cy="62553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pitchFamily="2" charset="2"/>
              <a:buNone/>
            </a:pPr>
            <a:r>
              <a:rPr lang="en-US" dirty="0" smtClean="0">
                <a:solidFill>
                  <a:srgbClr val="000000"/>
                </a:solidFill>
              </a:rPr>
              <a:t>Primo </a:t>
            </a:r>
            <a:r>
              <a:rPr lang="en-US" dirty="0" err="1" smtClean="0">
                <a:solidFill>
                  <a:srgbClr val="000000"/>
                </a:solidFill>
              </a:rPr>
              <a:t>impatto</a:t>
            </a:r>
            <a:r>
              <a:rPr lang="en-US" dirty="0" smtClean="0">
                <a:solidFill>
                  <a:srgbClr val="000000"/>
                </a:solidFill>
              </a:rPr>
              <a:t>: </a:t>
            </a:r>
            <a:endParaRPr lang="en-US" dirty="0">
              <a:solidFill>
                <a:srgbClr val="000000"/>
              </a:solidFill>
            </a:endParaRPr>
          </a:p>
        </p:txBody>
      </p:sp>
      <p:pic>
        <p:nvPicPr>
          <p:cNvPr id="1026" name="Picture 2" descr="C:\Users\Marko\Desktop\MrTVlxUrDeuxxiwtND9xFZ5So1_400.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995936" y="1519308"/>
            <a:ext cx="3810000" cy="2981325"/>
          </a:xfrm>
          <a:prstGeom prst="rect">
            <a:avLst/>
          </a:prstGeom>
          <a:noFill/>
          <a:extLst>
            <a:ext uri="{909E8E84-426E-40DD-AFC4-6F175D3DCCD1}">
              <a14:hiddenFill xmlns:a14="http://schemas.microsoft.com/office/drawing/2010/main" xmlns="">
                <a:solidFill>
                  <a:srgbClr val="FFFFFF"/>
                </a:solidFill>
              </a14:hiddenFill>
            </a:ext>
          </a:extLst>
        </p:spPr>
      </p:pic>
      <p:sp>
        <p:nvSpPr>
          <p:cNvPr id="6" name="Content Placeholder 3"/>
          <p:cNvSpPr txBox="1">
            <a:spLocks/>
          </p:cNvSpPr>
          <p:nvPr/>
        </p:nvSpPr>
        <p:spPr>
          <a:xfrm>
            <a:off x="1043608" y="5085184"/>
            <a:ext cx="5111750" cy="62553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pitchFamily="2" charset="2"/>
              <a:buNone/>
            </a:pPr>
            <a:r>
              <a:rPr lang="en-US" dirty="0" err="1" smtClean="0">
                <a:solidFill>
                  <a:srgbClr val="000000"/>
                </a:solidFill>
              </a:rPr>
              <a:t>Capire</a:t>
            </a:r>
            <a:r>
              <a:rPr lang="en-US" dirty="0" smtClean="0">
                <a:solidFill>
                  <a:srgbClr val="000000"/>
                </a:solidFill>
              </a:rPr>
              <a:t> </a:t>
            </a:r>
            <a:r>
              <a:rPr lang="en-US" dirty="0" err="1" smtClean="0">
                <a:solidFill>
                  <a:srgbClr val="000000"/>
                </a:solidFill>
              </a:rPr>
              <a:t>cosa</a:t>
            </a:r>
            <a:r>
              <a:rPr lang="en-US" dirty="0" smtClean="0">
                <a:solidFill>
                  <a:srgbClr val="000000"/>
                </a:solidFill>
              </a:rPr>
              <a:t> </a:t>
            </a:r>
            <a:r>
              <a:rPr lang="en-US" dirty="0" err="1" smtClean="0">
                <a:solidFill>
                  <a:srgbClr val="000000"/>
                </a:solidFill>
              </a:rPr>
              <a:t>il</a:t>
            </a:r>
            <a:r>
              <a:rPr lang="en-US" dirty="0" smtClean="0">
                <a:solidFill>
                  <a:srgbClr val="000000"/>
                </a:solidFill>
              </a:rPr>
              <a:t> </a:t>
            </a:r>
            <a:r>
              <a:rPr lang="en-US" dirty="0" err="1" smtClean="0">
                <a:solidFill>
                  <a:srgbClr val="000000"/>
                </a:solidFill>
              </a:rPr>
              <a:t>cliente</a:t>
            </a:r>
            <a:r>
              <a:rPr lang="en-US" dirty="0" smtClean="0">
                <a:solidFill>
                  <a:srgbClr val="000000"/>
                </a:solidFill>
              </a:rPr>
              <a:t> </a:t>
            </a:r>
            <a:r>
              <a:rPr lang="en-US" dirty="0" err="1" smtClean="0">
                <a:solidFill>
                  <a:srgbClr val="000000"/>
                </a:solidFill>
              </a:rPr>
              <a:t>vuole</a:t>
            </a:r>
            <a:r>
              <a:rPr lang="en-US" dirty="0" smtClean="0">
                <a:solidFill>
                  <a:srgbClr val="000000"/>
                </a:solidFill>
              </a:rPr>
              <a:t>.</a:t>
            </a:r>
            <a:endParaRPr lang="en-US" dirty="0">
              <a:solidFill>
                <a:srgbClr val="000000"/>
              </a:solidFill>
            </a:endParaRPr>
          </a:p>
        </p:txBody>
      </p:sp>
    </p:spTree>
    <p:extLst>
      <p:ext uri="{BB962C8B-B14F-4D97-AF65-F5344CB8AC3E}">
        <p14:creationId xmlns:p14="http://schemas.microsoft.com/office/powerpoint/2010/main" xmlns="" val="41885038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50576" y="787214"/>
            <a:ext cx="3557832" cy="646331"/>
          </a:xfrm>
          <a:prstGeom prst="rect">
            <a:avLst/>
          </a:prstGeom>
          <a:noFill/>
        </p:spPr>
        <p:txBody>
          <a:bodyPr wrap="none" rtlCol="0">
            <a:spAutoFit/>
          </a:bodyPr>
          <a:lstStyle/>
          <a:p>
            <a:pPr algn="ctr"/>
            <a:r>
              <a:rPr lang="it-IT" sz="3600" b="1" dirty="0" smtClean="0">
                <a:latin typeface="+mj-lt"/>
              </a:rPr>
              <a:t>Team M vs Bando</a:t>
            </a:r>
          </a:p>
        </p:txBody>
      </p:sp>
      <p:sp>
        <p:nvSpPr>
          <p:cNvPr id="3" name="Content Placeholder 3"/>
          <p:cNvSpPr txBox="1">
            <a:spLocks/>
          </p:cNvSpPr>
          <p:nvPr/>
        </p:nvSpPr>
        <p:spPr>
          <a:xfrm>
            <a:off x="332158" y="2384435"/>
            <a:ext cx="6328074" cy="62553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pitchFamily="2" charset="2"/>
              <a:buNone/>
            </a:pPr>
            <a:r>
              <a:rPr lang="en-US" b="1" dirty="0" smtClean="0">
                <a:solidFill>
                  <a:srgbClr val="000000"/>
                </a:solidFill>
              </a:rPr>
              <a:t>Problem: </a:t>
            </a:r>
            <a:r>
              <a:rPr lang="en-US" dirty="0" err="1" smtClean="0">
                <a:solidFill>
                  <a:srgbClr val="000000"/>
                </a:solidFill>
              </a:rPr>
              <a:t>bando</a:t>
            </a:r>
            <a:r>
              <a:rPr lang="en-US" dirty="0" smtClean="0">
                <a:solidFill>
                  <a:srgbClr val="000000"/>
                </a:solidFill>
              </a:rPr>
              <a:t> non </a:t>
            </a:r>
            <a:r>
              <a:rPr lang="en-US" dirty="0" err="1" smtClean="0">
                <a:solidFill>
                  <a:srgbClr val="000000"/>
                </a:solidFill>
              </a:rPr>
              <a:t>troppo</a:t>
            </a:r>
            <a:r>
              <a:rPr lang="en-US" dirty="0" smtClean="0">
                <a:solidFill>
                  <a:srgbClr val="000000"/>
                </a:solidFill>
              </a:rPr>
              <a:t> </a:t>
            </a:r>
            <a:r>
              <a:rPr lang="en-US" dirty="0" err="1" smtClean="0">
                <a:solidFill>
                  <a:srgbClr val="000000"/>
                </a:solidFill>
              </a:rPr>
              <a:t>chiaro</a:t>
            </a:r>
            <a:endParaRPr lang="en-US" dirty="0">
              <a:solidFill>
                <a:srgbClr val="000000"/>
              </a:solidFill>
            </a:endParaRPr>
          </a:p>
        </p:txBody>
      </p:sp>
      <p:sp>
        <p:nvSpPr>
          <p:cNvPr id="4" name="Content Placeholder 3"/>
          <p:cNvSpPr txBox="1">
            <a:spLocks/>
          </p:cNvSpPr>
          <p:nvPr/>
        </p:nvSpPr>
        <p:spPr>
          <a:xfrm>
            <a:off x="323528" y="4437112"/>
            <a:ext cx="6328074" cy="100811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pitchFamily="2" charset="2"/>
              <a:buNone/>
            </a:pPr>
            <a:r>
              <a:rPr lang="en-US" b="1" dirty="0" smtClean="0">
                <a:solidFill>
                  <a:srgbClr val="000000"/>
                </a:solidFill>
              </a:rPr>
              <a:t>Solution: </a:t>
            </a:r>
            <a:r>
              <a:rPr lang="en-US" dirty="0" err="1" smtClean="0">
                <a:solidFill>
                  <a:srgbClr val="000000"/>
                </a:solidFill>
              </a:rPr>
              <a:t>Gestire</a:t>
            </a:r>
            <a:r>
              <a:rPr lang="en-US" dirty="0" smtClean="0">
                <a:solidFill>
                  <a:srgbClr val="000000"/>
                </a:solidFill>
              </a:rPr>
              <a:t> </a:t>
            </a:r>
            <a:r>
              <a:rPr lang="en-US" dirty="0" err="1" smtClean="0">
                <a:solidFill>
                  <a:srgbClr val="000000"/>
                </a:solidFill>
              </a:rPr>
              <a:t>i</a:t>
            </a:r>
            <a:r>
              <a:rPr lang="en-US" dirty="0" smtClean="0">
                <a:solidFill>
                  <a:srgbClr val="000000"/>
                </a:solidFill>
              </a:rPr>
              <a:t> </a:t>
            </a:r>
            <a:r>
              <a:rPr lang="en-US" dirty="0" err="1" smtClean="0">
                <a:solidFill>
                  <a:srgbClr val="000000"/>
                </a:solidFill>
              </a:rPr>
              <a:t>pagamenti</a:t>
            </a:r>
            <a:r>
              <a:rPr lang="en-US" dirty="0" smtClean="0">
                <a:solidFill>
                  <a:srgbClr val="000000"/>
                </a:solidFill>
              </a:rPr>
              <a:t> in </a:t>
            </a:r>
            <a:r>
              <a:rPr lang="en-US" dirty="0" err="1" smtClean="0">
                <a:solidFill>
                  <a:srgbClr val="000000"/>
                </a:solidFill>
              </a:rPr>
              <a:t>modo</a:t>
            </a:r>
            <a:r>
              <a:rPr lang="en-US" dirty="0" smtClean="0">
                <a:solidFill>
                  <a:srgbClr val="000000"/>
                </a:solidFill>
              </a:rPr>
              <a:t>       molto </a:t>
            </a:r>
            <a:r>
              <a:rPr lang="en-US" dirty="0" err="1" smtClean="0">
                <a:solidFill>
                  <a:srgbClr val="000000"/>
                </a:solidFill>
              </a:rPr>
              <a:t>semplice</a:t>
            </a:r>
            <a:r>
              <a:rPr lang="en-US" dirty="0" smtClean="0">
                <a:solidFill>
                  <a:srgbClr val="000000"/>
                </a:solidFill>
              </a:rPr>
              <a:t> o </a:t>
            </a:r>
            <a:r>
              <a:rPr lang="en-US" dirty="0" err="1" smtClean="0">
                <a:solidFill>
                  <a:srgbClr val="000000"/>
                </a:solidFill>
              </a:rPr>
              <a:t>tipo</a:t>
            </a:r>
            <a:r>
              <a:rPr lang="en-US" dirty="0" smtClean="0">
                <a:solidFill>
                  <a:srgbClr val="000000"/>
                </a:solidFill>
              </a:rPr>
              <a:t> </a:t>
            </a:r>
            <a:r>
              <a:rPr lang="en-US" dirty="0" err="1" smtClean="0">
                <a:solidFill>
                  <a:srgbClr val="000000"/>
                </a:solidFill>
              </a:rPr>
              <a:t>parlare</a:t>
            </a:r>
            <a:r>
              <a:rPr lang="en-US" dirty="0" smtClean="0">
                <a:solidFill>
                  <a:srgbClr val="000000"/>
                </a:solidFill>
              </a:rPr>
              <a:t> col </a:t>
            </a:r>
            <a:r>
              <a:rPr lang="en-US" dirty="0" err="1" smtClean="0">
                <a:solidFill>
                  <a:srgbClr val="000000"/>
                </a:solidFill>
              </a:rPr>
              <a:t>cliente</a:t>
            </a:r>
            <a:r>
              <a:rPr lang="en-US" dirty="0" smtClean="0">
                <a:solidFill>
                  <a:srgbClr val="000000"/>
                </a:solidFill>
              </a:rPr>
              <a:t>*</a:t>
            </a:r>
            <a:endParaRPr lang="en-US" dirty="0">
              <a:solidFill>
                <a:srgbClr val="000000"/>
              </a:solidFill>
            </a:endParaRPr>
          </a:p>
        </p:txBody>
      </p:sp>
    </p:spTree>
    <p:extLst>
      <p:ext uri="{BB962C8B-B14F-4D97-AF65-F5344CB8AC3E}">
        <p14:creationId xmlns:p14="http://schemas.microsoft.com/office/powerpoint/2010/main" xmlns="" val="18961886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asellaDiTesto 1"/>
          <p:cNvSpPr txBox="1"/>
          <p:nvPr/>
        </p:nvSpPr>
        <p:spPr>
          <a:xfrm>
            <a:off x="1714481" y="476672"/>
            <a:ext cx="6437436" cy="1538883"/>
          </a:xfrm>
          <a:prstGeom prst="rect">
            <a:avLst/>
          </a:prstGeom>
          <a:noFill/>
        </p:spPr>
        <p:txBody>
          <a:bodyPr wrap="square" rtlCol="0">
            <a:spAutoFit/>
          </a:bodyPr>
          <a:lstStyle/>
          <a:p>
            <a:pPr algn="ctr"/>
            <a:r>
              <a:rPr lang="it-IT" sz="4800" b="1" dirty="0" smtClean="0">
                <a:latin typeface="+mj-lt"/>
              </a:rPr>
              <a:t>Attori del Sistema</a:t>
            </a:r>
            <a:endParaRPr lang="it-IT" sz="4800" b="1" dirty="0" smtClean="0">
              <a:latin typeface="+mj-lt"/>
            </a:endParaRPr>
          </a:p>
          <a:p>
            <a:pPr algn="ctr"/>
            <a:endParaRPr lang="it-IT" sz="2800" b="1" dirty="0" smtClean="0">
              <a:latin typeface="+mj-lt"/>
            </a:endParaRPr>
          </a:p>
          <a:p>
            <a:pPr algn="ctr"/>
            <a:endParaRPr lang="it-IT" dirty="0">
              <a:latin typeface="+mj-lt"/>
            </a:endParaRPr>
          </a:p>
        </p:txBody>
      </p:sp>
      <p:sp>
        <p:nvSpPr>
          <p:cNvPr id="10" name="Content Placeholder 3"/>
          <p:cNvSpPr txBox="1">
            <a:spLocks/>
          </p:cNvSpPr>
          <p:nvPr/>
        </p:nvSpPr>
        <p:spPr>
          <a:xfrm>
            <a:off x="323528" y="1795352"/>
            <a:ext cx="8496944" cy="156164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sz="2400" dirty="0" smtClean="0"/>
              <a:t>Slide a </a:t>
            </a:r>
            <a:r>
              <a:rPr lang="en-US" sz="2400" dirty="0" err="1" smtClean="0"/>
              <a:t>cura</a:t>
            </a:r>
            <a:r>
              <a:rPr lang="en-US" sz="2400" dirty="0" smtClean="0"/>
              <a:t> </a:t>
            </a:r>
            <a:r>
              <a:rPr lang="en-US" sz="2400" dirty="0" err="1" smtClean="0"/>
              <a:t>di</a:t>
            </a:r>
            <a:r>
              <a:rPr lang="en-US" sz="2400" dirty="0" smtClean="0"/>
              <a:t> Luigi </a:t>
            </a:r>
            <a:r>
              <a:rPr lang="en-US" sz="2400" dirty="0" err="1" smtClean="0"/>
              <a:t>Lomasto</a:t>
            </a:r>
            <a:endParaRPr lang="en-US" sz="2400" dirty="0" smtClean="0"/>
          </a:p>
          <a:p>
            <a:pPr marL="0" indent="0">
              <a:buNone/>
            </a:pPr>
            <a:endParaRPr lang="en-US" dirty="0"/>
          </a:p>
        </p:txBody>
      </p:sp>
    </p:spTree>
    <p:extLst>
      <p:ext uri="{BB962C8B-B14F-4D97-AF65-F5344CB8AC3E}">
        <p14:creationId xmlns:p14="http://schemas.microsoft.com/office/powerpoint/2010/main" xmlns="" val="155874689"/>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2760544" y="471869"/>
            <a:ext cx="3937873" cy="861774"/>
          </a:xfrm>
          <a:prstGeom prst="rect">
            <a:avLst/>
          </a:prstGeom>
          <a:noFill/>
        </p:spPr>
        <p:txBody>
          <a:bodyPr wrap="none" rtlCol="0">
            <a:spAutoFit/>
          </a:bodyPr>
          <a:lstStyle/>
          <a:p>
            <a:pPr algn="ctr"/>
            <a:r>
              <a:rPr lang="it-IT" sz="3200" b="1" dirty="0">
                <a:latin typeface="+mj-lt"/>
              </a:rPr>
              <a:t> </a:t>
            </a:r>
            <a:r>
              <a:rPr lang="it-IT" sz="3200" b="1" dirty="0" smtClean="0">
                <a:latin typeface="+mj-lt"/>
              </a:rPr>
              <a:t>Use Case Diagram 0.9</a:t>
            </a:r>
          </a:p>
          <a:p>
            <a:pPr algn="ctr"/>
            <a:endParaRPr lang="it-IT" dirty="0">
              <a:latin typeface="+mj-lt"/>
            </a:endParaRPr>
          </a:p>
        </p:txBody>
      </p:sp>
      <p:pic>
        <p:nvPicPr>
          <p:cNvPr id="2050" name="Picture 2" descr="C:\Users\Marko\Desktop\Class_Diagram_Pagamenti (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9512" y="1071391"/>
            <a:ext cx="8652711" cy="557982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174862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339752" y="692696"/>
            <a:ext cx="4392488" cy="646331"/>
          </a:xfrm>
          <a:prstGeom prst="rect">
            <a:avLst/>
          </a:prstGeom>
          <a:noFill/>
        </p:spPr>
        <p:txBody>
          <a:bodyPr wrap="square" rtlCol="0">
            <a:spAutoFit/>
          </a:bodyPr>
          <a:lstStyle/>
          <a:p>
            <a:pPr algn="ctr"/>
            <a:r>
              <a:rPr lang="it-IT" sz="3600" b="1" dirty="0" smtClean="0">
                <a:solidFill>
                  <a:srgbClr val="000000"/>
                </a:solidFill>
              </a:rPr>
              <a:t>Versione iniziale</a:t>
            </a:r>
          </a:p>
        </p:txBody>
      </p:sp>
      <p:sp>
        <p:nvSpPr>
          <p:cNvPr id="9" name="Content Placeholder 3"/>
          <p:cNvSpPr txBox="1">
            <a:spLocks/>
          </p:cNvSpPr>
          <p:nvPr/>
        </p:nvSpPr>
        <p:spPr>
          <a:xfrm>
            <a:off x="298902" y="1556792"/>
            <a:ext cx="7441450" cy="460851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solidFill>
                  <a:srgbClr val="000000"/>
                </a:solidFill>
              </a:rPr>
              <a:t>Cosa non va: </a:t>
            </a:r>
            <a:endParaRPr lang="it-IT" dirty="0">
              <a:solidFill>
                <a:srgbClr val="000000"/>
              </a:solidFill>
            </a:endParaRPr>
          </a:p>
          <a:p>
            <a:pPr>
              <a:buFont typeface="Arial" pitchFamily="34" charset="0"/>
              <a:buChar char="•"/>
            </a:pPr>
            <a:r>
              <a:rPr lang="it-IT" dirty="0" smtClean="0">
                <a:solidFill>
                  <a:srgbClr val="000000"/>
                </a:solidFill>
              </a:rPr>
              <a:t>genitore non può pagare online ma deve pagare con bancomat allo sportello dell’asilo perché scritto sul bando o detto dal cliente*</a:t>
            </a:r>
          </a:p>
          <a:p>
            <a:pPr>
              <a:buFont typeface="Arial" pitchFamily="34" charset="0"/>
              <a:buChar char="•"/>
            </a:pPr>
            <a:r>
              <a:rPr lang="it-IT" dirty="0" smtClean="0">
                <a:solidFill>
                  <a:srgbClr val="000000"/>
                </a:solidFill>
              </a:rPr>
              <a:t>Gestione della cauzione: chiedere perché*</a:t>
            </a:r>
          </a:p>
          <a:p>
            <a:pPr marL="0" indent="0">
              <a:buNone/>
            </a:pPr>
            <a:r>
              <a:rPr lang="it-IT" dirty="0" smtClean="0">
                <a:solidFill>
                  <a:srgbClr val="000000"/>
                </a:solidFill>
              </a:rPr>
              <a:t>	</a:t>
            </a:r>
          </a:p>
        </p:txBody>
      </p:sp>
    </p:spTree>
    <p:extLst>
      <p:ext uri="{BB962C8B-B14F-4D97-AF65-F5344CB8AC3E}">
        <p14:creationId xmlns:p14="http://schemas.microsoft.com/office/powerpoint/2010/main" xmlns="" val="95231673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31274" y="476672"/>
            <a:ext cx="4596451" cy="830997"/>
          </a:xfrm>
          <a:prstGeom prst="rect">
            <a:avLst/>
          </a:prstGeom>
          <a:noFill/>
        </p:spPr>
        <p:txBody>
          <a:bodyPr wrap="none" rtlCol="0">
            <a:spAutoFit/>
          </a:bodyPr>
          <a:lstStyle/>
          <a:p>
            <a:pPr algn="ctr"/>
            <a:r>
              <a:rPr lang="it-IT" sz="2400" b="1" dirty="0" smtClean="0">
                <a:latin typeface="+mj-lt"/>
              </a:rPr>
              <a:t>Problemi nella gestione degli extra</a:t>
            </a:r>
          </a:p>
          <a:p>
            <a:pPr algn="ctr"/>
            <a:endParaRPr lang="it-IT" sz="2400" dirty="0">
              <a:latin typeface="+mj-lt"/>
            </a:endParaRPr>
          </a:p>
        </p:txBody>
      </p:sp>
    </p:spTree>
    <p:extLst>
      <p:ext uri="{BB962C8B-B14F-4D97-AF65-F5344CB8AC3E}">
        <p14:creationId xmlns:p14="http://schemas.microsoft.com/office/powerpoint/2010/main" xmlns="" val="14310014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2760544" y="471869"/>
            <a:ext cx="3937873" cy="861774"/>
          </a:xfrm>
          <a:prstGeom prst="rect">
            <a:avLst/>
          </a:prstGeom>
          <a:noFill/>
        </p:spPr>
        <p:txBody>
          <a:bodyPr wrap="none" rtlCol="0">
            <a:spAutoFit/>
          </a:bodyPr>
          <a:lstStyle/>
          <a:p>
            <a:pPr algn="ctr"/>
            <a:r>
              <a:rPr lang="it-IT" sz="3200" b="1" dirty="0">
                <a:latin typeface="+mj-lt"/>
              </a:rPr>
              <a:t> </a:t>
            </a:r>
            <a:r>
              <a:rPr lang="it-IT" sz="3200" b="1" dirty="0" smtClean="0">
                <a:latin typeface="+mj-lt"/>
              </a:rPr>
              <a:t>Use Case Diagram 1.0</a:t>
            </a:r>
          </a:p>
          <a:p>
            <a:pPr algn="ctr"/>
            <a:endParaRPr lang="it-IT" dirty="0">
              <a:latin typeface="+mj-lt"/>
            </a:endParaRPr>
          </a:p>
        </p:txBody>
      </p:sp>
      <p:pic>
        <p:nvPicPr>
          <p:cNvPr id="2057" name="Picture 9" descr="C:\Users\Marko\Desktop\Class_Diagram_Pagamenti32.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25024" y="1124744"/>
            <a:ext cx="8208912" cy="551227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246025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3203848" y="692696"/>
            <a:ext cx="2694777" cy="861774"/>
          </a:xfrm>
          <a:prstGeom prst="rect">
            <a:avLst/>
          </a:prstGeom>
          <a:noFill/>
        </p:spPr>
        <p:txBody>
          <a:bodyPr wrap="none" rtlCol="0">
            <a:spAutoFit/>
          </a:bodyPr>
          <a:lstStyle/>
          <a:p>
            <a:pPr algn="ctr"/>
            <a:r>
              <a:rPr lang="it-IT" sz="3200" b="1" dirty="0">
                <a:latin typeface="+mj-lt"/>
              </a:rPr>
              <a:t> </a:t>
            </a:r>
            <a:r>
              <a:rPr lang="it-IT" sz="3200" b="1" dirty="0" smtClean="0">
                <a:latin typeface="+mj-lt"/>
              </a:rPr>
              <a:t>Procediamo??</a:t>
            </a:r>
          </a:p>
          <a:p>
            <a:pPr algn="ctr"/>
            <a:endParaRPr lang="it-IT" dirty="0">
              <a:latin typeface="+mj-lt"/>
            </a:endParaRPr>
          </a:p>
        </p:txBody>
      </p:sp>
      <p:pic>
        <p:nvPicPr>
          <p:cNvPr id="2050" name="Picture 2" descr="C:\Users\Marko\Desktop\man-with-stop-sign-04.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084168" y="836712"/>
            <a:ext cx="2592288" cy="2592288"/>
          </a:xfrm>
          <a:prstGeom prst="rect">
            <a:avLst/>
          </a:prstGeom>
          <a:noFill/>
          <a:extLst>
            <a:ext uri="{909E8E84-426E-40DD-AFC4-6F175D3DCCD1}">
              <a14:hiddenFill xmlns:a14="http://schemas.microsoft.com/office/drawing/2010/main" xmlns="">
                <a:solidFill>
                  <a:srgbClr val="FFFFFF"/>
                </a:solidFill>
              </a14:hiddenFill>
            </a:ext>
          </a:extLst>
        </p:spPr>
      </p:pic>
      <p:sp>
        <p:nvSpPr>
          <p:cNvPr id="2" name="CasellaDiTesto 1"/>
          <p:cNvSpPr txBox="1"/>
          <p:nvPr/>
        </p:nvSpPr>
        <p:spPr>
          <a:xfrm>
            <a:off x="4538242" y="1735430"/>
            <a:ext cx="864096" cy="523220"/>
          </a:xfrm>
          <a:prstGeom prst="rect">
            <a:avLst/>
          </a:prstGeom>
          <a:noFill/>
        </p:spPr>
        <p:txBody>
          <a:bodyPr wrap="square" rtlCol="0">
            <a:spAutoFit/>
          </a:bodyPr>
          <a:lstStyle/>
          <a:p>
            <a:r>
              <a:rPr lang="it-IT" sz="2800" b="1" dirty="0" smtClean="0"/>
              <a:t>No!</a:t>
            </a:r>
            <a:endParaRPr lang="it-IT" sz="2800" b="1" dirty="0"/>
          </a:p>
        </p:txBody>
      </p:sp>
      <p:sp>
        <p:nvSpPr>
          <p:cNvPr id="4" name="CasellaDiTesto 3"/>
          <p:cNvSpPr txBox="1"/>
          <p:nvPr/>
        </p:nvSpPr>
        <p:spPr>
          <a:xfrm>
            <a:off x="250424" y="3284984"/>
            <a:ext cx="8426031" cy="1692771"/>
          </a:xfrm>
          <a:prstGeom prst="rect">
            <a:avLst/>
          </a:prstGeom>
          <a:noFill/>
        </p:spPr>
        <p:txBody>
          <a:bodyPr wrap="square" rtlCol="0">
            <a:spAutoFit/>
          </a:bodyPr>
          <a:lstStyle/>
          <a:p>
            <a:r>
              <a:rPr lang="it-IT" sz="3200" b="1" dirty="0" smtClean="0"/>
              <a:t>C’è un’ultima revisione da fare:</a:t>
            </a:r>
            <a:endParaRPr lang="it-IT" sz="3200" b="1" dirty="0"/>
          </a:p>
          <a:p>
            <a:endParaRPr lang="it-IT" sz="2400" dirty="0" smtClean="0"/>
          </a:p>
          <a:p>
            <a:r>
              <a:rPr lang="it-IT" sz="2400" dirty="0" smtClean="0"/>
              <a:t>rimozione di promemoria fattura e promemoria pagamento perché ….</a:t>
            </a:r>
          </a:p>
        </p:txBody>
      </p:sp>
    </p:spTree>
    <p:extLst>
      <p:ext uri="{BB962C8B-B14F-4D97-AF65-F5344CB8AC3E}">
        <p14:creationId xmlns:p14="http://schemas.microsoft.com/office/powerpoint/2010/main" xmlns="" val="37197802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2760543" y="471869"/>
            <a:ext cx="3937873" cy="1077218"/>
          </a:xfrm>
          <a:prstGeom prst="rect">
            <a:avLst/>
          </a:prstGeom>
          <a:noFill/>
        </p:spPr>
        <p:txBody>
          <a:bodyPr wrap="none" rtlCol="0">
            <a:spAutoFit/>
          </a:bodyPr>
          <a:lstStyle/>
          <a:p>
            <a:pPr algn="ctr"/>
            <a:r>
              <a:rPr lang="it-IT" sz="3200" b="1" dirty="0">
                <a:latin typeface="+mj-lt"/>
              </a:rPr>
              <a:t> </a:t>
            </a:r>
            <a:r>
              <a:rPr lang="it-IT" sz="3200" b="1" dirty="0" smtClean="0">
                <a:latin typeface="+mj-lt"/>
              </a:rPr>
              <a:t>Use Case Diagram 4.0</a:t>
            </a:r>
          </a:p>
          <a:p>
            <a:pPr algn="ctr"/>
            <a:endParaRPr lang="it-IT" sz="3200" dirty="0">
              <a:latin typeface="+mj-lt"/>
            </a:endParaRPr>
          </a:p>
        </p:txBody>
      </p:sp>
      <p:pic>
        <p:nvPicPr>
          <p:cNvPr id="2050" name="Picture 2" descr="C:\Users\Marko\Desktop\UCD_Pagamenti%20(2).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95968" y="1559909"/>
            <a:ext cx="7524750" cy="4953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7013138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339752" y="692696"/>
            <a:ext cx="4392488" cy="646331"/>
          </a:xfrm>
          <a:prstGeom prst="rect">
            <a:avLst/>
          </a:prstGeom>
          <a:noFill/>
        </p:spPr>
        <p:txBody>
          <a:bodyPr wrap="square" rtlCol="0">
            <a:spAutoFit/>
          </a:bodyPr>
          <a:lstStyle/>
          <a:p>
            <a:pPr algn="ctr"/>
            <a:r>
              <a:rPr lang="it-IT" sz="3600" b="1" dirty="0" smtClean="0">
                <a:solidFill>
                  <a:srgbClr val="000000"/>
                </a:solidFill>
              </a:rPr>
              <a:t>Impiegato Asilo</a:t>
            </a:r>
          </a:p>
        </p:txBody>
      </p:sp>
      <p:pic>
        <p:nvPicPr>
          <p:cNvPr id="1026" name="Picture 2" descr="C:\Users\Marko\Desktop\278940263_fb1f4f5100_o.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567999" y="3068961"/>
            <a:ext cx="3576001" cy="3603368"/>
          </a:xfrm>
          <a:prstGeom prst="rect">
            <a:avLst/>
          </a:prstGeom>
          <a:noFill/>
          <a:extLst>
            <a:ext uri="{909E8E84-426E-40DD-AFC4-6F175D3DCCD1}">
              <a14:hiddenFill xmlns:a14="http://schemas.microsoft.com/office/drawing/2010/main" xmlns="">
                <a:solidFill>
                  <a:srgbClr val="FFFFFF"/>
                </a:solidFill>
              </a14:hiddenFill>
            </a:ext>
          </a:extLst>
        </p:spPr>
      </p:pic>
      <p:sp>
        <p:nvSpPr>
          <p:cNvPr id="5" name="CasellaDiTesto 4"/>
          <p:cNvSpPr txBox="1"/>
          <p:nvPr/>
        </p:nvSpPr>
        <p:spPr>
          <a:xfrm>
            <a:off x="406996" y="1628800"/>
            <a:ext cx="5328592" cy="4431983"/>
          </a:xfrm>
          <a:prstGeom prst="rect">
            <a:avLst/>
          </a:prstGeom>
          <a:noFill/>
        </p:spPr>
        <p:txBody>
          <a:bodyPr wrap="square" rtlCol="0">
            <a:spAutoFit/>
          </a:bodyPr>
          <a:lstStyle/>
          <a:p>
            <a:r>
              <a:rPr lang="it-IT" sz="2400" dirty="0" smtClean="0"/>
              <a:t>Può:</a:t>
            </a:r>
          </a:p>
          <a:p>
            <a:pPr marL="285750" indent="-285750">
              <a:buFont typeface="Arial" pitchFamily="34" charset="0"/>
              <a:buChar char="•"/>
            </a:pPr>
            <a:r>
              <a:rPr lang="it-IT" sz="2400" dirty="0" smtClean="0"/>
              <a:t>Visualizzare lo stato dei pagamenti di tutti gli iscritti </a:t>
            </a:r>
          </a:p>
          <a:p>
            <a:pPr marL="285750" indent="-285750">
              <a:buFont typeface="Arial" pitchFamily="34" charset="0"/>
              <a:buChar char="•"/>
            </a:pPr>
            <a:r>
              <a:rPr lang="it-IT" sz="2400" dirty="0" smtClean="0"/>
              <a:t>Possibilità di fatturare i pagamenti mensili.</a:t>
            </a:r>
          </a:p>
          <a:p>
            <a:pPr marL="285750" indent="-285750">
              <a:buFont typeface="Arial" pitchFamily="34" charset="0"/>
              <a:buChar char="•"/>
            </a:pPr>
            <a:r>
              <a:rPr lang="it-IT" sz="2400" dirty="0" smtClean="0"/>
              <a:t>Automatizzare la gestione delle rette per il servizio e permettere la personalizzazione delle rette.</a:t>
            </a:r>
          </a:p>
          <a:p>
            <a:pPr marL="285750" indent="-285750">
              <a:buFont typeface="Arial" pitchFamily="34" charset="0"/>
              <a:buChar char="•"/>
            </a:pPr>
            <a:r>
              <a:rPr lang="it-IT" sz="2400" dirty="0" smtClean="0"/>
              <a:t>Possibilità di modificare manualmente la registrazione di un pagamento.</a:t>
            </a:r>
          </a:p>
          <a:p>
            <a:pPr marL="285750" indent="-285750">
              <a:buFont typeface="Arial" pitchFamily="34" charset="0"/>
              <a:buChar char="•"/>
            </a:pPr>
            <a:r>
              <a:rPr lang="it-IT" sz="2400" dirty="0" smtClean="0"/>
              <a:t>Inviare email di promemoria.</a:t>
            </a:r>
          </a:p>
          <a:p>
            <a:endParaRPr lang="it-IT" dirty="0"/>
          </a:p>
        </p:txBody>
      </p:sp>
    </p:spTree>
    <p:extLst>
      <p:ext uri="{BB962C8B-B14F-4D97-AF65-F5344CB8AC3E}">
        <p14:creationId xmlns:p14="http://schemas.microsoft.com/office/powerpoint/2010/main" xmlns="" val="351633307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313062" y="660807"/>
            <a:ext cx="4392488" cy="646331"/>
          </a:xfrm>
          <a:prstGeom prst="rect">
            <a:avLst/>
          </a:prstGeom>
          <a:noFill/>
        </p:spPr>
        <p:txBody>
          <a:bodyPr wrap="square" rtlCol="0">
            <a:spAutoFit/>
          </a:bodyPr>
          <a:lstStyle/>
          <a:p>
            <a:pPr algn="ctr"/>
            <a:r>
              <a:rPr lang="it-IT" sz="3600" b="1" dirty="0" smtClean="0">
                <a:solidFill>
                  <a:srgbClr val="000000"/>
                </a:solidFill>
              </a:rPr>
              <a:t>Genitore</a:t>
            </a:r>
          </a:p>
        </p:txBody>
      </p:sp>
      <p:pic>
        <p:nvPicPr>
          <p:cNvPr id="4" name="Picture 2" descr="C:\Users\Marko\Desktop\genitori-1.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567999" y="3068962"/>
            <a:ext cx="3576001" cy="370212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CasellaDiTesto 4"/>
          <p:cNvSpPr txBox="1"/>
          <p:nvPr/>
        </p:nvSpPr>
        <p:spPr>
          <a:xfrm>
            <a:off x="406996" y="1628800"/>
            <a:ext cx="5328592" cy="2215991"/>
          </a:xfrm>
          <a:prstGeom prst="rect">
            <a:avLst/>
          </a:prstGeom>
          <a:noFill/>
        </p:spPr>
        <p:txBody>
          <a:bodyPr wrap="square" rtlCol="0">
            <a:spAutoFit/>
          </a:bodyPr>
          <a:lstStyle/>
          <a:p>
            <a:r>
              <a:rPr lang="it-IT" sz="2400" dirty="0" smtClean="0"/>
              <a:t>Può:</a:t>
            </a:r>
          </a:p>
          <a:p>
            <a:pPr marL="285750" indent="-285750">
              <a:buFont typeface="Arial" pitchFamily="34" charset="0"/>
              <a:buChar char="•"/>
            </a:pPr>
            <a:r>
              <a:rPr lang="it-IT" sz="2400" dirty="0" smtClean="0"/>
              <a:t>Visualizzare lo storico dei pagamenti.</a:t>
            </a:r>
          </a:p>
          <a:p>
            <a:pPr marL="285750" indent="-285750">
              <a:buFont typeface="Arial" pitchFamily="34" charset="0"/>
              <a:buChar char="•"/>
            </a:pPr>
            <a:r>
              <a:rPr lang="it-IT" sz="2400" dirty="0" smtClean="0"/>
              <a:t>Visualizzare la fattura mensile.</a:t>
            </a:r>
          </a:p>
          <a:p>
            <a:pPr marL="285750" indent="-285750">
              <a:buFont typeface="Arial" pitchFamily="34" charset="0"/>
              <a:buChar char="•"/>
            </a:pPr>
            <a:endParaRPr lang="it-IT" sz="2400" dirty="0" smtClean="0"/>
          </a:p>
          <a:p>
            <a:pPr marL="285750" indent="-285750">
              <a:buFont typeface="Arial" pitchFamily="34" charset="0"/>
              <a:buChar char="•"/>
            </a:pPr>
            <a:endParaRPr lang="it-IT" sz="2400" dirty="0" smtClean="0"/>
          </a:p>
          <a:p>
            <a:endParaRPr lang="it-IT" dirty="0"/>
          </a:p>
        </p:txBody>
      </p:sp>
    </p:spTree>
    <p:extLst>
      <p:ext uri="{BB962C8B-B14F-4D97-AF65-F5344CB8AC3E}">
        <p14:creationId xmlns:p14="http://schemas.microsoft.com/office/powerpoint/2010/main" xmlns="" val="57609464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2915816" y="471868"/>
            <a:ext cx="3384261" cy="830997"/>
          </a:xfrm>
          <a:prstGeom prst="rect">
            <a:avLst/>
          </a:prstGeom>
          <a:noFill/>
        </p:spPr>
        <p:txBody>
          <a:bodyPr wrap="none" rtlCol="0">
            <a:spAutoFit/>
          </a:bodyPr>
          <a:lstStyle/>
          <a:p>
            <a:pPr algn="ctr"/>
            <a:r>
              <a:rPr lang="it-IT" sz="4800" b="1" dirty="0">
                <a:latin typeface="+mj-lt"/>
              </a:rPr>
              <a:t> </a:t>
            </a:r>
            <a:r>
              <a:rPr lang="it-IT" sz="3200" b="1" dirty="0">
                <a:latin typeface="+mj-lt"/>
              </a:rPr>
              <a:t>E</a:t>
            </a:r>
            <a:r>
              <a:rPr lang="it-IT" sz="3200" b="1" dirty="0" smtClean="0">
                <a:latin typeface="+mj-lt"/>
              </a:rPr>
              <a:t>sempio Use Case</a:t>
            </a:r>
            <a:endParaRPr lang="it-IT" sz="3200" dirty="0">
              <a:latin typeface="+mj-lt"/>
            </a:endParaRPr>
          </a:p>
        </p:txBody>
      </p:sp>
      <p:pic>
        <p:nvPicPr>
          <p:cNvPr id="1027" name="Picture 3" descr="C:\Users\Marko\Desktop\UC_ Fattura pagamento.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8217" y="1335247"/>
            <a:ext cx="8820471" cy="529979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6535495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Marko\Desktop\UC 22.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1520" y="1484784"/>
            <a:ext cx="8919155" cy="5184576"/>
          </a:xfrm>
          <a:prstGeom prst="rect">
            <a:avLst/>
          </a:prstGeom>
          <a:noFill/>
          <a:extLst>
            <a:ext uri="{909E8E84-426E-40DD-AFC4-6F175D3DCCD1}">
              <a14:hiddenFill xmlns:a14="http://schemas.microsoft.com/office/drawing/2010/main" xmlns="">
                <a:solidFill>
                  <a:srgbClr val="FFFFFF"/>
                </a:solidFill>
              </a14:hiddenFill>
            </a:ext>
          </a:extLst>
        </p:spPr>
      </p:pic>
      <p:sp>
        <p:nvSpPr>
          <p:cNvPr id="6" name="CasellaDiTesto 5"/>
          <p:cNvSpPr txBox="1"/>
          <p:nvPr/>
        </p:nvSpPr>
        <p:spPr>
          <a:xfrm>
            <a:off x="2915816" y="471868"/>
            <a:ext cx="3384261" cy="830997"/>
          </a:xfrm>
          <a:prstGeom prst="rect">
            <a:avLst/>
          </a:prstGeom>
          <a:noFill/>
        </p:spPr>
        <p:txBody>
          <a:bodyPr wrap="none" rtlCol="0">
            <a:spAutoFit/>
          </a:bodyPr>
          <a:lstStyle/>
          <a:p>
            <a:pPr algn="ctr"/>
            <a:r>
              <a:rPr lang="it-IT" sz="4800" b="1" dirty="0">
                <a:latin typeface="+mj-lt"/>
              </a:rPr>
              <a:t> </a:t>
            </a:r>
            <a:r>
              <a:rPr lang="it-IT" sz="3200" b="1" dirty="0">
                <a:latin typeface="+mj-lt"/>
              </a:rPr>
              <a:t>E</a:t>
            </a:r>
            <a:r>
              <a:rPr lang="it-IT" sz="3200" b="1" dirty="0" smtClean="0">
                <a:latin typeface="+mj-lt"/>
              </a:rPr>
              <a:t>sempio Use Case</a:t>
            </a:r>
            <a:endParaRPr lang="it-IT" sz="3200" dirty="0">
              <a:latin typeface="+mj-lt"/>
            </a:endParaRPr>
          </a:p>
        </p:txBody>
      </p:sp>
    </p:spTree>
    <p:extLst>
      <p:ext uri="{BB962C8B-B14F-4D97-AF65-F5344CB8AC3E}">
        <p14:creationId xmlns:p14="http://schemas.microsoft.com/office/powerpoint/2010/main" xmlns="" val="15743814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51864" y="476672"/>
            <a:ext cx="4555221" cy="830997"/>
          </a:xfrm>
          <a:prstGeom prst="rect">
            <a:avLst/>
          </a:prstGeom>
          <a:noFill/>
        </p:spPr>
        <p:txBody>
          <a:bodyPr wrap="none" rtlCol="0">
            <a:spAutoFit/>
          </a:bodyPr>
          <a:lstStyle/>
          <a:p>
            <a:pPr algn="ctr"/>
            <a:r>
              <a:rPr lang="it-IT" sz="4800" b="1" dirty="0" smtClean="0">
                <a:latin typeface="+mj-lt"/>
              </a:rPr>
              <a:t>Gestione Team 2 </a:t>
            </a:r>
            <a:endParaRPr lang="it-IT" dirty="0">
              <a:latin typeface="+mj-lt"/>
            </a:endParaRPr>
          </a:p>
        </p:txBody>
      </p:sp>
      <p:sp>
        <p:nvSpPr>
          <p:cNvPr id="9" name="Content Placeholder 3"/>
          <p:cNvSpPr txBox="1">
            <a:spLocks/>
          </p:cNvSpPr>
          <p:nvPr/>
        </p:nvSpPr>
        <p:spPr>
          <a:xfrm>
            <a:off x="311099" y="2972216"/>
            <a:ext cx="5111750" cy="235372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endParaRPr lang="it-IT" dirty="0" smtClean="0"/>
          </a:p>
        </p:txBody>
      </p:sp>
      <p:sp>
        <p:nvSpPr>
          <p:cNvPr id="10" name="Content Placeholder 3"/>
          <p:cNvSpPr txBox="1">
            <a:spLocks/>
          </p:cNvSpPr>
          <p:nvPr/>
        </p:nvSpPr>
        <p:spPr>
          <a:xfrm>
            <a:off x="323528" y="1795352"/>
            <a:ext cx="8568952" cy="458597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dirty="0" smtClean="0"/>
              <a:t>Il </a:t>
            </a:r>
            <a:r>
              <a:rPr lang="en-US" dirty="0" err="1" smtClean="0"/>
              <a:t>compito</a:t>
            </a:r>
            <a:r>
              <a:rPr lang="en-US" dirty="0" smtClean="0"/>
              <a:t> del </a:t>
            </a:r>
            <a:r>
              <a:rPr lang="en-US" dirty="0" err="1" smtClean="0"/>
              <a:t>nostro</a:t>
            </a:r>
            <a:r>
              <a:rPr lang="en-US" dirty="0" smtClean="0"/>
              <a:t> </a:t>
            </a:r>
            <a:r>
              <a:rPr lang="en-US" dirty="0" err="1" smtClean="0"/>
              <a:t>gruppo</a:t>
            </a:r>
            <a:r>
              <a:rPr lang="en-US" dirty="0" smtClean="0"/>
              <a:t> era </a:t>
            </a:r>
            <a:r>
              <a:rPr lang="en-US" dirty="0" err="1" smtClean="0"/>
              <a:t>quello</a:t>
            </a:r>
            <a:r>
              <a:rPr lang="en-US" dirty="0" smtClean="0"/>
              <a:t> di </a:t>
            </a:r>
            <a:r>
              <a:rPr lang="en-US" dirty="0" err="1" smtClean="0"/>
              <a:t>gestire</a:t>
            </a:r>
            <a:r>
              <a:rPr lang="en-US" dirty="0" smtClean="0"/>
              <a:t> </a:t>
            </a:r>
            <a:r>
              <a:rPr lang="en-US" dirty="0" err="1" smtClean="0"/>
              <a:t>alcuni</a:t>
            </a:r>
            <a:r>
              <a:rPr lang="en-US" dirty="0" smtClean="0"/>
              <a:t> </a:t>
            </a:r>
            <a:r>
              <a:rPr lang="en-US" dirty="0" err="1" smtClean="0"/>
              <a:t>aspetti</a:t>
            </a:r>
            <a:r>
              <a:rPr lang="en-US" dirty="0" smtClean="0"/>
              <a:t> </a:t>
            </a:r>
            <a:r>
              <a:rPr lang="en-US" dirty="0" err="1" smtClean="0"/>
              <a:t>dell’asilo</a:t>
            </a:r>
            <a:r>
              <a:rPr lang="en-US" dirty="0" smtClean="0"/>
              <a:t>:</a:t>
            </a:r>
          </a:p>
          <a:p>
            <a:r>
              <a:rPr lang="en-US" dirty="0" err="1" smtClean="0"/>
              <a:t>Pagamenti</a:t>
            </a:r>
            <a:endParaRPr lang="en-US" dirty="0" smtClean="0"/>
          </a:p>
          <a:p>
            <a:r>
              <a:rPr lang="en-US" dirty="0" smtClean="0"/>
              <a:t>Mensa</a:t>
            </a:r>
          </a:p>
          <a:p>
            <a:r>
              <a:rPr lang="en-US" dirty="0"/>
              <a:t>F</a:t>
            </a:r>
            <a:r>
              <a:rPr lang="en-US" dirty="0" smtClean="0"/>
              <a:t>ascia </a:t>
            </a:r>
            <a:r>
              <a:rPr lang="en-US" dirty="0" err="1" smtClean="0"/>
              <a:t>oraria</a:t>
            </a:r>
            <a:endParaRPr lang="en-US" dirty="0" smtClean="0"/>
          </a:p>
          <a:p>
            <a:r>
              <a:rPr lang="en-US" dirty="0" err="1" smtClean="0"/>
              <a:t>Tirocinanti</a:t>
            </a:r>
            <a:endParaRPr lang="en-US" dirty="0" smtClean="0"/>
          </a:p>
          <a:p>
            <a:pPr marL="0" indent="0">
              <a:buNone/>
            </a:pPr>
            <a:endParaRPr lang="en-US" dirty="0" smtClean="0"/>
          </a:p>
          <a:p>
            <a:pPr marL="0" indent="0">
              <a:buNone/>
            </a:pPr>
            <a:endParaRPr lang="en-US" sz="2400" dirty="0"/>
          </a:p>
        </p:txBody>
      </p:sp>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Marko\Desktop\Documenti presentazione\SD_PagamentiMod.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1628800"/>
            <a:ext cx="9131072" cy="4896544"/>
          </a:xfrm>
          <a:prstGeom prst="rect">
            <a:avLst/>
          </a:prstGeom>
          <a:noFill/>
          <a:extLst>
            <a:ext uri="{909E8E84-426E-40DD-AFC4-6F175D3DCCD1}">
              <a14:hiddenFill xmlns:a14="http://schemas.microsoft.com/office/drawing/2010/main" xmlns="">
                <a:solidFill>
                  <a:srgbClr val="FFFFFF"/>
                </a:solidFill>
              </a14:hiddenFill>
            </a:ext>
          </a:extLst>
        </p:spPr>
      </p:pic>
      <p:sp>
        <p:nvSpPr>
          <p:cNvPr id="3" name="CasellaDiTesto 2"/>
          <p:cNvSpPr txBox="1"/>
          <p:nvPr/>
        </p:nvSpPr>
        <p:spPr>
          <a:xfrm>
            <a:off x="2260241" y="471869"/>
            <a:ext cx="4938468" cy="1107996"/>
          </a:xfrm>
          <a:prstGeom prst="rect">
            <a:avLst/>
          </a:prstGeom>
          <a:noFill/>
        </p:spPr>
        <p:txBody>
          <a:bodyPr wrap="none" rtlCol="0">
            <a:spAutoFit/>
          </a:bodyPr>
          <a:lstStyle/>
          <a:p>
            <a:pPr algn="ctr"/>
            <a:r>
              <a:rPr lang="it-IT" sz="4800" b="1" dirty="0" smtClean="0">
                <a:latin typeface="+mj-lt"/>
              </a:rPr>
              <a:t>Sequence Diagram</a:t>
            </a:r>
          </a:p>
          <a:p>
            <a:pPr algn="ctr"/>
            <a:endParaRPr lang="it-IT" dirty="0">
              <a:latin typeface="+mj-lt"/>
            </a:endParaRPr>
          </a:p>
        </p:txBody>
      </p:sp>
    </p:spTree>
    <p:extLst>
      <p:ext uri="{BB962C8B-B14F-4D97-AF65-F5344CB8AC3E}">
        <p14:creationId xmlns:p14="http://schemas.microsoft.com/office/powerpoint/2010/main" xmlns="" val="24247865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428596" y="476672"/>
            <a:ext cx="8213743" cy="1107996"/>
          </a:xfrm>
          <a:prstGeom prst="rect">
            <a:avLst/>
          </a:prstGeom>
          <a:noFill/>
        </p:spPr>
        <p:txBody>
          <a:bodyPr wrap="square" rtlCol="0">
            <a:spAutoFit/>
          </a:bodyPr>
          <a:lstStyle/>
          <a:p>
            <a:pPr algn="ctr"/>
            <a:r>
              <a:rPr lang="it-IT" sz="4800" b="1" dirty="0" smtClean="0">
                <a:latin typeface="+mj-lt"/>
              </a:rPr>
              <a:t>Obiettivi di Design</a:t>
            </a:r>
          </a:p>
          <a:p>
            <a:pPr algn="ctr"/>
            <a:endParaRPr lang="it-IT" dirty="0">
              <a:latin typeface="+mj-lt"/>
            </a:endParaRPr>
          </a:p>
        </p:txBody>
      </p:sp>
      <p:sp>
        <p:nvSpPr>
          <p:cNvPr id="10" name="Content Placeholder 3"/>
          <p:cNvSpPr txBox="1">
            <a:spLocks/>
          </p:cNvSpPr>
          <p:nvPr/>
        </p:nvSpPr>
        <p:spPr>
          <a:xfrm>
            <a:off x="857224" y="1857364"/>
            <a:ext cx="7500990" cy="307183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just">
              <a:buNone/>
            </a:pPr>
            <a:r>
              <a:rPr lang="it-IT" dirty="0" smtClean="0"/>
              <a:t>Rappresentano, in un prodotto software, le basi del successivo sviluppo del prodotto, perché, su di esse, si fondano le scelte prese durante la fase di implementazione. </a:t>
            </a:r>
          </a:p>
          <a:p>
            <a:pPr marL="0" indent="0" algn="just">
              <a:buNone/>
            </a:pPr>
            <a:r>
              <a:rPr lang="it-IT" dirty="0" smtClean="0"/>
              <a:t>Una breve panoramica illustrerà i principali obiettivi di design di questo progetto.</a:t>
            </a:r>
            <a:endParaRPr lang="en-US" dirty="0"/>
          </a:p>
        </p:txBody>
      </p:sp>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500034" y="476672"/>
            <a:ext cx="8142305" cy="1538883"/>
          </a:xfrm>
          <a:prstGeom prst="rect">
            <a:avLst/>
          </a:prstGeom>
          <a:noFill/>
        </p:spPr>
        <p:txBody>
          <a:bodyPr wrap="square" rtlCol="0">
            <a:spAutoFit/>
          </a:bodyPr>
          <a:lstStyle/>
          <a:p>
            <a:pPr algn="ctr"/>
            <a:r>
              <a:rPr lang="it-IT" sz="4800" b="1" dirty="0" smtClean="0"/>
              <a:t>Obiettivi di Design</a:t>
            </a:r>
          </a:p>
          <a:p>
            <a:pPr algn="ctr"/>
            <a:r>
              <a:rPr lang="it-IT" sz="2800" b="1" dirty="0" smtClean="0">
                <a:latin typeface="+mj-lt"/>
              </a:rPr>
              <a:t>Sicurezza e tutela della privacy</a:t>
            </a:r>
          </a:p>
          <a:p>
            <a:pPr algn="ctr"/>
            <a:endParaRPr lang="it-IT" dirty="0">
              <a:latin typeface="+mj-lt"/>
            </a:endParaRPr>
          </a:p>
        </p:txBody>
      </p:sp>
      <p:sp>
        <p:nvSpPr>
          <p:cNvPr id="6" name="Rettangolo 5"/>
          <p:cNvSpPr/>
          <p:nvPr/>
        </p:nvSpPr>
        <p:spPr>
          <a:xfrm>
            <a:off x="285720" y="1857364"/>
            <a:ext cx="8715436" cy="1938992"/>
          </a:xfrm>
          <a:prstGeom prst="rect">
            <a:avLst/>
          </a:prstGeom>
        </p:spPr>
        <p:txBody>
          <a:bodyPr wrap="square">
            <a:spAutoFit/>
          </a:bodyPr>
          <a:lstStyle/>
          <a:p>
            <a:r>
              <a:rPr lang="it-IT" sz="2400" dirty="0" smtClean="0"/>
              <a:t>Il sistema deve garantire la sicurezza e l'affidabilità nell'inserimento dei propri dati sensibili, sia in campo di sicurezza web, sia nel caso del rispetto delle leggi in vigore sulla visibilità e sul trattamento dei dati personali.</a:t>
            </a:r>
          </a:p>
          <a:p>
            <a:endParaRPr lang="it-IT" sz="2400" dirty="0" smtClean="0"/>
          </a:p>
        </p:txBody>
      </p:sp>
      <p:sp>
        <p:nvSpPr>
          <p:cNvPr id="7" name="Content Placeholder 3"/>
          <p:cNvSpPr txBox="1">
            <a:spLocks/>
          </p:cNvSpPr>
          <p:nvPr/>
        </p:nvSpPr>
        <p:spPr>
          <a:xfrm>
            <a:off x="285720" y="3786190"/>
            <a:ext cx="5000660" cy="235372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lvl="1"/>
            <a:r>
              <a:rPr lang="it-IT" dirty="0" smtClean="0"/>
              <a:t>Iscrizione Utenti</a:t>
            </a:r>
          </a:p>
          <a:p>
            <a:pPr lvl="1"/>
            <a:r>
              <a:rPr lang="it-IT" dirty="0" smtClean="0"/>
              <a:t> Registrazione Dati personali</a:t>
            </a:r>
          </a:p>
          <a:p>
            <a:pPr lvl="1"/>
            <a:r>
              <a:rPr lang="it-IT" dirty="0" smtClean="0"/>
              <a:t> Gestione dei pagamenti </a:t>
            </a:r>
          </a:p>
          <a:p>
            <a:pPr lvl="1"/>
            <a:r>
              <a:rPr lang="it-IT" dirty="0" smtClean="0"/>
              <a:t> Questionari anonimi</a:t>
            </a:r>
          </a:p>
        </p:txBody>
      </p:sp>
      <p:pic>
        <p:nvPicPr>
          <p:cNvPr id="1027" name="Picture 3" descr="C:\Users\Amministratore\Desktop\CLIPART_OF_100983_SMJPG.jpg"/>
          <p:cNvPicPr>
            <a:picLocks noChangeAspect="1" noChangeArrowheads="1"/>
          </p:cNvPicPr>
          <p:nvPr/>
        </p:nvPicPr>
        <p:blipFill>
          <a:blip r:embed="rId3" cstate="print"/>
          <a:srcRect/>
          <a:stretch>
            <a:fillRect/>
          </a:stretch>
        </p:blipFill>
        <p:spPr bwMode="auto">
          <a:xfrm>
            <a:off x="7382252" y="5000636"/>
            <a:ext cx="1465336" cy="1857364"/>
          </a:xfrm>
          <a:prstGeom prst="rect">
            <a:avLst/>
          </a:prstGeom>
          <a:noFill/>
        </p:spPr>
      </p:pic>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500034" y="476672"/>
            <a:ext cx="8142305" cy="1538883"/>
          </a:xfrm>
          <a:prstGeom prst="rect">
            <a:avLst/>
          </a:prstGeom>
          <a:noFill/>
        </p:spPr>
        <p:txBody>
          <a:bodyPr wrap="square" rtlCol="0">
            <a:spAutoFit/>
          </a:bodyPr>
          <a:lstStyle/>
          <a:p>
            <a:pPr algn="ctr"/>
            <a:r>
              <a:rPr lang="it-IT" sz="4800" b="1" dirty="0" smtClean="0"/>
              <a:t>Obiettivi di Design</a:t>
            </a:r>
          </a:p>
          <a:p>
            <a:pPr algn="ctr"/>
            <a:r>
              <a:rPr lang="it-IT" sz="2800" b="1" dirty="0" smtClean="0">
                <a:latin typeface="+mj-lt"/>
              </a:rPr>
              <a:t>Tempo di Risposta</a:t>
            </a:r>
          </a:p>
          <a:p>
            <a:pPr algn="ctr"/>
            <a:endParaRPr lang="it-IT" dirty="0">
              <a:latin typeface="+mj-lt"/>
            </a:endParaRPr>
          </a:p>
        </p:txBody>
      </p:sp>
      <p:sp>
        <p:nvSpPr>
          <p:cNvPr id="6" name="Rettangolo 5"/>
          <p:cNvSpPr/>
          <p:nvPr/>
        </p:nvSpPr>
        <p:spPr>
          <a:xfrm>
            <a:off x="214282" y="1857365"/>
            <a:ext cx="8786874" cy="1200329"/>
          </a:xfrm>
          <a:prstGeom prst="rect">
            <a:avLst/>
          </a:prstGeom>
        </p:spPr>
        <p:txBody>
          <a:bodyPr wrap="square">
            <a:spAutoFit/>
          </a:bodyPr>
          <a:lstStyle/>
          <a:p>
            <a:pPr algn="just"/>
            <a:r>
              <a:rPr lang="it-IT" sz="2400" dirty="0" smtClean="0"/>
              <a:t>Gli utenti compiono giornalmente delle operazioni. Il sistema prevede di inviare una risposta all’utente in non più di 5 secondi. </a:t>
            </a:r>
          </a:p>
          <a:p>
            <a:pPr algn="just"/>
            <a:r>
              <a:rPr lang="it-IT" sz="2400" dirty="0" smtClean="0"/>
              <a:t>Alcune delle operazioni che l’utente può effettuare :</a:t>
            </a:r>
          </a:p>
        </p:txBody>
      </p:sp>
      <p:sp>
        <p:nvSpPr>
          <p:cNvPr id="4" name="Content Placeholder 3"/>
          <p:cNvSpPr txBox="1">
            <a:spLocks/>
          </p:cNvSpPr>
          <p:nvPr/>
        </p:nvSpPr>
        <p:spPr>
          <a:xfrm>
            <a:off x="285720" y="3571876"/>
            <a:ext cx="5000660" cy="235372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lvl="1"/>
            <a:r>
              <a:rPr lang="it-IT" dirty="0" smtClean="0"/>
              <a:t>Login</a:t>
            </a:r>
          </a:p>
          <a:p>
            <a:pPr lvl="1"/>
            <a:r>
              <a:rPr lang="it-IT" dirty="0" smtClean="0"/>
              <a:t>Modifica dati iscritto</a:t>
            </a:r>
          </a:p>
          <a:p>
            <a:pPr lvl="1"/>
            <a:r>
              <a:rPr lang="it-IT" dirty="0" smtClean="0"/>
              <a:t>Visualizzazione graduatorie</a:t>
            </a:r>
          </a:p>
          <a:p>
            <a:pPr lvl="1"/>
            <a:r>
              <a:rPr lang="it-IT" dirty="0" smtClean="0"/>
              <a:t> Inserimento Eventi</a:t>
            </a:r>
          </a:p>
        </p:txBody>
      </p:sp>
      <p:pic>
        <p:nvPicPr>
          <p:cNvPr id="3074" name="Picture 2" descr="C:\Users\Amministratore\Desktop\12928006-disegno-vettoriale-di-orologio-colorato.jpg"/>
          <p:cNvPicPr>
            <a:picLocks noChangeAspect="1" noChangeArrowheads="1"/>
          </p:cNvPicPr>
          <p:nvPr/>
        </p:nvPicPr>
        <p:blipFill>
          <a:blip r:embed="rId3" cstate="print"/>
          <a:srcRect/>
          <a:stretch>
            <a:fillRect/>
          </a:stretch>
        </p:blipFill>
        <p:spPr bwMode="auto">
          <a:xfrm>
            <a:off x="6858016" y="4500570"/>
            <a:ext cx="2052637" cy="2052637"/>
          </a:xfrm>
          <a:prstGeom prst="rect">
            <a:avLst/>
          </a:prstGeom>
          <a:noFill/>
        </p:spPr>
      </p:pic>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500034" y="476672"/>
            <a:ext cx="8142305" cy="1538883"/>
          </a:xfrm>
          <a:prstGeom prst="rect">
            <a:avLst/>
          </a:prstGeom>
          <a:noFill/>
        </p:spPr>
        <p:txBody>
          <a:bodyPr wrap="square" rtlCol="0">
            <a:spAutoFit/>
          </a:bodyPr>
          <a:lstStyle/>
          <a:p>
            <a:pPr algn="ctr"/>
            <a:r>
              <a:rPr lang="it-IT" sz="4800" b="1" dirty="0" smtClean="0"/>
              <a:t>Obiettivi di Design</a:t>
            </a:r>
          </a:p>
          <a:p>
            <a:pPr algn="ctr"/>
            <a:r>
              <a:rPr lang="it-IT" sz="2800" b="1" dirty="0" smtClean="0">
                <a:latin typeface="+mj-lt"/>
              </a:rPr>
              <a:t>Facilità di apprendimento</a:t>
            </a:r>
          </a:p>
          <a:p>
            <a:pPr algn="ctr"/>
            <a:endParaRPr lang="it-IT" dirty="0">
              <a:latin typeface="+mj-lt"/>
            </a:endParaRPr>
          </a:p>
        </p:txBody>
      </p:sp>
      <p:sp>
        <p:nvSpPr>
          <p:cNvPr id="6" name="Rettangolo 5"/>
          <p:cNvSpPr/>
          <p:nvPr/>
        </p:nvSpPr>
        <p:spPr>
          <a:xfrm>
            <a:off x="214282" y="2071678"/>
            <a:ext cx="8786874" cy="1292662"/>
          </a:xfrm>
          <a:prstGeom prst="rect">
            <a:avLst/>
          </a:prstGeom>
        </p:spPr>
        <p:txBody>
          <a:bodyPr wrap="square">
            <a:spAutoFit/>
          </a:bodyPr>
          <a:lstStyle/>
          <a:p>
            <a:pPr algn="just"/>
            <a:r>
              <a:rPr lang="it-IT" sz="2600" dirty="0" smtClean="0"/>
              <a:t>Attraverso una semplice interfaccia grafica gli utenti potranno facilmente e velocemente apprendere il funzionamento del sistema.	</a:t>
            </a:r>
          </a:p>
        </p:txBody>
      </p:sp>
      <p:pic>
        <p:nvPicPr>
          <p:cNvPr id="2050" name="Picture 2" descr="C:\Users\Amministratore\Desktop\8717357-illustrazione-di-lavoratore-di-ufficio-con-un-grande-punto-interrogativo.jpg"/>
          <p:cNvPicPr>
            <a:picLocks noChangeAspect="1" noChangeArrowheads="1"/>
          </p:cNvPicPr>
          <p:nvPr/>
        </p:nvPicPr>
        <p:blipFill>
          <a:blip r:embed="rId3" cstate="print"/>
          <a:srcRect/>
          <a:stretch>
            <a:fillRect/>
          </a:stretch>
        </p:blipFill>
        <p:spPr bwMode="auto">
          <a:xfrm>
            <a:off x="6643670" y="4000504"/>
            <a:ext cx="2500330" cy="2500330"/>
          </a:xfrm>
          <a:prstGeom prst="rect">
            <a:avLst/>
          </a:prstGeom>
          <a:noFill/>
        </p:spPr>
      </p:pic>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467544" y="520804"/>
            <a:ext cx="8268353" cy="1107996"/>
          </a:xfrm>
          <a:prstGeom prst="rect">
            <a:avLst/>
          </a:prstGeom>
          <a:noFill/>
        </p:spPr>
        <p:txBody>
          <a:bodyPr wrap="none" rtlCol="0">
            <a:spAutoFit/>
          </a:bodyPr>
          <a:lstStyle/>
          <a:p>
            <a:pPr algn="ctr"/>
            <a:r>
              <a:rPr lang="it-IT" sz="4800" b="1" dirty="0" smtClean="0">
                <a:latin typeface="+mj-lt"/>
              </a:rPr>
              <a:t>Decomposizione in sottosistemi</a:t>
            </a:r>
          </a:p>
          <a:p>
            <a:pPr algn="ctr"/>
            <a:endParaRPr lang="it-IT" dirty="0">
              <a:latin typeface="+mj-lt"/>
            </a:endParaRPr>
          </a:p>
        </p:txBody>
      </p:sp>
      <p:sp>
        <p:nvSpPr>
          <p:cNvPr id="6" name="Content Placeholder 3"/>
          <p:cNvSpPr txBox="1">
            <a:spLocks/>
          </p:cNvSpPr>
          <p:nvPr/>
        </p:nvSpPr>
        <p:spPr>
          <a:xfrm>
            <a:off x="467544" y="1556792"/>
            <a:ext cx="8280920" cy="475252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None/>
            </a:pPr>
            <a:r>
              <a:rPr lang="it-IT" sz="2400" dirty="0" smtClean="0"/>
              <a:t>La decomposizione prevista per il sistema è composta da cinque </a:t>
            </a:r>
            <a:r>
              <a:rPr lang="it-IT" sz="2400" dirty="0" err="1" smtClean="0"/>
              <a:t>layer</a:t>
            </a:r>
            <a:r>
              <a:rPr lang="it-IT" sz="2400" dirty="0" smtClean="0"/>
              <a:t> :</a:t>
            </a:r>
          </a:p>
          <a:p>
            <a:pPr marL="514350" indent="-514350">
              <a:buFont typeface="+mj-lt"/>
              <a:buAutoNum type="arabicParenR"/>
            </a:pPr>
            <a:r>
              <a:rPr lang="it-IT" sz="2400" b="1" dirty="0" err="1" smtClean="0"/>
              <a:t>Presentation</a:t>
            </a:r>
            <a:r>
              <a:rPr lang="it-IT" sz="2400" b="1" dirty="0" smtClean="0"/>
              <a:t>: </a:t>
            </a:r>
            <a:r>
              <a:rPr lang="it-IT" sz="2400" dirty="0" smtClean="0"/>
              <a:t>raccoglie i sottosistemi adibiti alla gestione delle interfacce grafiche:</a:t>
            </a:r>
          </a:p>
          <a:p>
            <a:pPr marL="514350" indent="-514350">
              <a:buFont typeface="+mj-lt"/>
              <a:buAutoNum type="arabicParenR"/>
            </a:pPr>
            <a:r>
              <a:rPr lang="it-IT" sz="2400" b="1" dirty="0" err="1" smtClean="0"/>
              <a:t>Application</a:t>
            </a:r>
            <a:r>
              <a:rPr lang="it-IT" sz="2400" dirty="0" smtClean="0"/>
              <a:t>: si occupa della gestione della logica applicativa del sistema;</a:t>
            </a:r>
          </a:p>
          <a:p>
            <a:pPr marL="514350" indent="-514350">
              <a:buFont typeface="+mj-lt"/>
              <a:buAutoNum type="arabicParenR"/>
            </a:pPr>
            <a:r>
              <a:rPr lang="it-IT" sz="2400" b="1" dirty="0" err="1" smtClean="0"/>
              <a:t>Beans</a:t>
            </a:r>
            <a:r>
              <a:rPr lang="it-IT" sz="2400" b="1" dirty="0" smtClean="0"/>
              <a:t>: </a:t>
            </a:r>
            <a:r>
              <a:rPr lang="it-IT" sz="2400" dirty="0" smtClean="0"/>
              <a:t>si occupa della gestione e dello scambio dei dati tra i sistemi</a:t>
            </a:r>
            <a:r>
              <a:rPr lang="it-IT" sz="2400" b="1" dirty="0" smtClean="0"/>
              <a:t>; </a:t>
            </a:r>
          </a:p>
          <a:p>
            <a:pPr marL="514350" indent="-514350">
              <a:buFont typeface="+mj-lt"/>
              <a:buAutoNum type="arabicParenR"/>
            </a:pPr>
            <a:r>
              <a:rPr lang="it-IT" sz="2400" b="1" dirty="0" err="1" smtClean="0"/>
              <a:t>Storage</a:t>
            </a:r>
            <a:r>
              <a:rPr lang="it-IT" sz="2400" b="1" dirty="0" smtClean="0"/>
              <a:t>: </a:t>
            </a:r>
            <a:r>
              <a:rPr lang="it-IT" sz="2400" dirty="0" smtClean="0"/>
              <a:t>sistema che gestisce ed immagazzina i dati persistenti:</a:t>
            </a:r>
          </a:p>
          <a:p>
            <a:pPr marL="514350" indent="-514350">
              <a:buFont typeface="+mj-lt"/>
              <a:buAutoNum type="arabicParenR"/>
            </a:pPr>
            <a:r>
              <a:rPr lang="it-IT" sz="2400" b="1" dirty="0" err="1" smtClean="0"/>
              <a:t>Exception</a:t>
            </a:r>
            <a:r>
              <a:rPr lang="it-IT" sz="2400" b="1" dirty="0" smtClean="0"/>
              <a:t>: </a:t>
            </a:r>
            <a:r>
              <a:rPr lang="it-IT" sz="2400" dirty="0" smtClean="0"/>
              <a:t>gestione delle eccezioni del sistema.</a:t>
            </a:r>
          </a:p>
          <a:p>
            <a:pPr marL="514350" indent="-514350">
              <a:buFont typeface="+mj-lt"/>
              <a:buAutoNum type="arabicParenR"/>
            </a:pPr>
            <a:endParaRPr lang="it-IT" sz="2600" b="1" dirty="0" smtClean="0"/>
          </a:p>
        </p:txBody>
      </p:sp>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3707904" y="764704"/>
            <a:ext cx="5184020" cy="5536332"/>
          </a:xfrm>
          <a:prstGeom prst="rect">
            <a:avLst/>
          </a:prstGeom>
          <a:noFill/>
          <a:ln w="9525">
            <a:noFill/>
            <a:miter lim="800000"/>
            <a:headEnd/>
            <a:tailEnd/>
          </a:ln>
        </p:spPr>
      </p:pic>
      <p:sp>
        <p:nvSpPr>
          <p:cNvPr id="10" name="Content Placeholder 3"/>
          <p:cNvSpPr txBox="1">
            <a:spLocks/>
          </p:cNvSpPr>
          <p:nvPr/>
        </p:nvSpPr>
        <p:spPr>
          <a:xfrm>
            <a:off x="323528" y="764704"/>
            <a:ext cx="3672408" cy="237626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smtClean="0"/>
              <a:t>PRIMA VERSIONE</a:t>
            </a:r>
          </a:p>
          <a:p>
            <a:pPr marL="0" indent="0">
              <a:buNone/>
            </a:pPr>
            <a:endParaRPr lang="it-IT" sz="1700" i="1" smtClean="0"/>
          </a:p>
          <a:p>
            <a:pPr marL="0" indent="0">
              <a:buNone/>
            </a:pPr>
            <a:r>
              <a:rPr lang="it-IT" sz="2600" i="1" smtClean="0"/>
              <a:t>Application (</a:t>
            </a:r>
            <a:r>
              <a:rPr lang="it-IT" sz="2600" smtClean="0"/>
              <a:t>così come </a:t>
            </a:r>
            <a:r>
              <a:rPr lang="it-IT" sz="2600" i="1" smtClean="0"/>
              <a:t>Presentation) </a:t>
            </a:r>
            <a:r>
              <a:rPr lang="it-IT" sz="2600" smtClean="0"/>
              <a:t>presentava inizialmente una suddivisione su </a:t>
            </a:r>
            <a:r>
              <a:rPr lang="it-IT" sz="2600" u="sng" smtClean="0"/>
              <a:t>due</a:t>
            </a:r>
            <a:r>
              <a:rPr lang="it-IT" sz="2600" smtClean="0"/>
              <a:t> livelli</a:t>
            </a:r>
          </a:p>
        </p:txBody>
      </p:sp>
      <p:cxnSp>
        <p:nvCxnSpPr>
          <p:cNvPr id="7" name="Connettore 2 6"/>
          <p:cNvCxnSpPr/>
          <p:nvPr/>
        </p:nvCxnSpPr>
        <p:spPr>
          <a:xfrm flipH="1">
            <a:off x="5004048" y="3140968"/>
            <a:ext cx="216024" cy="43204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9" name="Rettangolo 8"/>
          <p:cNvSpPr/>
          <p:nvPr/>
        </p:nvSpPr>
        <p:spPr>
          <a:xfrm>
            <a:off x="4644008" y="2348880"/>
            <a:ext cx="1296144" cy="79208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p:cNvSpPr/>
          <p:nvPr/>
        </p:nvSpPr>
        <p:spPr>
          <a:xfrm>
            <a:off x="5940152" y="2348880"/>
            <a:ext cx="1368152" cy="79208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p:cNvSpPr/>
          <p:nvPr/>
        </p:nvSpPr>
        <p:spPr>
          <a:xfrm>
            <a:off x="7308304" y="2348880"/>
            <a:ext cx="1296144" cy="79208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3" name="Connettore 2 12"/>
          <p:cNvCxnSpPr>
            <a:stCxn id="11" idx="2"/>
          </p:cNvCxnSpPr>
          <p:nvPr/>
        </p:nvCxnSpPr>
        <p:spPr>
          <a:xfrm>
            <a:off x="6624228" y="3140968"/>
            <a:ext cx="36004" cy="43204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6" name="Connettore 2 15"/>
          <p:cNvCxnSpPr/>
          <p:nvPr/>
        </p:nvCxnSpPr>
        <p:spPr>
          <a:xfrm>
            <a:off x="8100392" y="3140968"/>
            <a:ext cx="216024" cy="43204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24" name="Content Placeholder 3"/>
          <p:cNvSpPr txBox="1">
            <a:spLocks/>
          </p:cNvSpPr>
          <p:nvPr/>
        </p:nvSpPr>
        <p:spPr>
          <a:xfrm>
            <a:off x="4283968" y="3501008"/>
            <a:ext cx="1584176" cy="36004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sz="1600" b="1" dirty="0" smtClean="0">
                <a:solidFill>
                  <a:schemeClr val="accent4"/>
                </a:solidFill>
              </a:rPr>
              <a:t>Team </a:t>
            </a:r>
            <a:r>
              <a:rPr lang="en-US" sz="1600" b="1" dirty="0" err="1" smtClean="0">
                <a:solidFill>
                  <a:schemeClr val="accent4"/>
                </a:solidFill>
              </a:rPr>
              <a:t>Accessi</a:t>
            </a:r>
            <a:endParaRPr lang="en-US" sz="1600" b="1" dirty="0">
              <a:solidFill>
                <a:schemeClr val="accent4"/>
              </a:solidFill>
            </a:endParaRPr>
          </a:p>
        </p:txBody>
      </p:sp>
      <p:sp>
        <p:nvSpPr>
          <p:cNvPr id="25" name="Content Placeholder 3"/>
          <p:cNvSpPr txBox="1">
            <a:spLocks/>
          </p:cNvSpPr>
          <p:nvPr/>
        </p:nvSpPr>
        <p:spPr>
          <a:xfrm>
            <a:off x="5508104" y="3501008"/>
            <a:ext cx="1872208" cy="36004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sz="1500" b="1" dirty="0" smtClean="0">
                <a:solidFill>
                  <a:schemeClr val="accent4"/>
                </a:solidFill>
              </a:rPr>
              <a:t>Team Management</a:t>
            </a:r>
            <a:endParaRPr lang="en-US" sz="1500" b="1" dirty="0">
              <a:solidFill>
                <a:schemeClr val="accent4"/>
              </a:solidFill>
            </a:endParaRPr>
          </a:p>
        </p:txBody>
      </p:sp>
      <p:sp>
        <p:nvSpPr>
          <p:cNvPr id="26" name="Content Placeholder 3"/>
          <p:cNvSpPr txBox="1">
            <a:spLocks/>
          </p:cNvSpPr>
          <p:nvPr/>
        </p:nvSpPr>
        <p:spPr>
          <a:xfrm>
            <a:off x="7271792" y="3501008"/>
            <a:ext cx="1980728" cy="36004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sz="1500" b="1" dirty="0" smtClean="0">
                <a:solidFill>
                  <a:schemeClr val="accent4"/>
                </a:solidFill>
              </a:rPr>
              <a:t>Team </a:t>
            </a:r>
            <a:r>
              <a:rPr lang="en-US" sz="1500" b="1" dirty="0" err="1" smtClean="0">
                <a:solidFill>
                  <a:schemeClr val="accent4"/>
                </a:solidFill>
              </a:rPr>
              <a:t>Comunicazioni</a:t>
            </a:r>
            <a:endParaRPr lang="en-US" sz="1500" b="1" dirty="0">
              <a:solidFill>
                <a:schemeClr val="accent4"/>
              </a:solidFill>
            </a:endParaRPr>
          </a:p>
        </p:txBody>
      </p:sp>
      <p:sp>
        <p:nvSpPr>
          <p:cNvPr id="28" name="Rettangolo 27"/>
          <p:cNvSpPr/>
          <p:nvPr/>
        </p:nvSpPr>
        <p:spPr>
          <a:xfrm>
            <a:off x="323528" y="3717032"/>
            <a:ext cx="3816424" cy="1692771"/>
          </a:xfrm>
          <a:prstGeom prst="rect">
            <a:avLst/>
          </a:prstGeom>
        </p:spPr>
        <p:txBody>
          <a:bodyPr wrap="square">
            <a:spAutoFit/>
          </a:bodyPr>
          <a:lstStyle/>
          <a:p>
            <a:pPr>
              <a:buFont typeface="Wingdings" pitchFamily="2" charset="2"/>
              <a:buChar char="v"/>
            </a:pPr>
            <a:r>
              <a:rPr lang="it-IT" sz="2600" smtClean="0"/>
              <a:t> Nel </a:t>
            </a:r>
            <a:r>
              <a:rPr lang="it-IT" sz="2600" u="sng" smtClean="0"/>
              <a:t>primo</a:t>
            </a:r>
            <a:r>
              <a:rPr lang="it-IT" sz="2600" smtClean="0"/>
              <a:t> livello trovavamo 3 macro Gestioni, che ricordavano la divisione nei vari team</a:t>
            </a:r>
          </a:p>
        </p:txBody>
      </p:sp>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fade">
                                      <p:cBhvr>
                                        <p:cTn id="11" dur="5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10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box(in)">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childTnLst>
                                </p:cTn>
                              </p:par>
                              <p:par>
                                <p:cTn id="28" presetID="10" presetClass="entr" presetSubtype="0"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1000"/>
                                        <p:tgtEl>
                                          <p:spTgt spid="13"/>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box(in)">
                                      <p:cBhvr>
                                        <p:cTn id="33" dur="500"/>
                                        <p:tgtEl>
                                          <p:spTgt spid="2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1000"/>
                                        <p:tgtEl>
                                          <p:spTgt spid="12"/>
                                        </p:tgtEl>
                                      </p:cBhvr>
                                    </p:animEffect>
                                  </p:childTnLst>
                                </p:cTn>
                              </p:par>
                              <p:par>
                                <p:cTn id="39" presetID="10"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1000"/>
                                        <p:tgtEl>
                                          <p:spTgt spid="16"/>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box(in)">
                                      <p:cBhvr>
                                        <p:cTn id="4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24" grpId="0"/>
      <p:bldP spid="25" grpId="0"/>
      <p:bldP spid="26" grpId="0"/>
      <p:bldP spid="2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p:cNvSpPr>
          <p:nvPr/>
        </p:nvSpPr>
        <p:spPr>
          <a:xfrm>
            <a:off x="395536" y="764704"/>
            <a:ext cx="7920880" cy="511256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dirty="0" smtClean="0"/>
              <a:t>PRIMA VERSIONE</a:t>
            </a:r>
          </a:p>
          <a:p>
            <a:pPr marL="0" indent="0"/>
            <a:r>
              <a:rPr lang="it-IT" dirty="0" smtClean="0"/>
              <a:t>   Nel </a:t>
            </a:r>
            <a:r>
              <a:rPr lang="it-IT" u="sng" dirty="0" smtClean="0"/>
              <a:t>secondo</a:t>
            </a:r>
            <a:r>
              <a:rPr lang="it-IT" dirty="0" smtClean="0"/>
              <a:t> livello venivano invece evidenziate la funzionalità di ogni team, così come erano state individuate all’inizio del progetto</a:t>
            </a:r>
          </a:p>
          <a:p>
            <a:pPr>
              <a:buNone/>
            </a:pPr>
            <a:endParaRPr lang="it-IT" sz="1400" dirty="0" smtClean="0"/>
          </a:p>
          <a:p>
            <a:pPr>
              <a:buNone/>
            </a:pPr>
            <a:r>
              <a:rPr lang="it-IT" dirty="0" smtClean="0"/>
              <a:t>	In particolar modo, per il team </a:t>
            </a:r>
            <a:r>
              <a:rPr lang="it-IT" b="1" dirty="0" smtClean="0"/>
              <a:t>MANAGEMENT</a:t>
            </a:r>
            <a:r>
              <a:rPr lang="it-IT" dirty="0" smtClean="0"/>
              <a:t> la suddivisione prevedeva 4 gestioni :</a:t>
            </a:r>
          </a:p>
          <a:p>
            <a:pPr marL="880110" lvl="1" indent="-514350">
              <a:buFont typeface="+mj-lt"/>
              <a:buAutoNum type="arabicParenR"/>
            </a:pPr>
            <a:r>
              <a:rPr lang="it-IT" sz="2800" dirty="0" smtClean="0"/>
              <a:t>Gestione Pagamenti</a:t>
            </a:r>
          </a:p>
          <a:p>
            <a:pPr marL="880110" lvl="1" indent="-514350">
              <a:buFont typeface="+mj-lt"/>
              <a:buAutoNum type="arabicParenR"/>
            </a:pPr>
            <a:r>
              <a:rPr lang="it-IT" sz="2800" dirty="0" smtClean="0"/>
              <a:t>Gestione Mensa</a:t>
            </a:r>
          </a:p>
          <a:p>
            <a:pPr marL="880110" lvl="1" indent="-514350">
              <a:buFont typeface="+mj-lt"/>
              <a:buAutoNum type="arabicParenR"/>
            </a:pPr>
            <a:r>
              <a:rPr lang="it-IT" sz="2800" dirty="0" smtClean="0"/>
              <a:t>Gestione Orari</a:t>
            </a:r>
          </a:p>
          <a:p>
            <a:pPr marL="880110" lvl="1" indent="-514350">
              <a:buFont typeface="+mj-lt"/>
              <a:buAutoNum type="arabicParenR"/>
            </a:pPr>
            <a:r>
              <a:rPr lang="it-IT" sz="2800" dirty="0" smtClean="0"/>
              <a:t>Gestione Tirocinanti</a:t>
            </a:r>
          </a:p>
          <a:p>
            <a:pPr marL="0" indent="0">
              <a:buNone/>
            </a:pPr>
            <a:endParaRPr lang="it-IT" dirty="0" smtClean="0"/>
          </a:p>
        </p:txBody>
      </p:sp>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p:cNvSpPr>
          <p:nvPr/>
        </p:nvSpPr>
        <p:spPr>
          <a:xfrm>
            <a:off x="467544" y="836712"/>
            <a:ext cx="6552728" cy="57606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dirty="0" smtClean="0"/>
              <a:t>PRIMA VERSIONE -  Team Management</a:t>
            </a:r>
          </a:p>
          <a:p>
            <a:pPr marL="0" indent="0">
              <a:buNone/>
            </a:pPr>
            <a:endParaRPr lang="en-US" dirty="0" smtClean="0"/>
          </a:p>
          <a:p>
            <a:endParaRPr lang="en-US" dirty="0" smtClean="0"/>
          </a:p>
          <a:p>
            <a:pPr marL="0" indent="0">
              <a:buNone/>
            </a:pPr>
            <a:endParaRPr lang="en-US" dirty="0" smtClean="0"/>
          </a:p>
        </p:txBody>
      </p:sp>
      <p:pic>
        <p:nvPicPr>
          <p:cNvPr id="4098" name="Picture 2"/>
          <p:cNvPicPr>
            <a:picLocks noChangeAspect="1" noChangeArrowheads="1"/>
          </p:cNvPicPr>
          <p:nvPr/>
        </p:nvPicPr>
        <p:blipFill>
          <a:blip r:embed="rId2" cstate="print"/>
          <a:srcRect/>
          <a:stretch>
            <a:fillRect/>
          </a:stretch>
        </p:blipFill>
        <p:spPr bwMode="auto">
          <a:xfrm>
            <a:off x="1697162" y="1368152"/>
            <a:ext cx="5467126" cy="5085184"/>
          </a:xfrm>
          <a:prstGeom prst="rect">
            <a:avLst/>
          </a:prstGeom>
          <a:noFill/>
          <a:ln w="9525">
            <a:noFill/>
            <a:miter lim="800000"/>
            <a:headEnd/>
            <a:tailEnd/>
          </a:ln>
        </p:spPr>
      </p:pic>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09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p:cNvSpPr/>
          <p:nvPr/>
        </p:nvSpPr>
        <p:spPr>
          <a:xfrm>
            <a:off x="539552" y="908720"/>
            <a:ext cx="3702553" cy="523220"/>
          </a:xfrm>
          <a:prstGeom prst="rect">
            <a:avLst/>
          </a:prstGeom>
        </p:spPr>
        <p:txBody>
          <a:bodyPr wrap="none">
            <a:spAutoFit/>
          </a:bodyPr>
          <a:lstStyle/>
          <a:p>
            <a:pPr algn="ctr"/>
            <a:r>
              <a:rPr lang="it-IT" sz="2800" b="1" dirty="0" smtClean="0"/>
              <a:t>Cosa non andava bene?</a:t>
            </a:r>
          </a:p>
        </p:txBody>
      </p:sp>
      <p:pic>
        <p:nvPicPr>
          <p:cNvPr id="6148" name="Picture 4" descr="http://3.bp.blogspot.com/-mOfiMsC5kiU/TpYM3Oma-aI/AAAAAAAAAQw/YCAh3hWDChU/s1600/Errore.png"/>
          <p:cNvPicPr>
            <a:picLocks noChangeAspect="1" noChangeArrowheads="1"/>
          </p:cNvPicPr>
          <p:nvPr/>
        </p:nvPicPr>
        <p:blipFill>
          <a:blip r:embed="rId2" cstate="print"/>
          <a:srcRect/>
          <a:stretch>
            <a:fillRect/>
          </a:stretch>
        </p:blipFill>
        <p:spPr bwMode="auto">
          <a:xfrm>
            <a:off x="4211960" y="836712"/>
            <a:ext cx="648072" cy="648072"/>
          </a:xfrm>
          <a:prstGeom prst="rect">
            <a:avLst/>
          </a:prstGeom>
          <a:noFill/>
        </p:spPr>
      </p:pic>
      <p:sp>
        <p:nvSpPr>
          <p:cNvPr id="6" name="Content Placeholder 3"/>
          <p:cNvSpPr txBox="1">
            <a:spLocks/>
          </p:cNvSpPr>
          <p:nvPr/>
        </p:nvSpPr>
        <p:spPr>
          <a:xfrm>
            <a:off x="827584" y="2060848"/>
            <a:ext cx="7344816" cy="16561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 Suddivisione troppo astratta</a:t>
            </a:r>
          </a:p>
          <a:p>
            <a:pPr lvl="1"/>
            <a:r>
              <a:rPr lang="it-IT" i="1" dirty="0" smtClean="0"/>
              <a:t>Analisi poco approfondita delle funzionalità del sistema</a:t>
            </a:r>
          </a:p>
          <a:p>
            <a:pPr lvl="1"/>
            <a:endParaRPr lang="it-IT" i="1" dirty="0" smtClean="0"/>
          </a:p>
          <a:p>
            <a:pPr lvl="1"/>
            <a:endParaRPr lang="it-IT" dirty="0" smtClean="0"/>
          </a:p>
        </p:txBody>
      </p:sp>
      <p:sp>
        <p:nvSpPr>
          <p:cNvPr id="8" name="Content Placeholder 3"/>
          <p:cNvSpPr txBox="1">
            <a:spLocks/>
          </p:cNvSpPr>
          <p:nvPr/>
        </p:nvSpPr>
        <p:spPr>
          <a:xfrm>
            <a:off x="683568" y="3717032"/>
            <a:ext cx="7416824" cy="100811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274320" lvl="1" indent="-274320">
              <a:buSzPct val="95000"/>
              <a:buFont typeface="Wingdings" pitchFamily="2" charset="2"/>
              <a:buChar char="v"/>
            </a:pPr>
            <a:r>
              <a:rPr lang="it-IT" dirty="0" smtClean="0"/>
              <a:t>  Bassa coesione nella suddivisione di primo livello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Horizontal)">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Horizontal)">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107504" y="260648"/>
            <a:ext cx="8712968" cy="830997"/>
          </a:xfrm>
          <a:prstGeom prst="rect">
            <a:avLst/>
          </a:prstGeom>
          <a:noFill/>
        </p:spPr>
        <p:txBody>
          <a:bodyPr wrap="square" rtlCol="0">
            <a:spAutoFit/>
          </a:bodyPr>
          <a:lstStyle/>
          <a:p>
            <a:pPr algn="ctr"/>
            <a:r>
              <a:rPr lang="it-IT" sz="4800" b="1" dirty="0" smtClean="0"/>
              <a:t>Attori</a:t>
            </a:r>
            <a:endParaRPr lang="it-IT" sz="4800" b="1" dirty="0"/>
          </a:p>
        </p:txBody>
      </p:sp>
      <p:pic>
        <p:nvPicPr>
          <p:cNvPr id="5" name="Immagin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400641" y="1091646"/>
            <a:ext cx="5009524" cy="5643782"/>
          </a:xfrm>
          <a:prstGeom prst="rect">
            <a:avLst/>
          </a:prstGeom>
        </p:spPr>
      </p:pic>
    </p:spTree>
    <p:extLst>
      <p:ext uri="{BB962C8B-B14F-4D97-AF65-F5344CB8AC3E}">
        <p14:creationId xmlns:p14="http://schemas.microsoft.com/office/powerpoint/2010/main" xmlns="" val="142105385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cstate="print"/>
          <a:srcRect/>
          <a:stretch>
            <a:fillRect/>
          </a:stretch>
        </p:blipFill>
        <p:spPr bwMode="auto">
          <a:xfrm>
            <a:off x="179512" y="917004"/>
            <a:ext cx="5184020" cy="5536332"/>
          </a:xfrm>
          <a:prstGeom prst="rect">
            <a:avLst/>
          </a:prstGeom>
          <a:noFill/>
          <a:ln w="9525">
            <a:noFill/>
            <a:miter lim="800000"/>
            <a:headEnd/>
            <a:tailEnd/>
          </a:ln>
        </p:spPr>
      </p:pic>
      <p:pic>
        <p:nvPicPr>
          <p:cNvPr id="3074" name="Picture 2"/>
          <p:cNvPicPr>
            <a:picLocks noChangeAspect="1" noChangeArrowheads="1"/>
          </p:cNvPicPr>
          <p:nvPr/>
        </p:nvPicPr>
        <p:blipFill>
          <a:blip r:embed="rId4" cstate="print"/>
          <a:srcRect/>
          <a:stretch>
            <a:fillRect/>
          </a:stretch>
        </p:blipFill>
        <p:spPr bwMode="auto">
          <a:xfrm>
            <a:off x="395536" y="980728"/>
            <a:ext cx="4912335" cy="5544616"/>
          </a:xfrm>
          <a:prstGeom prst="rect">
            <a:avLst/>
          </a:prstGeom>
          <a:noFill/>
          <a:ln w="9525">
            <a:noFill/>
            <a:miter lim="800000"/>
            <a:headEnd/>
            <a:tailEnd/>
          </a:ln>
        </p:spPr>
      </p:pic>
      <p:sp>
        <p:nvSpPr>
          <p:cNvPr id="10" name="Content Placeholder 3"/>
          <p:cNvSpPr txBox="1">
            <a:spLocks/>
          </p:cNvSpPr>
          <p:nvPr/>
        </p:nvSpPr>
        <p:spPr>
          <a:xfrm>
            <a:off x="5292080" y="1052736"/>
            <a:ext cx="3779912" cy="518457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dirty="0" smtClean="0"/>
              <a:t>SECONDA VERSIONE</a:t>
            </a:r>
          </a:p>
          <a:p>
            <a:pPr marL="0" indent="0">
              <a:buNone/>
            </a:pPr>
            <a:r>
              <a:rPr lang="it-IT" sz="1000" b="1" dirty="0" smtClean="0"/>
              <a:t> </a:t>
            </a:r>
          </a:p>
          <a:p>
            <a:pPr marL="0" indent="0"/>
            <a:r>
              <a:rPr lang="it-IT" dirty="0" smtClean="0"/>
              <a:t> Scompare la divisione su due livelli</a:t>
            </a:r>
          </a:p>
          <a:p>
            <a:pPr marL="0" indent="0">
              <a:buNone/>
            </a:pPr>
            <a:r>
              <a:rPr lang="it-IT" sz="500" dirty="0" smtClean="0"/>
              <a:t> </a:t>
            </a:r>
          </a:p>
          <a:p>
            <a:pPr marL="0" indent="0"/>
            <a:r>
              <a:rPr lang="it-IT" dirty="0" smtClean="0"/>
              <a:t>I sottosistemi da 3 diventano 6:</a:t>
            </a:r>
          </a:p>
          <a:p>
            <a:pPr marL="365760" lvl="1" indent="0"/>
            <a:r>
              <a:rPr lang="it-IT" sz="2200" dirty="0" smtClean="0"/>
              <a:t> Gestione </a:t>
            </a:r>
            <a:r>
              <a:rPr lang="it-IT" sz="2200" dirty="0" err="1" smtClean="0"/>
              <a:t>Utenze&amp;Accessi</a:t>
            </a:r>
            <a:endParaRPr lang="it-IT" sz="2200" dirty="0" smtClean="0"/>
          </a:p>
          <a:p>
            <a:pPr marL="365760" lvl="1" indent="0"/>
            <a:r>
              <a:rPr lang="it-IT" sz="2200" dirty="0" smtClean="0"/>
              <a:t> </a:t>
            </a:r>
            <a:r>
              <a:rPr lang="it-IT" sz="2200" dirty="0" err="1" smtClean="0"/>
              <a:t>GestioneServizi</a:t>
            </a:r>
            <a:endParaRPr lang="it-IT" sz="2200" dirty="0" smtClean="0"/>
          </a:p>
          <a:p>
            <a:pPr marL="365760" lvl="1" indent="0"/>
            <a:r>
              <a:rPr lang="it-IT" sz="2200" dirty="0" smtClean="0"/>
              <a:t> </a:t>
            </a:r>
            <a:r>
              <a:rPr lang="it-IT" sz="2200" dirty="0" err="1" smtClean="0"/>
              <a:t>GestioneRicerca</a:t>
            </a:r>
            <a:endParaRPr lang="it-IT" sz="2200" dirty="0" smtClean="0"/>
          </a:p>
          <a:p>
            <a:pPr marL="365760" lvl="1" indent="0"/>
            <a:r>
              <a:rPr lang="it-IT" sz="2200" dirty="0" smtClean="0"/>
              <a:t> </a:t>
            </a:r>
            <a:r>
              <a:rPr lang="it-IT" sz="2200" dirty="0" err="1" smtClean="0"/>
              <a:t>GestioneTirocinanti</a:t>
            </a:r>
            <a:endParaRPr lang="it-IT" sz="2200" dirty="0" smtClean="0"/>
          </a:p>
          <a:p>
            <a:pPr marL="365760" lvl="1" indent="0"/>
            <a:r>
              <a:rPr lang="it-IT" sz="2200" dirty="0" smtClean="0"/>
              <a:t> </a:t>
            </a:r>
            <a:r>
              <a:rPr lang="it-IT" sz="2200" dirty="0" err="1" smtClean="0"/>
              <a:t>GestioneRegistro</a:t>
            </a:r>
            <a:endParaRPr lang="it-IT" sz="2200" dirty="0" smtClean="0"/>
          </a:p>
          <a:p>
            <a:pPr marL="365760" lvl="1" indent="0"/>
            <a:r>
              <a:rPr lang="it-IT" sz="2200" dirty="0" smtClean="0"/>
              <a:t> </a:t>
            </a:r>
            <a:r>
              <a:rPr lang="it-IT" sz="2200" dirty="0" err="1" smtClean="0"/>
              <a:t>GestioneQuestionari</a:t>
            </a:r>
            <a:endParaRPr lang="it-IT" sz="2200" dirty="0" smtClean="0"/>
          </a:p>
          <a:p>
            <a:pPr marL="0" indent="0">
              <a:buNone/>
            </a:pPr>
            <a:endParaRPr lang="it-IT" sz="2600" dirty="0"/>
          </a:p>
        </p:txBody>
      </p:sp>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2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p:cNvSpPr/>
          <p:nvPr/>
        </p:nvSpPr>
        <p:spPr>
          <a:xfrm>
            <a:off x="323528" y="1052736"/>
            <a:ext cx="6428226" cy="523220"/>
          </a:xfrm>
          <a:prstGeom prst="rect">
            <a:avLst/>
          </a:prstGeom>
        </p:spPr>
        <p:txBody>
          <a:bodyPr wrap="square">
            <a:spAutoFit/>
          </a:bodyPr>
          <a:lstStyle/>
          <a:p>
            <a:pPr algn="ctr"/>
            <a:r>
              <a:rPr lang="it-IT" sz="2800" b="1" dirty="0" smtClean="0"/>
              <a:t>Risultati ottenuti con la seconda versione</a:t>
            </a:r>
          </a:p>
        </p:txBody>
      </p:sp>
      <p:pic>
        <p:nvPicPr>
          <p:cNvPr id="4" name="Picture 2" descr="http://whywedoit.files.wordpress.com/2009/04/smile.jpg"/>
          <p:cNvPicPr>
            <a:picLocks noChangeAspect="1" noChangeArrowheads="1"/>
          </p:cNvPicPr>
          <p:nvPr/>
        </p:nvPicPr>
        <p:blipFill>
          <a:blip r:embed="rId2" cstate="print"/>
          <a:srcRect/>
          <a:stretch>
            <a:fillRect/>
          </a:stretch>
        </p:blipFill>
        <p:spPr bwMode="auto">
          <a:xfrm>
            <a:off x="6660232" y="908720"/>
            <a:ext cx="969227" cy="726920"/>
          </a:xfrm>
          <a:prstGeom prst="rect">
            <a:avLst/>
          </a:prstGeom>
          <a:ln>
            <a:noFill/>
          </a:ln>
          <a:effectLst>
            <a:softEdge rad="112500"/>
          </a:effectLst>
        </p:spPr>
      </p:pic>
      <p:sp>
        <p:nvSpPr>
          <p:cNvPr id="6" name="Content Placeholder 3"/>
          <p:cNvSpPr txBox="1">
            <a:spLocks/>
          </p:cNvSpPr>
          <p:nvPr/>
        </p:nvSpPr>
        <p:spPr>
          <a:xfrm>
            <a:off x="539552" y="2204864"/>
            <a:ext cx="7560840" cy="180020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Decomposizione più funzionale e maggiore visibilità, raggiunta tramite sottosistemi di più piccole dimensioni</a:t>
            </a:r>
          </a:p>
          <a:p>
            <a:pPr lvl="1"/>
            <a:r>
              <a:rPr lang="it-IT" i="1" dirty="0" smtClean="0"/>
              <a:t>I sottosistemi sono più indipendenti l’uno dall’altro</a:t>
            </a:r>
          </a:p>
          <a:p>
            <a:pPr lvl="2"/>
            <a:r>
              <a:rPr lang="it-IT" dirty="0" smtClean="0"/>
              <a:t>Basso accoppiamento ed alta coesione</a:t>
            </a:r>
          </a:p>
          <a:p>
            <a:pPr lvl="2"/>
            <a:endParaRPr lang="it-IT" i="1" dirty="0" smtClean="0"/>
          </a:p>
          <a:p>
            <a:pPr lvl="1"/>
            <a:endParaRPr lang="it-IT" dirty="0" smtClean="0"/>
          </a:p>
        </p:txBody>
      </p:sp>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Horizontal)">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429277" y="476672"/>
            <a:ext cx="2600392" cy="1538883"/>
          </a:xfrm>
          <a:prstGeom prst="rect">
            <a:avLst/>
          </a:prstGeom>
          <a:noFill/>
        </p:spPr>
        <p:txBody>
          <a:bodyPr wrap="none" rtlCol="0">
            <a:spAutoFit/>
          </a:bodyPr>
          <a:lstStyle/>
          <a:p>
            <a:pPr algn="ctr"/>
            <a:r>
              <a:rPr lang="it-IT" sz="4800" b="1" dirty="0" err="1" smtClean="0">
                <a:latin typeface="+mj-lt"/>
              </a:rPr>
              <a:t>Mapping</a:t>
            </a:r>
            <a:r>
              <a:rPr lang="it-IT" sz="4800" b="1" dirty="0" smtClean="0">
                <a:latin typeface="+mj-lt"/>
              </a:rPr>
              <a:t> </a:t>
            </a:r>
          </a:p>
          <a:p>
            <a:pPr algn="ctr"/>
            <a:endParaRPr lang="it-IT" sz="2800" b="1" dirty="0" smtClean="0">
              <a:latin typeface="+mj-lt"/>
            </a:endParaRPr>
          </a:p>
          <a:p>
            <a:pPr algn="ctr"/>
            <a:endParaRPr lang="it-IT" dirty="0">
              <a:latin typeface="+mj-lt"/>
            </a:endParaRPr>
          </a:p>
        </p:txBody>
      </p:sp>
      <p:sp>
        <p:nvSpPr>
          <p:cNvPr id="10" name="Content Placeholder 3"/>
          <p:cNvSpPr txBox="1">
            <a:spLocks/>
          </p:cNvSpPr>
          <p:nvPr/>
        </p:nvSpPr>
        <p:spPr>
          <a:xfrm>
            <a:off x="323528" y="1795352"/>
            <a:ext cx="8496944" cy="156164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sz="2400" dirty="0" smtClean="0"/>
              <a:t>La </a:t>
            </a:r>
            <a:r>
              <a:rPr lang="en-US" sz="2400" dirty="0" err="1" smtClean="0"/>
              <a:t>trasformazione</a:t>
            </a:r>
            <a:r>
              <a:rPr lang="en-US" sz="2400" dirty="0" smtClean="0"/>
              <a:t> da </a:t>
            </a:r>
            <a:r>
              <a:rPr lang="en-US" sz="2400" dirty="0" err="1" smtClean="0"/>
              <a:t>noi</a:t>
            </a:r>
            <a:r>
              <a:rPr lang="en-US" sz="2400" dirty="0" smtClean="0"/>
              <a:t> </a:t>
            </a:r>
            <a:r>
              <a:rPr lang="en-US" sz="2400" dirty="0" err="1" smtClean="0"/>
              <a:t>adottata</a:t>
            </a:r>
            <a:r>
              <a:rPr lang="en-US" sz="2400" dirty="0" smtClean="0"/>
              <a:t> in </a:t>
            </a:r>
            <a:r>
              <a:rPr lang="en-US" sz="2400" dirty="0" err="1" smtClean="0"/>
              <a:t>fase</a:t>
            </a:r>
            <a:r>
              <a:rPr lang="en-US" sz="2400" dirty="0" smtClean="0"/>
              <a:t> di mapping è </a:t>
            </a:r>
            <a:r>
              <a:rPr lang="en-US" sz="2400" dirty="0" err="1" smtClean="0"/>
              <a:t>stata</a:t>
            </a:r>
            <a:r>
              <a:rPr lang="en-US" sz="2400" dirty="0" smtClean="0"/>
              <a:t> di </a:t>
            </a:r>
            <a:r>
              <a:rPr lang="en-US" sz="2400" dirty="0" err="1" smtClean="0"/>
              <a:t>tipo</a:t>
            </a:r>
            <a:r>
              <a:rPr lang="en-US" sz="2400" dirty="0" smtClean="0"/>
              <a:t> “Forward </a:t>
            </a:r>
            <a:r>
              <a:rPr lang="en-US" sz="2400" dirty="0" err="1" smtClean="0"/>
              <a:t>enginering</a:t>
            </a:r>
            <a:r>
              <a:rPr lang="en-US" sz="2400" dirty="0" smtClean="0"/>
              <a:t>”.  </a:t>
            </a:r>
          </a:p>
          <a:p>
            <a:pPr marL="0" indent="0">
              <a:buNone/>
            </a:pPr>
            <a:r>
              <a:rPr lang="en-US" sz="2400" dirty="0" smtClean="0"/>
              <a:t>Si è </a:t>
            </a:r>
            <a:r>
              <a:rPr lang="en-US" sz="2400" dirty="0" err="1" smtClean="0"/>
              <a:t>partiti</a:t>
            </a:r>
            <a:r>
              <a:rPr lang="en-US" sz="2400" dirty="0" smtClean="0"/>
              <a:t> da un </a:t>
            </a:r>
            <a:r>
              <a:rPr lang="en-US" sz="2400" dirty="0" err="1" smtClean="0"/>
              <a:t>modello</a:t>
            </a:r>
            <a:r>
              <a:rPr lang="en-US" sz="2400" dirty="0" smtClean="0"/>
              <a:t> ad </a:t>
            </a:r>
            <a:r>
              <a:rPr lang="en-US" sz="2400" dirty="0" err="1" smtClean="0"/>
              <a:t>oggetti</a:t>
            </a:r>
            <a:r>
              <a:rPr lang="en-US" sz="2400" dirty="0" smtClean="0"/>
              <a:t>, </a:t>
            </a:r>
            <a:r>
              <a:rPr lang="en-US" sz="2400" dirty="0" err="1" smtClean="0"/>
              <a:t>ottenuto</a:t>
            </a:r>
            <a:r>
              <a:rPr lang="en-US" sz="2400" dirty="0" smtClean="0"/>
              <a:t> in </a:t>
            </a:r>
            <a:r>
              <a:rPr lang="en-US" sz="2400" dirty="0" err="1" smtClean="0"/>
              <a:t>fase</a:t>
            </a:r>
            <a:r>
              <a:rPr lang="en-US" sz="2400" dirty="0" smtClean="0"/>
              <a:t> di object design, dal quale è </a:t>
            </a:r>
            <a:r>
              <a:rPr lang="en-US" sz="2400" dirty="0" err="1" smtClean="0"/>
              <a:t>stato</a:t>
            </a:r>
            <a:r>
              <a:rPr lang="en-US" sz="2400" dirty="0" smtClean="0"/>
              <a:t> </a:t>
            </a:r>
            <a:r>
              <a:rPr lang="en-US" sz="2400" dirty="0" err="1" smtClean="0"/>
              <a:t>prodotto</a:t>
            </a:r>
            <a:r>
              <a:rPr lang="en-US" sz="2400" dirty="0" smtClean="0"/>
              <a:t> </a:t>
            </a:r>
            <a:r>
              <a:rPr lang="en-US" sz="2400" dirty="0" err="1" smtClean="0"/>
              <a:t>il</a:t>
            </a:r>
            <a:r>
              <a:rPr lang="en-US" sz="2400" dirty="0" smtClean="0"/>
              <a:t> </a:t>
            </a:r>
            <a:r>
              <a:rPr lang="en-US" sz="2400" dirty="0" err="1" smtClean="0"/>
              <a:t>codice</a:t>
            </a:r>
            <a:r>
              <a:rPr lang="en-US" sz="2400" dirty="0" smtClean="0"/>
              <a:t> </a:t>
            </a:r>
            <a:r>
              <a:rPr lang="en-US" sz="2400" dirty="0" err="1" smtClean="0"/>
              <a:t>sorgente</a:t>
            </a:r>
            <a:r>
              <a:rPr lang="en-US" sz="2400" dirty="0" smtClean="0"/>
              <a:t>.</a:t>
            </a:r>
          </a:p>
          <a:p>
            <a:pPr marL="0" indent="0">
              <a:buNone/>
            </a:pPr>
            <a:endParaRPr lang="en-US" dirty="0"/>
          </a:p>
        </p:txBody>
      </p:sp>
      <p:pic>
        <p:nvPicPr>
          <p:cNvPr id="3" name="Immagine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572000" y="3501008"/>
            <a:ext cx="3246399" cy="2808312"/>
          </a:xfrm>
          <a:prstGeom prst="rect">
            <a:avLst/>
          </a:prstGeom>
        </p:spPr>
      </p:pic>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232560" y="476672"/>
            <a:ext cx="8709292" cy="984885"/>
          </a:xfrm>
          <a:prstGeom prst="rect">
            <a:avLst/>
          </a:prstGeom>
          <a:noFill/>
        </p:spPr>
        <p:txBody>
          <a:bodyPr wrap="square" rtlCol="0">
            <a:spAutoFit/>
          </a:bodyPr>
          <a:lstStyle/>
          <a:p>
            <a:pPr algn="ctr"/>
            <a:r>
              <a:rPr lang="it-IT" sz="4000" b="1" dirty="0" smtClean="0">
                <a:latin typeface="+mj-lt"/>
              </a:rPr>
              <a:t>Convenzioni usate</a:t>
            </a:r>
          </a:p>
          <a:p>
            <a:pPr algn="ctr"/>
            <a:endParaRPr lang="it-IT" dirty="0">
              <a:latin typeface="+mj-lt"/>
            </a:endParaRPr>
          </a:p>
        </p:txBody>
      </p:sp>
      <p:sp>
        <p:nvSpPr>
          <p:cNvPr id="4" name="CasellaDiTesto 3"/>
          <p:cNvSpPr txBox="1"/>
          <p:nvPr/>
        </p:nvSpPr>
        <p:spPr>
          <a:xfrm>
            <a:off x="443775" y="1268760"/>
            <a:ext cx="8313859" cy="5986254"/>
          </a:xfrm>
          <a:prstGeom prst="rect">
            <a:avLst/>
          </a:prstGeom>
          <a:noFill/>
        </p:spPr>
        <p:txBody>
          <a:bodyPr wrap="square" rtlCol="0">
            <a:spAutoFit/>
          </a:bodyPr>
          <a:lstStyle/>
          <a:p>
            <a:r>
              <a:rPr lang="it-IT" sz="2300" dirty="0" smtClean="0"/>
              <a:t>Per rendere più semplice e comprensibile l’implementazione, sono state stabilite delle linee guida da rispettare in fase di programmazione:</a:t>
            </a:r>
          </a:p>
          <a:p>
            <a:endParaRPr lang="it-IT" sz="2300" dirty="0"/>
          </a:p>
          <a:p>
            <a:pPr marL="285750" indent="-285750">
              <a:buFont typeface="Arial" pitchFamily="34" charset="0"/>
              <a:buChar char="•"/>
            </a:pPr>
            <a:r>
              <a:rPr lang="it-IT" sz="2300" dirty="0" smtClean="0"/>
              <a:t>I nomi delle tabelle del database iniziano con una lettera maiuscola.</a:t>
            </a:r>
          </a:p>
          <a:p>
            <a:pPr marL="285750" indent="-285750">
              <a:buFont typeface="Arial" pitchFamily="34" charset="0"/>
              <a:buChar char="•"/>
            </a:pPr>
            <a:endParaRPr lang="it-IT" sz="2300" dirty="0" smtClean="0"/>
          </a:p>
          <a:p>
            <a:pPr marL="285750" indent="-285750">
              <a:buFont typeface="Arial" pitchFamily="34" charset="0"/>
              <a:buChar char="•"/>
            </a:pPr>
            <a:r>
              <a:rPr lang="it-IT" sz="2300" dirty="0" smtClean="0"/>
              <a:t>I nomi dei campi del database iniziano con una lettera minuscola</a:t>
            </a:r>
          </a:p>
          <a:p>
            <a:pPr marL="285750" indent="-285750">
              <a:buFont typeface="Arial" pitchFamily="34" charset="0"/>
              <a:buChar char="•"/>
            </a:pPr>
            <a:endParaRPr lang="it-IT" sz="2300" dirty="0" smtClean="0"/>
          </a:p>
          <a:p>
            <a:pPr marL="285750" indent="-285750">
              <a:buFont typeface="Arial" pitchFamily="34" charset="0"/>
              <a:buChar char="•"/>
            </a:pPr>
            <a:r>
              <a:rPr lang="it-IT" sz="2300" dirty="0" smtClean="0"/>
              <a:t>I nomi composti da due o più parole, devono essere separati da un underscore (es </a:t>
            </a:r>
            <a:r>
              <a:rPr lang="it-IT" sz="2300" dirty="0" err="1" smtClean="0"/>
              <a:t>personale_asilo</a:t>
            </a:r>
            <a:r>
              <a:rPr lang="it-IT" sz="2300" dirty="0" smtClean="0"/>
              <a:t>)</a:t>
            </a:r>
          </a:p>
          <a:p>
            <a:pPr marL="285750" indent="-285750">
              <a:buFont typeface="Arial" pitchFamily="34" charset="0"/>
              <a:buChar char="•"/>
            </a:pPr>
            <a:endParaRPr lang="it-IT" sz="2300" dirty="0"/>
          </a:p>
          <a:p>
            <a:pPr marL="285750" indent="-285750">
              <a:buFont typeface="Arial" pitchFamily="34" charset="0"/>
              <a:buChar char="•"/>
            </a:pPr>
            <a:r>
              <a:rPr lang="it-IT" sz="2300" dirty="0" smtClean="0"/>
              <a:t>I nomi degli attributi delle classi che fanno riferimento ai campi composti da più parole devono avere l’iniziale della seconda parola maiuscola (es </a:t>
            </a:r>
            <a:r>
              <a:rPr lang="it-IT" sz="2300" dirty="0" err="1" smtClean="0"/>
              <a:t>personaleAsilo</a:t>
            </a:r>
            <a:r>
              <a:rPr lang="it-IT" sz="2300" dirty="0" smtClean="0"/>
              <a:t>)</a:t>
            </a:r>
          </a:p>
          <a:p>
            <a:endParaRPr lang="it-IT" sz="2000" dirty="0"/>
          </a:p>
          <a:p>
            <a:endParaRPr lang="it-IT" dirty="0"/>
          </a:p>
        </p:txBody>
      </p:sp>
    </p:spTree>
    <p:extLst>
      <p:ext uri="{BB962C8B-B14F-4D97-AF65-F5344CB8AC3E}">
        <p14:creationId xmlns:p14="http://schemas.microsoft.com/office/powerpoint/2010/main" xmlns="" val="3350555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32560" y="476672"/>
            <a:ext cx="8709292" cy="861774"/>
          </a:xfrm>
          <a:prstGeom prst="rect">
            <a:avLst/>
          </a:prstGeom>
          <a:noFill/>
        </p:spPr>
        <p:txBody>
          <a:bodyPr wrap="square" rtlCol="0">
            <a:spAutoFit/>
          </a:bodyPr>
          <a:lstStyle/>
          <a:p>
            <a:pPr algn="ctr"/>
            <a:r>
              <a:rPr lang="it-IT" sz="3200" b="1" dirty="0" smtClean="0">
                <a:latin typeface="+mj-lt"/>
              </a:rPr>
              <a:t>Mappare associazioni in collezioni e riferimenti(1)</a:t>
            </a:r>
          </a:p>
          <a:p>
            <a:pPr algn="ctr"/>
            <a:endParaRPr lang="it-IT" dirty="0">
              <a:latin typeface="+mj-lt"/>
            </a:endParaRPr>
          </a:p>
        </p:txBody>
      </p:sp>
      <p:sp>
        <p:nvSpPr>
          <p:cNvPr id="4" name="CasellaDiTesto 3"/>
          <p:cNvSpPr txBox="1"/>
          <p:nvPr/>
        </p:nvSpPr>
        <p:spPr>
          <a:xfrm>
            <a:off x="467544" y="1196752"/>
            <a:ext cx="8208912" cy="1600438"/>
          </a:xfrm>
          <a:prstGeom prst="rect">
            <a:avLst/>
          </a:prstGeom>
          <a:noFill/>
        </p:spPr>
        <p:txBody>
          <a:bodyPr wrap="square" rtlCol="0">
            <a:spAutoFit/>
          </a:bodyPr>
          <a:lstStyle/>
          <a:p>
            <a:pPr marL="342900" indent="-342900">
              <a:buFont typeface="Arial" pitchFamily="34" charset="0"/>
              <a:buChar char="•"/>
            </a:pPr>
            <a:r>
              <a:rPr lang="it-IT" sz="2200" dirty="0" smtClean="0"/>
              <a:t>Per poter mappare classi che hanno associazioni uno-a-uno unidirezionali abbiamo inserito il riferimento nella classe che fa uso delle funzionalità dell’altra classe. </a:t>
            </a:r>
            <a:r>
              <a:rPr lang="it-IT" sz="1600" dirty="0" smtClean="0"/>
              <a:t>(</a:t>
            </a:r>
            <a:r>
              <a:rPr lang="it-IT" sz="1600" dirty="0"/>
              <a:t>E</a:t>
            </a:r>
            <a:r>
              <a:rPr lang="it-IT" sz="1600" dirty="0" smtClean="0"/>
              <a:t>s. tra le classi </a:t>
            </a:r>
            <a:r>
              <a:rPr lang="it-IT" sz="1600" dirty="0" err="1" smtClean="0"/>
              <a:t>DomandaIscrizione</a:t>
            </a:r>
            <a:r>
              <a:rPr lang="it-IT" sz="1600" dirty="0" smtClean="0"/>
              <a:t> e Servizio c’è una relazione uno-a-uno unidirezionale . E’ stato quindi inserito un riferimento nella classe </a:t>
            </a:r>
            <a:r>
              <a:rPr lang="it-IT" sz="1600" dirty="0" err="1" smtClean="0"/>
              <a:t>DomandaIscrizione</a:t>
            </a:r>
            <a:r>
              <a:rPr lang="it-IT" sz="1600" dirty="0"/>
              <a:t> </a:t>
            </a:r>
            <a:r>
              <a:rPr lang="it-IT" sz="1600" dirty="0" smtClean="0"/>
              <a:t>relativa al Servizio )</a:t>
            </a:r>
          </a:p>
        </p:txBody>
      </p:sp>
      <p:pic>
        <p:nvPicPr>
          <p:cNvPr id="3" name="Immagin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83568" y="2766412"/>
            <a:ext cx="7704856" cy="3686175"/>
          </a:xfrm>
          <a:prstGeom prst="rect">
            <a:avLst/>
          </a:prstGeom>
        </p:spPr>
      </p:pic>
    </p:spTree>
    <p:extLst>
      <p:ext uri="{BB962C8B-B14F-4D97-AF65-F5344CB8AC3E}">
        <p14:creationId xmlns:p14="http://schemas.microsoft.com/office/powerpoint/2010/main" xmlns="" val="24793041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9481" y="260648"/>
            <a:ext cx="8709292" cy="861774"/>
          </a:xfrm>
          <a:prstGeom prst="rect">
            <a:avLst/>
          </a:prstGeom>
          <a:noFill/>
        </p:spPr>
        <p:txBody>
          <a:bodyPr wrap="square" rtlCol="0">
            <a:spAutoFit/>
          </a:bodyPr>
          <a:lstStyle/>
          <a:p>
            <a:pPr algn="ctr"/>
            <a:r>
              <a:rPr lang="it-IT" sz="3200" b="1" dirty="0" smtClean="0">
                <a:latin typeface="+mj-lt"/>
              </a:rPr>
              <a:t>Mappare associazioni in collezioni e riferimenti(2)</a:t>
            </a:r>
          </a:p>
          <a:p>
            <a:pPr algn="ctr"/>
            <a:endParaRPr lang="it-IT" dirty="0">
              <a:latin typeface="+mj-lt"/>
            </a:endParaRPr>
          </a:p>
        </p:txBody>
      </p:sp>
      <p:sp>
        <p:nvSpPr>
          <p:cNvPr id="3" name="CasellaDiTesto 2"/>
          <p:cNvSpPr txBox="1"/>
          <p:nvPr/>
        </p:nvSpPr>
        <p:spPr>
          <a:xfrm>
            <a:off x="611560" y="1122422"/>
            <a:ext cx="7992888" cy="1661993"/>
          </a:xfrm>
          <a:prstGeom prst="rect">
            <a:avLst/>
          </a:prstGeom>
          <a:noFill/>
        </p:spPr>
        <p:txBody>
          <a:bodyPr wrap="square" rtlCol="0">
            <a:spAutoFit/>
          </a:bodyPr>
          <a:lstStyle/>
          <a:p>
            <a:pPr marL="285750" indent="-285750">
              <a:buFont typeface="Arial" pitchFamily="34" charset="0"/>
              <a:buChar char="•"/>
            </a:pPr>
            <a:r>
              <a:rPr lang="it-IT" sz="2200" dirty="0"/>
              <a:t>Per poter mappare delle classi che hanno associazioni del tipo molti-a-molti abbiamo creato nuove classi che contengono i riferimenti delle classi coinvolte nella relazione</a:t>
            </a:r>
            <a:r>
              <a:rPr lang="it-IT" sz="2200" dirty="0" smtClean="0"/>
              <a:t>. </a:t>
            </a:r>
            <a:r>
              <a:rPr lang="it-IT" sz="1600" dirty="0" smtClean="0"/>
              <a:t>(Es</a:t>
            </a:r>
            <a:r>
              <a:rPr lang="it-IT" sz="1600" dirty="0"/>
              <a:t>. tra le classi </a:t>
            </a:r>
            <a:r>
              <a:rPr lang="it-IT" sz="1600" dirty="0" err="1"/>
              <a:t>EducatoreDidattico</a:t>
            </a:r>
            <a:r>
              <a:rPr lang="it-IT" sz="1600" dirty="0"/>
              <a:t> e Classe è stata creata una classe Insegna che contiene i riferimenti alle due classi precedenti)</a:t>
            </a:r>
          </a:p>
        </p:txBody>
      </p:sp>
      <p:pic>
        <p:nvPicPr>
          <p:cNvPr id="4" name="Immagin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95536" y="2784415"/>
            <a:ext cx="8208911" cy="3812937"/>
          </a:xfrm>
          <a:prstGeom prst="rect">
            <a:avLst/>
          </a:prstGeom>
        </p:spPr>
      </p:pic>
    </p:spTree>
    <p:extLst>
      <p:ext uri="{BB962C8B-B14F-4D97-AF65-F5344CB8AC3E}">
        <p14:creationId xmlns:p14="http://schemas.microsoft.com/office/powerpoint/2010/main" xmlns="" val="5057718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32560" y="476672"/>
            <a:ext cx="8709292" cy="861774"/>
          </a:xfrm>
          <a:prstGeom prst="rect">
            <a:avLst/>
          </a:prstGeom>
          <a:noFill/>
        </p:spPr>
        <p:txBody>
          <a:bodyPr wrap="square" rtlCol="0">
            <a:spAutoFit/>
          </a:bodyPr>
          <a:lstStyle/>
          <a:p>
            <a:pPr algn="ctr"/>
            <a:r>
              <a:rPr lang="it-IT" sz="3200" b="1" dirty="0" smtClean="0">
                <a:latin typeface="+mj-lt"/>
              </a:rPr>
              <a:t>Ereditarietà </a:t>
            </a:r>
          </a:p>
          <a:p>
            <a:pPr algn="ctr"/>
            <a:endParaRPr lang="it-IT" dirty="0">
              <a:latin typeface="+mj-lt"/>
            </a:endParaRPr>
          </a:p>
        </p:txBody>
      </p:sp>
      <p:sp>
        <p:nvSpPr>
          <p:cNvPr id="3" name="CasellaDiTesto 2"/>
          <p:cNvSpPr txBox="1"/>
          <p:nvPr/>
        </p:nvSpPr>
        <p:spPr>
          <a:xfrm>
            <a:off x="323528" y="1196752"/>
            <a:ext cx="8424936" cy="4524315"/>
          </a:xfrm>
          <a:prstGeom prst="rect">
            <a:avLst/>
          </a:prstGeom>
          <a:noFill/>
        </p:spPr>
        <p:txBody>
          <a:bodyPr wrap="square" rtlCol="0">
            <a:spAutoFit/>
          </a:bodyPr>
          <a:lstStyle/>
          <a:p>
            <a:endParaRPr lang="it-IT" sz="2400" dirty="0" smtClean="0"/>
          </a:p>
          <a:p>
            <a:pPr marL="342900" indent="-342900">
              <a:buFont typeface="Arial" pitchFamily="34" charset="0"/>
              <a:buChar char="•"/>
            </a:pPr>
            <a:r>
              <a:rPr lang="it-IT" sz="2400" dirty="0" smtClean="0"/>
              <a:t>Per gestire l’ereditarietà abbiamo usato un </a:t>
            </a:r>
            <a:r>
              <a:rPr lang="it-IT" sz="2400" dirty="0" err="1" smtClean="0"/>
              <a:t>mapping</a:t>
            </a:r>
            <a:r>
              <a:rPr lang="it-IT" sz="2400" dirty="0" smtClean="0"/>
              <a:t> verticale. Abbiamo creato delle superclassi che posseggono attributi e metodi generici, ereditati da sottoclassi specifiche. </a:t>
            </a:r>
          </a:p>
          <a:p>
            <a:endParaRPr lang="it-IT" sz="2400" dirty="0" smtClean="0"/>
          </a:p>
          <a:p>
            <a:pPr marL="342900" indent="-342900">
              <a:buFont typeface="Arial" pitchFamily="34" charset="0"/>
              <a:buChar char="•"/>
            </a:pPr>
            <a:r>
              <a:rPr lang="it-IT" sz="2400" dirty="0" smtClean="0"/>
              <a:t>Un esempio concreto lo si vede con la classe utente(superclasse) la quale viene estesa da numerose classi. (genitore, </a:t>
            </a:r>
            <a:r>
              <a:rPr lang="it-IT" sz="2400" dirty="0" err="1" smtClean="0"/>
              <a:t>psicopedagogo</a:t>
            </a:r>
            <a:r>
              <a:rPr lang="it-IT" sz="2400" dirty="0" smtClean="0"/>
              <a:t>, tirocinante……).</a:t>
            </a:r>
          </a:p>
          <a:p>
            <a:endParaRPr lang="it-IT" sz="2400" dirty="0"/>
          </a:p>
          <a:p>
            <a:pPr marL="342900" indent="-342900">
              <a:buFont typeface="Arial" pitchFamily="34" charset="0"/>
              <a:buChar char="•"/>
            </a:pPr>
            <a:r>
              <a:rPr lang="it-IT" sz="2400" dirty="0" smtClean="0"/>
              <a:t>E’ stato scelto il </a:t>
            </a:r>
            <a:r>
              <a:rPr lang="it-IT" sz="2400" dirty="0" err="1" smtClean="0"/>
              <a:t>mapping</a:t>
            </a:r>
            <a:r>
              <a:rPr lang="it-IT" sz="2400" dirty="0" smtClean="0"/>
              <a:t> verticale perché abbiamo lavorato con le classi specifiche servendoci appunto di attributi e metodi specifici.</a:t>
            </a:r>
            <a:endParaRPr lang="it-IT" sz="2400" dirty="0"/>
          </a:p>
        </p:txBody>
      </p:sp>
    </p:spTree>
    <p:extLst>
      <p:ext uri="{BB962C8B-B14F-4D97-AF65-F5344CB8AC3E}">
        <p14:creationId xmlns:p14="http://schemas.microsoft.com/office/powerpoint/2010/main" xmlns="" val="10803032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43999" cy="6858000"/>
          </a:xfrm>
          <a:prstGeom prst="rect">
            <a:avLst/>
          </a:prstGeom>
        </p:spPr>
      </p:pic>
    </p:spTree>
    <p:extLst>
      <p:ext uri="{BB962C8B-B14F-4D97-AF65-F5344CB8AC3E}">
        <p14:creationId xmlns:p14="http://schemas.microsoft.com/office/powerpoint/2010/main" xmlns="" val="5518191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32560" y="476672"/>
            <a:ext cx="8709292" cy="861774"/>
          </a:xfrm>
          <a:prstGeom prst="rect">
            <a:avLst/>
          </a:prstGeom>
          <a:noFill/>
        </p:spPr>
        <p:txBody>
          <a:bodyPr wrap="square" rtlCol="0">
            <a:spAutoFit/>
          </a:bodyPr>
          <a:lstStyle/>
          <a:p>
            <a:pPr algn="ctr"/>
            <a:r>
              <a:rPr lang="it-IT" sz="3200" b="1" dirty="0" smtClean="0">
                <a:latin typeface="+mj-lt"/>
              </a:rPr>
              <a:t>Contratti </a:t>
            </a:r>
          </a:p>
          <a:p>
            <a:pPr algn="ctr"/>
            <a:endParaRPr lang="it-IT" dirty="0">
              <a:latin typeface="+mj-lt"/>
            </a:endParaRPr>
          </a:p>
        </p:txBody>
      </p:sp>
    </p:spTree>
    <p:extLst>
      <p:ext uri="{BB962C8B-B14F-4D97-AF65-F5344CB8AC3E}">
        <p14:creationId xmlns:p14="http://schemas.microsoft.com/office/powerpoint/2010/main" xmlns="" val="9509095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32560" y="476672"/>
            <a:ext cx="8709292" cy="861774"/>
          </a:xfrm>
          <a:prstGeom prst="rect">
            <a:avLst/>
          </a:prstGeom>
          <a:noFill/>
        </p:spPr>
        <p:txBody>
          <a:bodyPr wrap="square" rtlCol="0">
            <a:spAutoFit/>
          </a:bodyPr>
          <a:lstStyle/>
          <a:p>
            <a:pPr algn="ctr"/>
            <a:r>
              <a:rPr lang="it-IT" sz="3200" b="1" dirty="0" smtClean="0">
                <a:latin typeface="+mj-lt"/>
              </a:rPr>
              <a:t>Problematiche </a:t>
            </a:r>
          </a:p>
          <a:p>
            <a:pPr algn="ctr"/>
            <a:endParaRPr lang="it-IT" dirty="0">
              <a:latin typeface="+mj-lt"/>
            </a:endParaRPr>
          </a:p>
        </p:txBody>
      </p:sp>
      <p:sp>
        <p:nvSpPr>
          <p:cNvPr id="3" name="CasellaDiTesto 2"/>
          <p:cNvSpPr txBox="1"/>
          <p:nvPr/>
        </p:nvSpPr>
        <p:spPr>
          <a:xfrm>
            <a:off x="611560" y="1338446"/>
            <a:ext cx="7632848" cy="3139321"/>
          </a:xfrm>
          <a:prstGeom prst="rect">
            <a:avLst/>
          </a:prstGeom>
          <a:noFill/>
        </p:spPr>
        <p:txBody>
          <a:bodyPr wrap="square" rtlCol="0">
            <a:spAutoFit/>
          </a:bodyPr>
          <a:lstStyle/>
          <a:p>
            <a:r>
              <a:rPr lang="it-IT" dirty="0" smtClean="0"/>
              <a:t>L’implementazione è stata la fase di progettazione che ha ritardato la consegna del prodotto finale. Avendo creato un database iniziale, tutta l’implementazione è stata soggetta alle modifiche apportate alla base di dati. </a:t>
            </a:r>
          </a:p>
          <a:p>
            <a:r>
              <a:rPr lang="it-IT" dirty="0"/>
              <a:t>Durante questa fase sono state trovate delle sbavature commesse in fase di </a:t>
            </a:r>
            <a:r>
              <a:rPr lang="it-IT" dirty="0" err="1" smtClean="0"/>
              <a:t>mapping</a:t>
            </a:r>
            <a:r>
              <a:rPr lang="it-IT" dirty="0"/>
              <a:t> </a:t>
            </a:r>
            <a:r>
              <a:rPr lang="it-IT" dirty="0" smtClean="0"/>
              <a:t>che ci hanno portato a produrre una base di dati incompleta e in alcuni punti sbagliata.</a:t>
            </a:r>
          </a:p>
          <a:p>
            <a:endParaRPr lang="it-IT" dirty="0"/>
          </a:p>
          <a:p>
            <a:pPr marL="285750" indent="-285750">
              <a:buFont typeface="Arial" pitchFamily="34" charset="0"/>
              <a:buChar char="•"/>
            </a:pPr>
            <a:r>
              <a:rPr lang="it-IT" dirty="0" smtClean="0"/>
              <a:t>Classe «Genitore» (Campi mancanti)</a:t>
            </a:r>
          </a:p>
          <a:p>
            <a:pPr marL="285750" indent="-285750">
              <a:buFont typeface="Arial" pitchFamily="34" charset="0"/>
              <a:buChar char="•"/>
            </a:pPr>
            <a:r>
              <a:rPr lang="it-IT" dirty="0" smtClean="0"/>
              <a:t>Modifiche dei tipi primitivi (numero civico da </a:t>
            </a:r>
            <a:r>
              <a:rPr lang="it-IT" dirty="0" err="1" smtClean="0"/>
              <a:t>int</a:t>
            </a:r>
            <a:r>
              <a:rPr lang="it-IT" dirty="0" smtClean="0"/>
              <a:t> a </a:t>
            </a:r>
            <a:r>
              <a:rPr lang="it-IT" dirty="0" err="1" smtClean="0"/>
              <a:t>String</a:t>
            </a:r>
            <a:r>
              <a:rPr lang="it-IT" dirty="0" smtClean="0"/>
              <a:t>)</a:t>
            </a:r>
          </a:p>
          <a:p>
            <a:pPr marL="285750" indent="-285750">
              <a:buFont typeface="Arial" pitchFamily="34" charset="0"/>
              <a:buChar char="•"/>
            </a:pPr>
            <a:r>
              <a:rPr lang="it-IT" dirty="0" smtClean="0"/>
              <a:t>Errori nel denominare campi e variabili</a:t>
            </a:r>
          </a:p>
          <a:p>
            <a:pPr marL="285750" indent="-285750">
              <a:buFont typeface="Arial" pitchFamily="34" charset="0"/>
              <a:buChar char="•"/>
            </a:pPr>
            <a:endParaRPr lang="it-IT" dirty="0"/>
          </a:p>
        </p:txBody>
      </p:sp>
      <p:pic>
        <p:nvPicPr>
          <p:cNvPr id="5" name="Immagin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072683" y="4489274"/>
            <a:ext cx="4710602" cy="1760612"/>
          </a:xfrm>
          <a:prstGeom prst="rect">
            <a:avLst/>
          </a:prstGeom>
        </p:spPr>
      </p:pic>
    </p:spTree>
    <p:extLst>
      <p:ext uri="{BB962C8B-B14F-4D97-AF65-F5344CB8AC3E}">
        <p14:creationId xmlns:p14="http://schemas.microsoft.com/office/powerpoint/2010/main" xmlns="" val="3259527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0" y="1124744"/>
            <a:ext cx="9144000" cy="830997"/>
          </a:xfrm>
          <a:prstGeom prst="rect">
            <a:avLst/>
          </a:prstGeom>
          <a:noFill/>
        </p:spPr>
        <p:txBody>
          <a:bodyPr wrap="square" rtlCol="0">
            <a:spAutoFit/>
          </a:bodyPr>
          <a:lstStyle/>
          <a:p>
            <a:pPr algn="ctr"/>
            <a:r>
              <a:rPr lang="it-IT" sz="4800" b="1" dirty="0" smtClean="0"/>
              <a:t>Tirocinanti</a:t>
            </a:r>
            <a:endParaRPr lang="it-IT" sz="4800" b="1" dirty="0"/>
          </a:p>
        </p:txBody>
      </p:sp>
      <p:sp>
        <p:nvSpPr>
          <p:cNvPr id="4" name="CasellaDiTesto 3"/>
          <p:cNvSpPr txBox="1"/>
          <p:nvPr/>
        </p:nvSpPr>
        <p:spPr>
          <a:xfrm>
            <a:off x="0" y="2204864"/>
            <a:ext cx="9144000" cy="1631216"/>
          </a:xfrm>
          <a:prstGeom prst="rect">
            <a:avLst/>
          </a:prstGeom>
          <a:noFill/>
        </p:spPr>
        <p:txBody>
          <a:bodyPr wrap="square" rtlCol="0">
            <a:spAutoFit/>
          </a:bodyPr>
          <a:lstStyle/>
          <a:p>
            <a:r>
              <a:rPr lang="it-IT" sz="2000" dirty="0" smtClean="0"/>
              <a:t>Questa funzionalità è stata quella che ci ha impegnati maggiormente.</a:t>
            </a:r>
          </a:p>
          <a:p>
            <a:r>
              <a:rPr lang="it-IT" sz="2000" dirty="0" smtClean="0"/>
              <a:t>Infatti in una prima analisi erano stati riscontrati solo 6 casi d’uso, poi in corso d’opera, man mano che il progetto prendeva forma e acquisivamo nuove informazioni su come dovevano interagire i tirocinanti con il sistema i casi d’uso sono diventati 19. </a:t>
            </a:r>
          </a:p>
          <a:p>
            <a:endParaRPr lang="it-IT" sz="2000" dirty="0"/>
          </a:p>
        </p:txBody>
      </p:sp>
    </p:spTree>
    <p:extLst>
      <p:ext uri="{BB962C8B-B14F-4D97-AF65-F5344CB8AC3E}">
        <p14:creationId xmlns:p14="http://schemas.microsoft.com/office/powerpoint/2010/main" xmlns="" val="96644437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500034" y="476672"/>
            <a:ext cx="8142305" cy="1107996"/>
          </a:xfrm>
          <a:prstGeom prst="rect">
            <a:avLst/>
          </a:prstGeom>
          <a:noFill/>
        </p:spPr>
        <p:txBody>
          <a:bodyPr wrap="square" rtlCol="0">
            <a:spAutoFit/>
          </a:bodyPr>
          <a:lstStyle/>
          <a:p>
            <a:pPr algn="ctr"/>
            <a:r>
              <a:rPr lang="it-IT" sz="4800" b="1" dirty="0" smtClean="0"/>
              <a:t>Gestione Eventi</a:t>
            </a:r>
          </a:p>
          <a:p>
            <a:pPr algn="ctr"/>
            <a:endParaRPr lang="it-IT" dirty="0">
              <a:latin typeface="+mj-lt"/>
            </a:endParaRPr>
          </a:p>
        </p:txBody>
      </p:sp>
      <p:sp>
        <p:nvSpPr>
          <p:cNvPr id="6" name="Rettangolo 5"/>
          <p:cNvSpPr/>
          <p:nvPr/>
        </p:nvSpPr>
        <p:spPr>
          <a:xfrm>
            <a:off x="214282" y="2071678"/>
            <a:ext cx="8786874" cy="1292662"/>
          </a:xfrm>
          <a:prstGeom prst="rect">
            <a:avLst/>
          </a:prstGeom>
        </p:spPr>
        <p:txBody>
          <a:bodyPr wrap="square">
            <a:spAutoFit/>
          </a:bodyPr>
          <a:lstStyle/>
          <a:p>
            <a:pPr algn="just"/>
            <a:r>
              <a:rPr lang="it-IT" sz="2600" dirty="0" smtClean="0"/>
              <a:t>Il nostro sistema permette di gestire gli eventi che coinvolgono gli iscritti all’asilo.</a:t>
            </a:r>
          </a:p>
          <a:p>
            <a:pPr algn="just"/>
            <a:r>
              <a:rPr lang="it-IT" sz="2600" dirty="0" smtClean="0"/>
              <a:t>Alcune delle possibili operazioni sono :</a:t>
            </a:r>
          </a:p>
        </p:txBody>
      </p:sp>
      <p:sp>
        <p:nvSpPr>
          <p:cNvPr id="5" name="Content Placeholder 3"/>
          <p:cNvSpPr txBox="1">
            <a:spLocks/>
          </p:cNvSpPr>
          <p:nvPr/>
        </p:nvSpPr>
        <p:spPr>
          <a:xfrm>
            <a:off x="285720" y="3571876"/>
            <a:ext cx="5000660" cy="235372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lvl="1"/>
            <a:r>
              <a:rPr lang="it-IT" dirty="0" smtClean="0"/>
              <a:t>Visualizzazione Eventi</a:t>
            </a:r>
          </a:p>
          <a:p>
            <a:pPr lvl="1"/>
            <a:r>
              <a:rPr lang="it-IT" dirty="0" smtClean="0"/>
              <a:t>Inserimento Eventi</a:t>
            </a:r>
          </a:p>
          <a:p>
            <a:pPr lvl="1"/>
            <a:r>
              <a:rPr lang="it-IT" dirty="0" smtClean="0"/>
              <a:t>Modifica Eventi</a:t>
            </a:r>
          </a:p>
          <a:p>
            <a:pPr lvl="1"/>
            <a:r>
              <a:rPr lang="it-IT" dirty="0" smtClean="0"/>
              <a:t>Rimozione Eventi</a:t>
            </a:r>
          </a:p>
        </p:txBody>
      </p:sp>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500034" y="476672"/>
            <a:ext cx="8142305" cy="1107996"/>
          </a:xfrm>
          <a:prstGeom prst="rect">
            <a:avLst/>
          </a:prstGeom>
          <a:noFill/>
        </p:spPr>
        <p:txBody>
          <a:bodyPr wrap="square" rtlCol="0">
            <a:spAutoFit/>
          </a:bodyPr>
          <a:lstStyle/>
          <a:p>
            <a:pPr algn="ctr"/>
            <a:r>
              <a:rPr lang="it-IT" sz="4800" b="1" dirty="0" smtClean="0"/>
              <a:t>Gestione Eventi</a:t>
            </a:r>
          </a:p>
          <a:p>
            <a:pPr algn="ctr"/>
            <a:endParaRPr lang="it-IT" dirty="0">
              <a:latin typeface="+mj-lt"/>
            </a:endParaRPr>
          </a:p>
        </p:txBody>
      </p:sp>
      <p:pic>
        <p:nvPicPr>
          <p:cNvPr id="3" name="Picture 2" descr="C:\Users\Amministratore\Desktop\diagramma eventi.png"/>
          <p:cNvPicPr>
            <a:picLocks noChangeAspect="1" noChangeArrowheads="1"/>
          </p:cNvPicPr>
          <p:nvPr/>
        </p:nvPicPr>
        <p:blipFill>
          <a:blip r:embed="rId3"/>
          <a:srcRect/>
          <a:stretch>
            <a:fillRect/>
          </a:stretch>
        </p:blipFill>
        <p:spPr bwMode="auto">
          <a:xfrm>
            <a:off x="714348" y="1142984"/>
            <a:ext cx="7143800" cy="5575648"/>
          </a:xfrm>
          <a:prstGeom prst="rect">
            <a:avLst/>
          </a:prstGeom>
          <a:noFill/>
        </p:spPr>
      </p:pic>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500034" y="476672"/>
            <a:ext cx="8142305" cy="1538883"/>
          </a:xfrm>
          <a:prstGeom prst="rect">
            <a:avLst/>
          </a:prstGeom>
          <a:noFill/>
        </p:spPr>
        <p:txBody>
          <a:bodyPr wrap="square" rtlCol="0">
            <a:spAutoFit/>
          </a:bodyPr>
          <a:lstStyle/>
          <a:p>
            <a:pPr algn="ctr"/>
            <a:r>
              <a:rPr lang="it-IT" sz="4800" b="1" dirty="0" smtClean="0"/>
              <a:t>Gestione Eventi</a:t>
            </a:r>
          </a:p>
          <a:p>
            <a:pPr algn="ctr"/>
            <a:r>
              <a:rPr lang="it-IT" sz="2800" b="1" dirty="0" smtClean="0">
                <a:latin typeface="+mj-lt"/>
              </a:rPr>
              <a:t>Visualizzazione Evento</a:t>
            </a:r>
          </a:p>
          <a:p>
            <a:pPr algn="ctr"/>
            <a:endParaRPr lang="it-IT" dirty="0">
              <a:latin typeface="+mj-lt"/>
            </a:endParaRPr>
          </a:p>
        </p:txBody>
      </p:sp>
      <p:sp>
        <p:nvSpPr>
          <p:cNvPr id="6" name="Rettangolo 5"/>
          <p:cNvSpPr/>
          <p:nvPr/>
        </p:nvSpPr>
        <p:spPr>
          <a:xfrm>
            <a:off x="214282" y="1857365"/>
            <a:ext cx="8786874" cy="830997"/>
          </a:xfrm>
          <a:prstGeom prst="rect">
            <a:avLst/>
          </a:prstGeom>
        </p:spPr>
        <p:txBody>
          <a:bodyPr wrap="square">
            <a:spAutoFit/>
          </a:bodyPr>
          <a:lstStyle/>
          <a:p>
            <a:pPr algn="just"/>
            <a:r>
              <a:rPr lang="it-IT" sz="2400" dirty="0" smtClean="0"/>
              <a:t>Selezionando un giorno dal calendario è possibile visualizzare tutti gli eventi per quella specifica data.</a:t>
            </a:r>
          </a:p>
        </p:txBody>
      </p:sp>
      <p:pic>
        <p:nvPicPr>
          <p:cNvPr id="3" name="Picture 2" descr="C:\Users\Amministratore\Desktop\eventi\cal2.PNG"/>
          <p:cNvPicPr>
            <a:picLocks noChangeAspect="1" noChangeArrowheads="1"/>
          </p:cNvPicPr>
          <p:nvPr/>
        </p:nvPicPr>
        <p:blipFill>
          <a:blip r:embed="rId3" cstate="print"/>
          <a:srcRect/>
          <a:stretch>
            <a:fillRect/>
          </a:stretch>
        </p:blipFill>
        <p:spPr bwMode="auto">
          <a:xfrm>
            <a:off x="357158" y="2786059"/>
            <a:ext cx="6357982" cy="3164082"/>
          </a:xfrm>
          <a:prstGeom prst="rect">
            <a:avLst/>
          </a:prstGeom>
          <a:noFill/>
        </p:spPr>
      </p:pic>
      <p:pic>
        <p:nvPicPr>
          <p:cNvPr id="3075" name="Picture 3" descr="C:\Users\Amministratore\Desktop\eventi\lista.PNG"/>
          <p:cNvPicPr>
            <a:picLocks noChangeAspect="1" noChangeArrowheads="1"/>
          </p:cNvPicPr>
          <p:nvPr/>
        </p:nvPicPr>
        <p:blipFill>
          <a:blip r:embed="rId4" cstate="print"/>
          <a:srcRect/>
          <a:stretch>
            <a:fillRect/>
          </a:stretch>
        </p:blipFill>
        <p:spPr bwMode="auto">
          <a:xfrm>
            <a:off x="4000496" y="4214818"/>
            <a:ext cx="5000660" cy="2504239"/>
          </a:xfrm>
          <a:prstGeom prst="rect">
            <a:avLst/>
          </a:prstGeom>
          <a:noFill/>
        </p:spPr>
      </p:pic>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500034" y="476672"/>
            <a:ext cx="8142305" cy="1538883"/>
          </a:xfrm>
          <a:prstGeom prst="rect">
            <a:avLst/>
          </a:prstGeom>
          <a:noFill/>
        </p:spPr>
        <p:txBody>
          <a:bodyPr wrap="square" rtlCol="0">
            <a:spAutoFit/>
          </a:bodyPr>
          <a:lstStyle/>
          <a:p>
            <a:pPr algn="ctr"/>
            <a:r>
              <a:rPr lang="it-IT" sz="4800" b="1" dirty="0" smtClean="0"/>
              <a:t>Gestione Eventi</a:t>
            </a:r>
          </a:p>
          <a:p>
            <a:pPr algn="ctr"/>
            <a:r>
              <a:rPr lang="it-IT" sz="2800" b="1" dirty="0" smtClean="0">
                <a:latin typeface="+mj-lt"/>
              </a:rPr>
              <a:t>Inserimento Evento</a:t>
            </a:r>
          </a:p>
          <a:p>
            <a:pPr algn="ctr"/>
            <a:endParaRPr lang="it-IT" dirty="0">
              <a:latin typeface="+mj-lt"/>
            </a:endParaRPr>
          </a:p>
        </p:txBody>
      </p:sp>
      <p:sp>
        <p:nvSpPr>
          <p:cNvPr id="6" name="Rettangolo 5"/>
          <p:cNvSpPr/>
          <p:nvPr/>
        </p:nvSpPr>
        <p:spPr>
          <a:xfrm>
            <a:off x="214282" y="1857365"/>
            <a:ext cx="8786874" cy="1200329"/>
          </a:xfrm>
          <a:prstGeom prst="rect">
            <a:avLst/>
          </a:prstGeom>
        </p:spPr>
        <p:txBody>
          <a:bodyPr wrap="square">
            <a:spAutoFit/>
          </a:bodyPr>
          <a:lstStyle/>
          <a:p>
            <a:pPr algn="just"/>
            <a:r>
              <a:rPr lang="it-IT" sz="2400" dirty="0" smtClean="0"/>
              <a:t>Il Personale selezionato è abilitato ad inserire degli eventi tramite un apposito </a:t>
            </a:r>
            <a:r>
              <a:rPr lang="it-IT" sz="2400" dirty="0" err="1" smtClean="0"/>
              <a:t>form</a:t>
            </a:r>
            <a:r>
              <a:rPr lang="it-IT" sz="2400" dirty="0" smtClean="0"/>
              <a:t>. E’ possibile allegare un file contenente il programma dell’evento.</a:t>
            </a:r>
          </a:p>
        </p:txBody>
      </p:sp>
      <p:pic>
        <p:nvPicPr>
          <p:cNvPr id="4098" name="Picture 2" descr="C:\Users\Amministratore\Desktop\eventi\inserimento.PNG"/>
          <p:cNvPicPr>
            <a:picLocks noChangeAspect="1" noChangeArrowheads="1"/>
          </p:cNvPicPr>
          <p:nvPr/>
        </p:nvPicPr>
        <p:blipFill>
          <a:blip r:embed="rId3" cstate="print"/>
          <a:srcRect/>
          <a:stretch>
            <a:fillRect/>
          </a:stretch>
        </p:blipFill>
        <p:spPr bwMode="auto">
          <a:xfrm>
            <a:off x="1285852" y="3078521"/>
            <a:ext cx="7570794" cy="3779479"/>
          </a:xfrm>
          <a:prstGeom prst="rect">
            <a:avLst/>
          </a:prstGeom>
          <a:noFill/>
        </p:spPr>
      </p:pic>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500034" y="476672"/>
            <a:ext cx="8142305" cy="1538883"/>
          </a:xfrm>
          <a:prstGeom prst="rect">
            <a:avLst/>
          </a:prstGeom>
          <a:noFill/>
        </p:spPr>
        <p:txBody>
          <a:bodyPr wrap="square" rtlCol="0">
            <a:spAutoFit/>
          </a:bodyPr>
          <a:lstStyle/>
          <a:p>
            <a:pPr algn="ctr"/>
            <a:r>
              <a:rPr lang="it-IT" sz="4800" b="1" dirty="0" smtClean="0"/>
              <a:t>Gestione Eventi</a:t>
            </a:r>
          </a:p>
          <a:p>
            <a:pPr algn="ctr"/>
            <a:r>
              <a:rPr lang="it-IT" sz="2800" b="1" dirty="0" smtClean="0">
                <a:latin typeface="+mj-lt"/>
              </a:rPr>
              <a:t>Modifica Evento</a:t>
            </a:r>
          </a:p>
          <a:p>
            <a:pPr algn="ctr"/>
            <a:endParaRPr lang="it-IT" dirty="0">
              <a:latin typeface="+mj-lt"/>
            </a:endParaRPr>
          </a:p>
        </p:txBody>
      </p:sp>
      <p:sp>
        <p:nvSpPr>
          <p:cNvPr id="6" name="Rettangolo 5"/>
          <p:cNvSpPr/>
          <p:nvPr/>
        </p:nvSpPr>
        <p:spPr>
          <a:xfrm>
            <a:off x="214282" y="1857365"/>
            <a:ext cx="8786874" cy="830997"/>
          </a:xfrm>
          <a:prstGeom prst="rect">
            <a:avLst/>
          </a:prstGeom>
        </p:spPr>
        <p:txBody>
          <a:bodyPr wrap="square">
            <a:spAutoFit/>
          </a:bodyPr>
          <a:lstStyle/>
          <a:p>
            <a:pPr algn="just"/>
            <a:r>
              <a:rPr lang="it-IT" sz="2400" dirty="0" smtClean="0"/>
              <a:t>E’ possibile modificare solo un evento creato dalla stessa persona che vuole effettuare la modifica. </a:t>
            </a:r>
          </a:p>
        </p:txBody>
      </p:sp>
      <p:pic>
        <p:nvPicPr>
          <p:cNvPr id="5122" name="Picture 2" descr="C:\Users\Amministratore\Desktop\eventi\modifica.png"/>
          <p:cNvPicPr>
            <a:picLocks noChangeAspect="1" noChangeArrowheads="1"/>
          </p:cNvPicPr>
          <p:nvPr/>
        </p:nvPicPr>
        <p:blipFill>
          <a:blip r:embed="rId3" cstate="print"/>
          <a:srcRect/>
          <a:stretch>
            <a:fillRect/>
          </a:stretch>
        </p:blipFill>
        <p:spPr bwMode="auto">
          <a:xfrm>
            <a:off x="1071538" y="2786058"/>
            <a:ext cx="7786742" cy="3887063"/>
          </a:xfrm>
          <a:prstGeom prst="rect">
            <a:avLst/>
          </a:prstGeom>
          <a:noFill/>
        </p:spPr>
      </p:pic>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500034" y="476672"/>
            <a:ext cx="8142305" cy="1538883"/>
          </a:xfrm>
          <a:prstGeom prst="rect">
            <a:avLst/>
          </a:prstGeom>
          <a:noFill/>
        </p:spPr>
        <p:txBody>
          <a:bodyPr wrap="square" rtlCol="0">
            <a:spAutoFit/>
          </a:bodyPr>
          <a:lstStyle/>
          <a:p>
            <a:pPr algn="ctr"/>
            <a:r>
              <a:rPr lang="it-IT" sz="4800" b="1" dirty="0" smtClean="0"/>
              <a:t>Gestione Eventi</a:t>
            </a:r>
          </a:p>
          <a:p>
            <a:pPr algn="ctr"/>
            <a:r>
              <a:rPr lang="it-IT" sz="2800" b="1" dirty="0" smtClean="0">
                <a:latin typeface="+mj-lt"/>
              </a:rPr>
              <a:t>Rimozione Evento</a:t>
            </a:r>
          </a:p>
          <a:p>
            <a:pPr algn="ctr"/>
            <a:endParaRPr lang="it-IT" dirty="0">
              <a:latin typeface="+mj-lt"/>
            </a:endParaRPr>
          </a:p>
        </p:txBody>
      </p:sp>
      <p:sp>
        <p:nvSpPr>
          <p:cNvPr id="6" name="Rettangolo 5"/>
          <p:cNvSpPr/>
          <p:nvPr/>
        </p:nvSpPr>
        <p:spPr>
          <a:xfrm>
            <a:off x="214282" y="1857365"/>
            <a:ext cx="8786874" cy="830997"/>
          </a:xfrm>
          <a:prstGeom prst="rect">
            <a:avLst/>
          </a:prstGeom>
        </p:spPr>
        <p:txBody>
          <a:bodyPr wrap="square">
            <a:spAutoFit/>
          </a:bodyPr>
          <a:lstStyle/>
          <a:p>
            <a:pPr algn="just"/>
            <a:r>
              <a:rPr lang="it-IT" sz="2400" dirty="0" smtClean="0"/>
              <a:t>E’ possibile cancellare un evento. Per farlo bisogna essere l’autore dell’evento che decidiamo di eliminare.</a:t>
            </a:r>
          </a:p>
        </p:txBody>
      </p:sp>
      <p:pic>
        <p:nvPicPr>
          <p:cNvPr id="6146" name="Picture 2" descr="C:\Users\Amministratore\Desktop\eventi\elimina.jpg"/>
          <p:cNvPicPr>
            <a:picLocks noChangeAspect="1" noChangeArrowheads="1"/>
          </p:cNvPicPr>
          <p:nvPr/>
        </p:nvPicPr>
        <p:blipFill>
          <a:blip r:embed="rId3" cstate="print"/>
          <a:srcRect/>
          <a:stretch>
            <a:fillRect/>
          </a:stretch>
        </p:blipFill>
        <p:spPr bwMode="auto">
          <a:xfrm>
            <a:off x="1071538" y="2786058"/>
            <a:ext cx="7815279" cy="3913748"/>
          </a:xfrm>
          <a:prstGeom prst="rect">
            <a:avLst/>
          </a:prstGeom>
          <a:noFill/>
        </p:spPr>
      </p:pic>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500034" y="476672"/>
            <a:ext cx="8142305" cy="1538883"/>
          </a:xfrm>
          <a:prstGeom prst="rect">
            <a:avLst/>
          </a:prstGeom>
          <a:noFill/>
        </p:spPr>
        <p:txBody>
          <a:bodyPr wrap="square" rtlCol="0">
            <a:spAutoFit/>
          </a:bodyPr>
          <a:lstStyle/>
          <a:p>
            <a:pPr algn="ctr"/>
            <a:r>
              <a:rPr lang="it-IT" sz="4800" b="1" dirty="0" smtClean="0"/>
              <a:t>Gestione Eventi</a:t>
            </a:r>
          </a:p>
          <a:p>
            <a:pPr algn="ctr"/>
            <a:r>
              <a:rPr lang="it-IT" sz="2800" b="1" dirty="0" smtClean="0">
                <a:latin typeface="+mj-lt"/>
              </a:rPr>
              <a:t>Singleton Pattern</a:t>
            </a:r>
          </a:p>
          <a:p>
            <a:pPr algn="ctr"/>
            <a:endParaRPr lang="it-IT" dirty="0">
              <a:latin typeface="+mj-lt"/>
            </a:endParaRPr>
          </a:p>
        </p:txBody>
      </p:sp>
      <p:sp>
        <p:nvSpPr>
          <p:cNvPr id="6" name="Rettangolo 5"/>
          <p:cNvSpPr/>
          <p:nvPr/>
        </p:nvSpPr>
        <p:spPr>
          <a:xfrm>
            <a:off x="214282" y="1857365"/>
            <a:ext cx="8786874" cy="2308324"/>
          </a:xfrm>
          <a:prstGeom prst="rect">
            <a:avLst/>
          </a:prstGeom>
        </p:spPr>
        <p:txBody>
          <a:bodyPr wrap="square">
            <a:spAutoFit/>
          </a:bodyPr>
          <a:lstStyle/>
          <a:p>
            <a:pPr algn="just"/>
            <a:r>
              <a:rPr lang="it-IT" sz="2400" dirty="0" smtClean="0"/>
              <a:t>Durante tutta la fase di implementazione abbiamo utilizzato il design pattern “singleton”. </a:t>
            </a:r>
          </a:p>
          <a:p>
            <a:pPr algn="just"/>
            <a:endParaRPr lang="it-IT" sz="2400" dirty="0" smtClean="0"/>
          </a:p>
          <a:p>
            <a:pPr algn="just"/>
            <a:r>
              <a:rPr lang="it-IT" sz="2400" dirty="0" smtClean="0"/>
              <a:t>Questo pattern di tipo </a:t>
            </a:r>
            <a:r>
              <a:rPr lang="it-IT" sz="2400" dirty="0" err="1" smtClean="0"/>
              <a:t>creazionale</a:t>
            </a:r>
            <a:r>
              <a:rPr lang="it-IT" sz="2400" dirty="0" smtClean="0"/>
              <a:t> permette di realizzare una sola istanza di una determinata classe fornendo un punto d’accesso globale a tale istanza.</a:t>
            </a:r>
          </a:p>
        </p:txBody>
      </p:sp>
      <p:pic>
        <p:nvPicPr>
          <p:cNvPr id="7170" name="Picture 2" descr="C:\Users\Amministratore\Desktop\eventi\singleton1.png"/>
          <p:cNvPicPr>
            <a:picLocks noChangeAspect="1" noChangeArrowheads="1"/>
          </p:cNvPicPr>
          <p:nvPr/>
        </p:nvPicPr>
        <p:blipFill>
          <a:blip r:embed="rId3" cstate="print"/>
          <a:srcRect/>
          <a:stretch>
            <a:fillRect/>
          </a:stretch>
        </p:blipFill>
        <p:spPr bwMode="auto">
          <a:xfrm>
            <a:off x="357157" y="4286256"/>
            <a:ext cx="7377067" cy="714380"/>
          </a:xfrm>
          <a:prstGeom prst="rect">
            <a:avLst/>
          </a:prstGeom>
          <a:noFill/>
        </p:spPr>
      </p:pic>
      <p:pic>
        <p:nvPicPr>
          <p:cNvPr id="7171" name="Picture 3" descr="C:\Users\Amministratore\Desktop\eventi\singleton2.png"/>
          <p:cNvPicPr>
            <a:picLocks noChangeAspect="1" noChangeArrowheads="1"/>
          </p:cNvPicPr>
          <p:nvPr/>
        </p:nvPicPr>
        <p:blipFill>
          <a:blip r:embed="rId4" cstate="print"/>
          <a:srcRect/>
          <a:stretch>
            <a:fillRect/>
          </a:stretch>
        </p:blipFill>
        <p:spPr bwMode="auto">
          <a:xfrm>
            <a:off x="142844" y="5102350"/>
            <a:ext cx="4500594" cy="1755650"/>
          </a:xfrm>
          <a:prstGeom prst="rect">
            <a:avLst/>
          </a:prstGeom>
          <a:noFill/>
        </p:spPr>
      </p:pic>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728673" y="476672"/>
            <a:ext cx="4001609" cy="1538883"/>
          </a:xfrm>
          <a:prstGeom prst="rect">
            <a:avLst/>
          </a:prstGeom>
          <a:noFill/>
        </p:spPr>
        <p:txBody>
          <a:bodyPr wrap="none" rtlCol="0">
            <a:spAutoFit/>
          </a:bodyPr>
          <a:lstStyle/>
          <a:p>
            <a:pPr algn="ctr"/>
            <a:r>
              <a:rPr lang="it-IT" sz="4800" b="1" dirty="0" err="1" smtClean="0">
                <a:latin typeface="+mj-lt"/>
              </a:rPr>
              <a:t>Testing</a:t>
            </a:r>
            <a:endParaRPr lang="it-IT" sz="4800" b="1" dirty="0" smtClean="0">
              <a:latin typeface="+mj-lt"/>
            </a:endParaRPr>
          </a:p>
          <a:p>
            <a:pPr algn="ctr"/>
            <a:r>
              <a:rPr lang="it-IT" sz="2800" b="1" dirty="0" err="1" smtClean="0">
                <a:latin typeface="+mj-lt"/>
              </a:rPr>
              <a:t>Testing</a:t>
            </a:r>
            <a:r>
              <a:rPr lang="it-IT" sz="2800" b="1" dirty="0" smtClean="0">
                <a:latin typeface="+mj-lt"/>
              </a:rPr>
              <a:t> effettuato su KIDS</a:t>
            </a:r>
          </a:p>
          <a:p>
            <a:pPr algn="ctr"/>
            <a:endParaRPr lang="it-IT" dirty="0">
              <a:latin typeface="+mj-lt"/>
            </a:endParaRPr>
          </a:p>
        </p:txBody>
      </p:sp>
      <p:sp>
        <p:nvSpPr>
          <p:cNvPr id="10" name="Content Placeholder 3"/>
          <p:cNvSpPr txBox="1">
            <a:spLocks/>
          </p:cNvSpPr>
          <p:nvPr/>
        </p:nvSpPr>
        <p:spPr>
          <a:xfrm>
            <a:off x="323528" y="1988840"/>
            <a:ext cx="8424936" cy="12961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dirty="0" err="1" smtClean="0"/>
              <a:t>Obiettivo</a:t>
            </a:r>
            <a:r>
              <a:rPr lang="en-US" dirty="0" smtClean="0"/>
              <a:t>: </a:t>
            </a:r>
            <a:r>
              <a:rPr lang="en-US" dirty="0" err="1" smtClean="0"/>
              <a:t>verificare</a:t>
            </a:r>
            <a:r>
              <a:rPr lang="en-US" dirty="0" smtClean="0"/>
              <a:t> </a:t>
            </a:r>
            <a:r>
              <a:rPr lang="en-US" dirty="0" err="1" smtClean="0"/>
              <a:t>l’affidabilità</a:t>
            </a:r>
            <a:r>
              <a:rPr lang="en-US" dirty="0" smtClean="0"/>
              <a:t> del </a:t>
            </a:r>
            <a:r>
              <a:rPr lang="en-US" dirty="0" err="1" smtClean="0"/>
              <a:t>sistema</a:t>
            </a:r>
            <a:r>
              <a:rPr lang="en-US" dirty="0" smtClean="0"/>
              <a:t> Kids, </a:t>
            </a:r>
            <a:r>
              <a:rPr lang="en-US" dirty="0" err="1" smtClean="0"/>
              <a:t>cioè</a:t>
            </a:r>
            <a:r>
              <a:rPr lang="en-US" dirty="0" smtClean="0"/>
              <a:t> la </a:t>
            </a:r>
            <a:r>
              <a:rPr lang="en-US" dirty="0" err="1" smtClean="0"/>
              <a:t>sua</a:t>
            </a:r>
            <a:r>
              <a:rPr lang="en-US" dirty="0" smtClean="0"/>
              <a:t> </a:t>
            </a:r>
            <a:r>
              <a:rPr lang="en-US" dirty="0" err="1" smtClean="0"/>
              <a:t>corretta</a:t>
            </a:r>
            <a:r>
              <a:rPr lang="en-US" dirty="0" smtClean="0"/>
              <a:t> </a:t>
            </a:r>
            <a:r>
              <a:rPr lang="en-US" dirty="0" err="1" smtClean="0"/>
              <a:t>funzionalità</a:t>
            </a:r>
            <a:r>
              <a:rPr lang="en-US" dirty="0" smtClean="0"/>
              <a:t> </a:t>
            </a:r>
            <a:r>
              <a:rPr lang="en-US" dirty="0" err="1" smtClean="0"/>
              <a:t>nella</a:t>
            </a:r>
            <a:r>
              <a:rPr lang="en-US" dirty="0" smtClean="0"/>
              <a:t> </a:t>
            </a:r>
            <a:r>
              <a:rPr lang="en-US" dirty="0" err="1" smtClean="0"/>
              <a:t>gestione</a:t>
            </a:r>
            <a:r>
              <a:rPr lang="en-US" dirty="0" smtClean="0"/>
              <a:t> </a:t>
            </a:r>
            <a:r>
              <a:rPr lang="en-US" dirty="0" err="1" smtClean="0"/>
              <a:t>degli</a:t>
            </a:r>
            <a:r>
              <a:rPr lang="en-US" dirty="0" smtClean="0"/>
              <a:t> input (</a:t>
            </a:r>
            <a:r>
              <a:rPr lang="en-US" dirty="0" err="1" smtClean="0"/>
              <a:t>validi</a:t>
            </a:r>
            <a:r>
              <a:rPr lang="en-US" dirty="0" smtClean="0"/>
              <a:t> e non </a:t>
            </a:r>
            <a:r>
              <a:rPr lang="en-US" dirty="0" err="1" smtClean="0"/>
              <a:t>validi</a:t>
            </a:r>
            <a:r>
              <a:rPr lang="en-US" dirty="0" smtClean="0"/>
              <a:t>)</a:t>
            </a:r>
            <a:endParaRPr lang="en-US" dirty="0"/>
          </a:p>
        </p:txBody>
      </p:sp>
      <p:sp>
        <p:nvSpPr>
          <p:cNvPr id="6" name="Content Placeholder 3"/>
          <p:cNvSpPr txBox="1">
            <a:spLocks/>
          </p:cNvSpPr>
          <p:nvPr/>
        </p:nvSpPr>
        <p:spPr>
          <a:xfrm>
            <a:off x="395536" y="4077072"/>
            <a:ext cx="8424936" cy="12961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r>
              <a:rPr lang="en-US" dirty="0" smtClean="0"/>
              <a:t>Le </a:t>
            </a:r>
            <a:r>
              <a:rPr lang="en-US" dirty="0" err="1" smtClean="0"/>
              <a:t>funzionalità</a:t>
            </a:r>
            <a:r>
              <a:rPr lang="en-US" dirty="0" smtClean="0"/>
              <a:t> testate </a:t>
            </a:r>
            <a:r>
              <a:rPr lang="en-US" dirty="0" err="1" smtClean="0"/>
              <a:t>sono</a:t>
            </a:r>
            <a:r>
              <a:rPr lang="en-US" dirty="0" smtClean="0"/>
              <a:t> </a:t>
            </a:r>
            <a:r>
              <a:rPr lang="en-US" dirty="0" err="1" smtClean="0"/>
              <a:t>quelle</a:t>
            </a:r>
            <a:r>
              <a:rPr lang="en-US" dirty="0" smtClean="0"/>
              <a:t> indicate </a:t>
            </a:r>
            <a:r>
              <a:rPr lang="en-US" dirty="0" err="1" smtClean="0"/>
              <a:t>dal</a:t>
            </a:r>
            <a:r>
              <a:rPr lang="en-US" dirty="0" smtClean="0"/>
              <a:t> team </a:t>
            </a:r>
            <a:r>
              <a:rPr lang="en-US" dirty="0" err="1" smtClean="0"/>
              <a:t>di</a:t>
            </a:r>
            <a:r>
              <a:rPr lang="en-US" dirty="0" smtClean="0"/>
              <a:t> </a:t>
            </a:r>
            <a:r>
              <a:rPr lang="en-US" dirty="0" err="1" smtClean="0"/>
              <a:t>sviluppo</a:t>
            </a:r>
            <a:r>
              <a:rPr lang="en-US" dirty="0" smtClean="0"/>
              <a:t> </a:t>
            </a:r>
            <a:r>
              <a:rPr lang="en-US" dirty="0" err="1" smtClean="0"/>
              <a:t>nel</a:t>
            </a:r>
            <a:r>
              <a:rPr lang="en-US" dirty="0" smtClean="0"/>
              <a:t> Test Plan </a:t>
            </a:r>
            <a:r>
              <a:rPr lang="en-US" dirty="0" err="1" smtClean="0"/>
              <a:t>attraverso</a:t>
            </a:r>
            <a:r>
              <a:rPr lang="en-US" dirty="0" smtClean="0"/>
              <a:t> un </a:t>
            </a:r>
            <a:r>
              <a:rPr lang="en-US" dirty="0" err="1" smtClean="0"/>
              <a:t>approccio</a:t>
            </a:r>
            <a:r>
              <a:rPr lang="en-US" dirty="0" smtClean="0"/>
              <a:t> </a:t>
            </a:r>
            <a:r>
              <a:rPr lang="en-US" dirty="0" err="1" smtClean="0"/>
              <a:t>di</a:t>
            </a:r>
            <a:r>
              <a:rPr lang="en-US" dirty="0" smtClean="0"/>
              <a:t> </a:t>
            </a:r>
            <a:r>
              <a:rPr lang="en-US" dirty="0" err="1" smtClean="0"/>
              <a:t>tipo</a:t>
            </a:r>
            <a:r>
              <a:rPr lang="en-US" dirty="0" smtClean="0"/>
              <a:t> </a:t>
            </a:r>
            <a:r>
              <a:rPr lang="en-US" dirty="0" smtClean="0">
                <a:solidFill>
                  <a:schemeClr val="accent5"/>
                </a:solidFill>
              </a:rPr>
              <a:t>BLACK BOX</a:t>
            </a: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3"/>
          <p:cNvSpPr txBox="1">
            <a:spLocks/>
          </p:cNvSpPr>
          <p:nvPr/>
        </p:nvSpPr>
        <p:spPr>
          <a:xfrm>
            <a:off x="467544" y="1412776"/>
            <a:ext cx="8424936" cy="244827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r>
              <a:rPr lang="it-IT" dirty="0" smtClean="0"/>
              <a:t> Visto il poco tempo a disposizione, ed essendo forniti soltanto di una versione imparziale del sistema, non è stato possibile individuare test case basandosi esclusivamente sul </a:t>
            </a:r>
            <a:r>
              <a:rPr lang="it-IT" dirty="0" err="1" smtClean="0"/>
              <a:t>Weak</a:t>
            </a:r>
            <a:r>
              <a:rPr lang="it-IT" dirty="0" smtClean="0"/>
              <a:t> </a:t>
            </a:r>
            <a:r>
              <a:rPr lang="it-IT" dirty="0" err="1" smtClean="0"/>
              <a:t>Equivalance</a:t>
            </a:r>
            <a:r>
              <a:rPr lang="it-IT" dirty="0" smtClean="0"/>
              <a:t> </a:t>
            </a:r>
            <a:r>
              <a:rPr lang="it-IT" dirty="0" err="1" smtClean="0"/>
              <a:t>Class</a:t>
            </a:r>
            <a:r>
              <a:rPr lang="it-IT" dirty="0" smtClean="0"/>
              <a:t> </a:t>
            </a:r>
            <a:r>
              <a:rPr lang="it-IT" dirty="0" err="1" smtClean="0"/>
              <a:t>Testing</a:t>
            </a:r>
            <a:r>
              <a:rPr lang="it-IT" dirty="0" smtClean="0"/>
              <a:t> con </a:t>
            </a:r>
            <a:r>
              <a:rPr lang="it-IT" dirty="0" err="1" smtClean="0"/>
              <a:t>Boundary</a:t>
            </a:r>
            <a:r>
              <a:rPr lang="it-IT" dirty="0" smtClean="0"/>
              <a:t> </a:t>
            </a:r>
            <a:r>
              <a:rPr lang="it-IT" dirty="0" err="1" smtClean="0"/>
              <a:t>condition</a:t>
            </a:r>
            <a:r>
              <a:rPr lang="it-IT" dirty="0" smtClean="0"/>
              <a:t>, come previsto dal Test </a:t>
            </a:r>
            <a:r>
              <a:rPr lang="it-IT" dirty="0" err="1" smtClean="0"/>
              <a:t>Plan</a:t>
            </a:r>
            <a:r>
              <a:rPr lang="it-IT" dirty="0" smtClean="0"/>
              <a:t>.</a:t>
            </a:r>
          </a:p>
          <a:p>
            <a:pPr marL="0" indent="0">
              <a:buNone/>
            </a:pPr>
            <a:endParaRPr lang="it-IT" dirty="0" smtClean="0"/>
          </a:p>
          <a:p>
            <a:pPr marL="0" indent="0"/>
            <a:r>
              <a:rPr lang="it-IT" dirty="0" smtClean="0"/>
              <a:t>Per ogni </a:t>
            </a:r>
            <a:r>
              <a:rPr lang="it-IT" dirty="0" err="1" smtClean="0"/>
              <a:t>use</a:t>
            </a:r>
            <a:r>
              <a:rPr lang="it-IT" dirty="0" smtClean="0"/>
              <a:t> case ad alta priorità sono stati realizzati diversi test </a:t>
            </a:r>
            <a:r>
              <a:rPr lang="it-IT" dirty="0" err="1" smtClean="0"/>
              <a:t>cases</a:t>
            </a:r>
            <a:r>
              <a:rPr lang="it-IT" dirty="0" smtClean="0"/>
              <a:t>, basandosi su un </a:t>
            </a:r>
            <a:r>
              <a:rPr lang="it-IT" dirty="0" err="1" smtClean="0"/>
              <a:t>Boundary</a:t>
            </a:r>
            <a:r>
              <a:rPr lang="it-IT" dirty="0" smtClean="0"/>
              <a:t> </a:t>
            </a:r>
            <a:r>
              <a:rPr lang="it-IT" dirty="0" err="1" smtClean="0"/>
              <a:t>Testing</a:t>
            </a:r>
            <a:r>
              <a:rPr lang="it-IT" dirty="0" smtClean="0"/>
              <a:t> per individuare input errati.</a:t>
            </a:r>
            <a:endParaRPr lang="it-IT"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p:cNvSpPr/>
          <p:nvPr/>
        </p:nvSpPr>
        <p:spPr>
          <a:xfrm>
            <a:off x="539552" y="908720"/>
            <a:ext cx="6428226" cy="523220"/>
          </a:xfrm>
          <a:prstGeom prst="rect">
            <a:avLst/>
          </a:prstGeom>
        </p:spPr>
        <p:txBody>
          <a:bodyPr wrap="square">
            <a:spAutoFit/>
          </a:bodyPr>
          <a:lstStyle/>
          <a:p>
            <a:pPr algn="ctr"/>
            <a:r>
              <a:rPr lang="it-IT" sz="2800" b="1" dirty="0" smtClean="0"/>
              <a:t>Esempio di Test Case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1124743"/>
            <a:ext cx="9144000" cy="646331"/>
          </a:xfrm>
          <a:prstGeom prst="rect">
            <a:avLst/>
          </a:prstGeom>
          <a:noFill/>
        </p:spPr>
        <p:txBody>
          <a:bodyPr wrap="square" rtlCol="0">
            <a:spAutoFit/>
          </a:bodyPr>
          <a:lstStyle/>
          <a:p>
            <a:pPr algn="ctr"/>
            <a:r>
              <a:rPr lang="it-IT" sz="3600" b="1" dirty="0" smtClean="0"/>
              <a:t>Cosa possono fare i Tirocinanti ?</a:t>
            </a:r>
            <a:endParaRPr lang="it-IT" sz="3600" b="1" dirty="0"/>
          </a:p>
        </p:txBody>
      </p:sp>
      <p:sp>
        <p:nvSpPr>
          <p:cNvPr id="3" name="CasellaDiTesto 2"/>
          <p:cNvSpPr txBox="1"/>
          <p:nvPr/>
        </p:nvSpPr>
        <p:spPr>
          <a:xfrm>
            <a:off x="0" y="2132856"/>
            <a:ext cx="9144000" cy="2308324"/>
          </a:xfrm>
          <a:prstGeom prst="rect">
            <a:avLst/>
          </a:prstGeom>
          <a:noFill/>
        </p:spPr>
        <p:txBody>
          <a:bodyPr wrap="square" rtlCol="0">
            <a:spAutoFit/>
          </a:bodyPr>
          <a:lstStyle/>
          <a:p>
            <a:r>
              <a:rPr lang="it-IT" sz="2400" dirty="0" smtClean="0"/>
              <a:t>La figura del tirocinante è inserita nel sistema in quanto, l’asilo fa parte dell’ateneo, quindi l’università da la possibilità agli studenti di scienze della formazione di  svolgere il proprio tirocinio presso l’asilo.</a:t>
            </a:r>
          </a:p>
          <a:p>
            <a:r>
              <a:rPr lang="it-IT" sz="2400" dirty="0" smtClean="0"/>
              <a:t>Le funzioni del tirocinante nel sistema sono solo quelle di visualizzare la propria scheda personale e le attività mediante un calendario, in quanto tutte le sue decisioni vengono prese dal responsabile tirocini . </a:t>
            </a:r>
            <a:endParaRPr lang="it-IT" sz="2400" dirty="0"/>
          </a:p>
        </p:txBody>
      </p:sp>
    </p:spTree>
    <p:extLst>
      <p:ext uri="{BB962C8B-B14F-4D97-AF65-F5344CB8AC3E}">
        <p14:creationId xmlns:p14="http://schemas.microsoft.com/office/powerpoint/2010/main" xmlns="" val="253733884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539552" y="745540"/>
            <a:ext cx="6428226" cy="523220"/>
          </a:xfrm>
          <a:prstGeom prst="rect">
            <a:avLst/>
          </a:prstGeom>
        </p:spPr>
        <p:txBody>
          <a:bodyPr wrap="square">
            <a:spAutoFit/>
          </a:bodyPr>
          <a:lstStyle/>
          <a:p>
            <a:pPr algn="ctr"/>
            <a:r>
              <a:rPr lang="it-IT" sz="2800" b="1" dirty="0" smtClean="0"/>
              <a:t>Problemi riscontrati durante il </a:t>
            </a:r>
            <a:r>
              <a:rPr lang="it-IT" sz="2800" b="1" dirty="0" err="1" smtClean="0"/>
              <a:t>testing</a:t>
            </a:r>
            <a:endParaRPr lang="it-IT" sz="2800" b="1" dirty="0" smtClean="0"/>
          </a:p>
        </p:txBody>
      </p:sp>
      <p:sp>
        <p:nvSpPr>
          <p:cNvPr id="3" name="Content Placeholder 3"/>
          <p:cNvSpPr txBox="1">
            <a:spLocks/>
          </p:cNvSpPr>
          <p:nvPr/>
        </p:nvSpPr>
        <p:spPr>
          <a:xfrm>
            <a:off x="323528" y="1700808"/>
            <a:ext cx="8424936" cy="453650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r>
              <a:rPr lang="it-IT" dirty="0" smtClean="0"/>
              <a:t> Diverse incongruenze tra documentazione fornita e sistema implementato hanno reso difficile:</a:t>
            </a:r>
          </a:p>
          <a:p>
            <a:pPr marL="365760" lvl="1" indent="0"/>
            <a:r>
              <a:rPr lang="it-IT" dirty="0" smtClean="0"/>
              <a:t> l’organizzazione della fase di </a:t>
            </a:r>
            <a:r>
              <a:rPr lang="it-IT" dirty="0" err="1" smtClean="0"/>
              <a:t>testing</a:t>
            </a:r>
            <a:r>
              <a:rPr lang="it-IT" dirty="0" smtClean="0"/>
              <a:t>, poiché spesso impossibilitati nel seguire la tracciabilità specificata;</a:t>
            </a:r>
          </a:p>
          <a:p>
            <a:pPr marL="365760" lvl="1" indent="0"/>
            <a:r>
              <a:rPr lang="it-IT" dirty="0" smtClean="0"/>
              <a:t> la comprensione della documentazione e del  funzionamento del sistema stesso;	</a:t>
            </a:r>
          </a:p>
          <a:p>
            <a:pPr marL="365760" lvl="1" indent="0">
              <a:buNone/>
            </a:pPr>
            <a:endParaRPr lang="it-IT" sz="1500" dirty="0" smtClean="0"/>
          </a:p>
          <a:p>
            <a:pPr marL="0" indent="0"/>
            <a:r>
              <a:rPr lang="it-IT" dirty="0" smtClean="0"/>
              <a:t> Numerosi test </a:t>
            </a:r>
            <a:r>
              <a:rPr lang="it-IT" dirty="0" err="1" smtClean="0"/>
              <a:t>cases</a:t>
            </a:r>
            <a:r>
              <a:rPr lang="it-IT" dirty="0" smtClean="0"/>
              <a:t> specificati sono diventati inutili, in quanto funzionalità non implementate o non coerenti con la documentazione			</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1268760"/>
            <a:ext cx="9144000" cy="707886"/>
          </a:xfrm>
          <a:prstGeom prst="rect">
            <a:avLst/>
          </a:prstGeom>
          <a:noFill/>
        </p:spPr>
        <p:txBody>
          <a:bodyPr wrap="square" rtlCol="0">
            <a:spAutoFit/>
          </a:bodyPr>
          <a:lstStyle/>
          <a:p>
            <a:pPr algn="ctr"/>
            <a:r>
              <a:rPr lang="it-IT" sz="4000" b="1" dirty="0" smtClean="0"/>
              <a:t>Perché scegliere @silo</a:t>
            </a:r>
            <a:endParaRPr lang="it-IT" sz="4000" b="1" dirty="0"/>
          </a:p>
        </p:txBody>
      </p:sp>
      <p:sp>
        <p:nvSpPr>
          <p:cNvPr id="3" name="CasellaDiTesto 2"/>
          <p:cNvSpPr txBox="1"/>
          <p:nvPr/>
        </p:nvSpPr>
        <p:spPr>
          <a:xfrm>
            <a:off x="0" y="2132856"/>
            <a:ext cx="9144000" cy="2862322"/>
          </a:xfrm>
          <a:prstGeom prst="rect">
            <a:avLst/>
          </a:prstGeom>
          <a:noFill/>
        </p:spPr>
        <p:txBody>
          <a:bodyPr wrap="square" rtlCol="0">
            <a:spAutoFit/>
          </a:bodyPr>
          <a:lstStyle/>
          <a:p>
            <a:pPr marL="285750" indent="-285750">
              <a:buFont typeface="Arial" pitchFamily="34" charset="0"/>
              <a:buChar char="•"/>
            </a:pPr>
            <a:r>
              <a:rPr lang="it-IT" dirty="0"/>
              <a:t>Ogni requisito funzionale use </a:t>
            </a:r>
            <a:r>
              <a:rPr lang="it-IT" dirty="0" smtClean="0"/>
              <a:t>case  e </a:t>
            </a:r>
            <a:r>
              <a:rPr lang="it-IT" dirty="0"/>
              <a:t>scenario è tracciabile </a:t>
            </a:r>
            <a:r>
              <a:rPr lang="it-IT" dirty="0" smtClean="0"/>
              <a:t>.</a:t>
            </a:r>
          </a:p>
          <a:p>
            <a:pPr marL="285750" indent="-285750">
              <a:buFont typeface="Arial" pitchFamily="34" charset="0"/>
              <a:buChar char="•"/>
            </a:pPr>
            <a:r>
              <a:rPr lang="it-IT" dirty="0" smtClean="0"/>
              <a:t>Tutte le funzionalità in nostro possesso sono state vagliate più volte prima della loro stesura finale.</a:t>
            </a:r>
          </a:p>
          <a:p>
            <a:pPr marL="285750" indent="-285750">
              <a:buFont typeface="Arial" pitchFamily="34" charset="0"/>
              <a:buChar char="•"/>
            </a:pPr>
            <a:r>
              <a:rPr lang="it-IT" dirty="0" smtClean="0"/>
              <a:t>Tutti i nostri documenti prima della convalida da parte del nostro team manager sono stati controllati da varie revisioni.</a:t>
            </a:r>
          </a:p>
          <a:p>
            <a:pPr marL="285750" indent="-285750">
              <a:buFont typeface="Arial" pitchFamily="34" charset="0"/>
              <a:buChar char="•"/>
            </a:pPr>
            <a:r>
              <a:rPr lang="it-IT" dirty="0" smtClean="0"/>
              <a:t>Perché scegliere @silo, perché è stato pensato anche per un utente poco esperto, che non vuole perdere tempo nel cercare quello che vuole, perché con pochi click può fare tutto quello che deve fare.</a:t>
            </a:r>
          </a:p>
          <a:p>
            <a:r>
              <a:rPr lang="it-IT" dirty="0" smtClean="0"/>
              <a:t> </a:t>
            </a:r>
            <a:endParaRPr lang="it-IT" dirty="0"/>
          </a:p>
          <a:p>
            <a:endParaRPr lang="it-IT" dirty="0"/>
          </a:p>
        </p:txBody>
      </p:sp>
    </p:spTree>
    <p:extLst>
      <p:ext uri="{BB962C8B-B14F-4D97-AF65-F5344CB8AC3E}">
        <p14:creationId xmlns:p14="http://schemas.microsoft.com/office/powerpoint/2010/main" xmlns="" val="2314765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72008" y="548680"/>
            <a:ext cx="9144000" cy="707886"/>
          </a:xfrm>
          <a:prstGeom prst="rect">
            <a:avLst/>
          </a:prstGeom>
          <a:noFill/>
        </p:spPr>
        <p:txBody>
          <a:bodyPr wrap="square" rtlCol="0">
            <a:spAutoFit/>
          </a:bodyPr>
          <a:lstStyle/>
          <a:p>
            <a:pPr algn="ctr"/>
            <a:r>
              <a:rPr lang="it-IT" sz="3600" b="1" dirty="0" smtClean="0"/>
              <a:t>Use </a:t>
            </a:r>
            <a:r>
              <a:rPr lang="it-IT" sz="4000" b="1" dirty="0" smtClean="0"/>
              <a:t>Case</a:t>
            </a:r>
            <a:r>
              <a:rPr lang="it-IT" sz="3600" b="1" dirty="0" smtClean="0"/>
              <a:t> del sistema – RAD 4.0</a:t>
            </a:r>
            <a:endParaRPr lang="it-IT" sz="3600" b="1" dirty="0"/>
          </a:p>
        </p:txBody>
      </p:sp>
      <p:pic>
        <p:nvPicPr>
          <p:cNvPr id="3" name="Immagine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71600" y="1195011"/>
            <a:ext cx="7056784" cy="3886807"/>
          </a:xfrm>
          <a:prstGeom prst="rect">
            <a:avLst/>
          </a:prstGeom>
        </p:spPr>
      </p:pic>
    </p:spTree>
    <p:extLst>
      <p:ext uri="{BB962C8B-B14F-4D97-AF65-F5344CB8AC3E}">
        <p14:creationId xmlns:p14="http://schemas.microsoft.com/office/powerpoint/2010/main" xmlns="" val="12968641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08520" y="836712"/>
            <a:ext cx="9252520" cy="1323439"/>
          </a:xfrm>
          <a:prstGeom prst="rect">
            <a:avLst/>
          </a:prstGeom>
          <a:noFill/>
        </p:spPr>
        <p:txBody>
          <a:bodyPr wrap="square" rtlCol="0">
            <a:spAutoFit/>
          </a:bodyPr>
          <a:lstStyle/>
          <a:p>
            <a:pPr algn="ctr"/>
            <a:r>
              <a:rPr lang="it-IT" sz="4000" b="1" dirty="0"/>
              <a:t>Use Case del sistema – RAD 4.0</a:t>
            </a:r>
          </a:p>
          <a:p>
            <a:pPr algn="ctr"/>
            <a:endParaRPr lang="it-IT" sz="4000" dirty="0"/>
          </a:p>
        </p:txBody>
      </p:sp>
      <p:pic>
        <p:nvPicPr>
          <p:cNvPr id="3" name="Immagine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37320" y="1700808"/>
            <a:ext cx="7560840" cy="3759727"/>
          </a:xfrm>
          <a:prstGeom prst="rect">
            <a:avLst/>
          </a:prstGeom>
        </p:spPr>
      </p:pic>
    </p:spTree>
    <p:extLst>
      <p:ext uri="{BB962C8B-B14F-4D97-AF65-F5344CB8AC3E}">
        <p14:creationId xmlns:p14="http://schemas.microsoft.com/office/powerpoint/2010/main" xmlns="" val="41364200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764704"/>
            <a:ext cx="9144000" cy="707886"/>
          </a:xfrm>
          <a:prstGeom prst="rect">
            <a:avLst/>
          </a:prstGeom>
          <a:noFill/>
        </p:spPr>
        <p:txBody>
          <a:bodyPr wrap="square" rtlCol="0">
            <a:spAutoFit/>
          </a:bodyPr>
          <a:lstStyle/>
          <a:p>
            <a:pPr algn="ctr"/>
            <a:r>
              <a:rPr lang="it-IT" sz="4000" b="1" dirty="0" smtClean="0"/>
              <a:t>Responsabile Tirocini</a:t>
            </a:r>
            <a:endParaRPr lang="it-IT" sz="4000" b="1" dirty="0"/>
          </a:p>
        </p:txBody>
      </p:sp>
      <p:sp>
        <p:nvSpPr>
          <p:cNvPr id="4" name="CasellaDiTesto 3"/>
          <p:cNvSpPr txBox="1"/>
          <p:nvPr/>
        </p:nvSpPr>
        <p:spPr>
          <a:xfrm>
            <a:off x="-1844" y="1844824"/>
            <a:ext cx="9144000" cy="2862322"/>
          </a:xfrm>
          <a:prstGeom prst="rect">
            <a:avLst/>
          </a:prstGeom>
          <a:noFill/>
        </p:spPr>
        <p:txBody>
          <a:bodyPr wrap="square" rtlCol="0">
            <a:spAutoFit/>
          </a:bodyPr>
          <a:lstStyle/>
          <a:p>
            <a:r>
              <a:rPr lang="it-IT" dirty="0" smtClean="0"/>
              <a:t>Il responsabile dei tirocini si occupa della gestione dei tirocinanti</a:t>
            </a:r>
          </a:p>
          <a:p>
            <a:pPr marL="285750" indent="-285750">
              <a:buFont typeface="Arial" pitchFamily="34" charset="0"/>
              <a:buChar char="•"/>
            </a:pPr>
            <a:r>
              <a:rPr lang="it-IT" dirty="0" smtClean="0"/>
              <a:t>Li aggiunge  li elimina  e modifica  la  loro scheda</a:t>
            </a:r>
          </a:p>
          <a:p>
            <a:pPr marL="285750" indent="-285750">
              <a:buFont typeface="Arial" pitchFamily="34" charset="0"/>
              <a:buChar char="•"/>
            </a:pPr>
            <a:r>
              <a:rPr lang="it-IT" dirty="0" smtClean="0"/>
              <a:t>Visualizza  la propria scheda</a:t>
            </a:r>
          </a:p>
          <a:p>
            <a:pPr marL="285750" indent="-285750">
              <a:buFont typeface="Arial" pitchFamily="34" charset="0"/>
              <a:buChar char="•"/>
            </a:pPr>
            <a:r>
              <a:rPr lang="it-IT" dirty="0" smtClean="0"/>
              <a:t>Richiede Tirocinante</a:t>
            </a:r>
          </a:p>
          <a:p>
            <a:pPr marL="285750" indent="-285750">
              <a:buFont typeface="Arial" pitchFamily="34" charset="0"/>
              <a:buChar char="•"/>
            </a:pPr>
            <a:r>
              <a:rPr lang="it-IT" dirty="0" smtClean="0"/>
              <a:t>Risponde alle richieste dei tirocinanti</a:t>
            </a:r>
          </a:p>
          <a:p>
            <a:pPr marL="285750" indent="-285750">
              <a:buFont typeface="Arial" pitchFamily="34" charset="0"/>
              <a:buChar char="•"/>
            </a:pPr>
            <a:r>
              <a:rPr lang="it-IT" dirty="0" smtClean="0"/>
              <a:t>Visualizza Registro Attività</a:t>
            </a:r>
          </a:p>
          <a:p>
            <a:pPr marL="285750" indent="-285750">
              <a:buFont typeface="Arial" pitchFamily="34" charset="0"/>
              <a:buChar char="•"/>
            </a:pPr>
            <a:r>
              <a:rPr lang="it-IT" dirty="0" smtClean="0"/>
              <a:t>Approva e rifiuta le loro richieste</a:t>
            </a:r>
          </a:p>
          <a:p>
            <a:pPr marL="285750" indent="-285750">
              <a:buFont typeface="Arial" pitchFamily="34" charset="0"/>
              <a:buChar char="•"/>
            </a:pPr>
            <a:r>
              <a:rPr lang="it-IT" dirty="0" smtClean="0"/>
              <a:t>Lascia feedback ai tirocinanti</a:t>
            </a:r>
          </a:p>
          <a:p>
            <a:pPr marL="285750" indent="-285750">
              <a:buFont typeface="Arial" pitchFamily="34" charset="0"/>
              <a:buChar char="•"/>
            </a:pPr>
            <a:r>
              <a:rPr lang="it-IT" dirty="0" smtClean="0"/>
              <a:t>Visualizza  Schedulazione</a:t>
            </a:r>
          </a:p>
          <a:p>
            <a:pPr marL="285750" indent="-285750">
              <a:buFont typeface="Arial" pitchFamily="34" charset="0"/>
              <a:buChar char="•"/>
            </a:pPr>
            <a:endParaRPr lang="it-IT" dirty="0"/>
          </a:p>
        </p:txBody>
      </p:sp>
    </p:spTree>
    <p:extLst>
      <p:ext uri="{BB962C8B-B14F-4D97-AF65-F5344CB8AC3E}">
        <p14:creationId xmlns:p14="http://schemas.microsoft.com/office/powerpoint/2010/main" xmlns="" val="5290956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BuonoSfondoBianco">
      <a:dk1>
        <a:srgbClr val="000000"/>
      </a:dk1>
      <a:lt1>
        <a:srgbClr val="000000"/>
      </a:lt1>
      <a:dk2>
        <a:srgbClr val="FFFFFF"/>
      </a:dk2>
      <a:lt2>
        <a:srgbClr val="FFFFFF"/>
      </a:lt2>
      <a:accent1>
        <a:srgbClr val="BBECF4"/>
      </a:accent1>
      <a:accent2>
        <a:srgbClr val="BBECF4"/>
      </a:accent2>
      <a:accent3>
        <a:srgbClr val="BBECF4"/>
      </a:accent3>
      <a:accent4>
        <a:srgbClr val="167689"/>
      </a:accent4>
      <a:accent5>
        <a:srgbClr val="167689"/>
      </a:accent5>
      <a:accent6>
        <a:srgbClr val="A5C249"/>
      </a:accent6>
      <a:hlink>
        <a:srgbClr val="062328"/>
      </a:hlink>
      <a:folHlink>
        <a:srgbClr val="10596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973</TotalTime>
  <Words>2456</Words>
  <Application>Microsoft Office PowerPoint</Application>
  <PresentationFormat>Presentazione su schermo (4:3)</PresentationFormat>
  <Paragraphs>285</Paragraphs>
  <Slides>61</Slides>
  <Notes>14</Notes>
  <HiddenSlides>2</HiddenSlides>
  <MMClips>0</MMClips>
  <ScaleCrop>false</ScaleCrop>
  <HeadingPairs>
    <vt:vector size="4" baseType="variant">
      <vt:variant>
        <vt:lpstr>Tema</vt:lpstr>
      </vt:variant>
      <vt:variant>
        <vt:i4>1</vt:i4>
      </vt:variant>
      <vt:variant>
        <vt:lpstr>Titoli diapositive</vt:lpstr>
      </vt:variant>
      <vt:variant>
        <vt:i4>61</vt:i4>
      </vt:variant>
    </vt:vector>
  </HeadingPairs>
  <TitlesOfParts>
    <vt:vector size="62" baseType="lpstr">
      <vt:lpstr>Equinozio</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Gestione Pagamenti</vt:lpstr>
      <vt:lpstr>Diapositiva 19</vt:lpstr>
      <vt:lpstr>Diapositiva 20</vt:lpstr>
      <vt:lpstr>Diapositiva 21</vt:lpstr>
      <vt:lpstr>Diapositiva 22</vt:lpstr>
      <vt:lpstr>Diapositiva 23</vt:lpstr>
      <vt:lpstr>Diapositiva 24</vt:lpstr>
      <vt:lpstr>Diapositiva 25</vt:lpstr>
      <vt:lpstr>Diapositiva 26</vt:lpstr>
      <vt:lpstr>Diapositiva 27</vt:lpstr>
      <vt:lpstr>Diapositiva 28</vt:lpstr>
      <vt:lpstr>Diapositiva 29</vt:lpstr>
      <vt:lpstr>Diapositiva 30</vt:lpstr>
      <vt:lpstr>Diapositiva 31</vt:lpstr>
      <vt:lpstr>Diapositiva 32</vt:lpstr>
      <vt:lpstr>Diapositiva 33</vt:lpstr>
      <vt:lpstr>Diapositiva 34</vt:lpstr>
      <vt:lpstr>Diapositiva 35</vt:lpstr>
      <vt:lpstr>Diapositiva 36</vt:lpstr>
      <vt:lpstr>Diapositiva 37</vt:lpstr>
      <vt:lpstr>Diapositiva 38</vt:lpstr>
      <vt:lpstr>Diapositiva 39</vt:lpstr>
      <vt:lpstr>Diapositiva 40</vt:lpstr>
      <vt:lpstr>Diapositiva 41</vt:lpstr>
      <vt:lpstr>Diapositiva 42</vt:lpstr>
      <vt:lpstr>Diapositiva 43</vt:lpstr>
      <vt:lpstr>Diapositiva 44</vt:lpstr>
      <vt:lpstr>Diapositiva 45</vt:lpstr>
      <vt:lpstr>Diapositiva 46</vt:lpstr>
      <vt:lpstr>Diapositiva 47</vt:lpstr>
      <vt:lpstr>Diapositiva 48</vt:lpstr>
      <vt:lpstr>Diapositiva 49</vt:lpstr>
      <vt:lpstr>Diapositiva 50</vt:lpstr>
      <vt:lpstr>Diapositiva 51</vt:lpstr>
      <vt:lpstr>Diapositiva 52</vt:lpstr>
      <vt:lpstr>Diapositiva 53</vt:lpstr>
      <vt:lpstr>Diapositiva 54</vt:lpstr>
      <vt:lpstr>Diapositiva 55</vt:lpstr>
      <vt:lpstr>Diapositiva 56</vt:lpstr>
      <vt:lpstr>Diapositiva 57</vt:lpstr>
      <vt:lpstr>Diapositiva 58</vt:lpstr>
      <vt:lpstr>Diapositiva 59</vt:lpstr>
      <vt:lpstr>Diapositiva 60</vt:lpstr>
      <vt:lpstr>Diapositiva 61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@silo</dc:title>
  <dc:subject>Presentazione finale</dc:subject>
  <dc:creator>Luca Di Costanzo</dc:creator>
  <cp:keywords>@silo</cp:keywords>
  <cp:lastModifiedBy>Amministratore</cp:lastModifiedBy>
  <cp:revision>81</cp:revision>
  <dcterms:created xsi:type="dcterms:W3CDTF">2012-12-23T12:37:08Z</dcterms:created>
  <dcterms:modified xsi:type="dcterms:W3CDTF">2013-01-02T20:24:17Z</dcterms:modified>
</cp:coreProperties>
</file>