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3" r:id="rId3"/>
    <p:sldId id="260" r:id="rId4"/>
    <p:sldId id="264" r:id="rId5"/>
    <p:sldId id="265" r:id="rId6"/>
    <p:sldId id="266" r:id="rId7"/>
    <p:sldId id="262" r:id="rId8"/>
    <p:sldId id="261" r:id="rId9"/>
    <p:sldId id="259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29313" y="5042215"/>
          <a:ext cx="2051720" cy="194811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Obiettivo</a:t>
            </a:r>
            <a:r>
              <a:rPr lang="en-US" dirty="0" smtClean="0"/>
              <a:t>: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l’affidabilità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Kids, </a:t>
            </a:r>
            <a:r>
              <a:rPr lang="en-US" dirty="0" err="1" smtClean="0"/>
              <a:t>cioè</a:t>
            </a:r>
            <a:r>
              <a:rPr lang="en-US" dirty="0" smtClean="0"/>
              <a:t> la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corretta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input (</a:t>
            </a:r>
            <a:r>
              <a:rPr lang="en-US" dirty="0" err="1" smtClean="0"/>
              <a:t>validi</a:t>
            </a:r>
            <a:r>
              <a:rPr lang="en-US" dirty="0" smtClean="0"/>
              <a:t> e non </a:t>
            </a:r>
            <a:r>
              <a:rPr lang="en-US" dirty="0" err="1" smtClean="0"/>
              <a:t>validi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4077072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467544" y="1412776"/>
            <a:ext cx="8424936" cy="24482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Visto il </a:t>
            </a:r>
            <a:r>
              <a:rPr lang="it-IT" dirty="0" smtClean="0"/>
              <a:t>poco </a:t>
            </a:r>
            <a:r>
              <a:rPr lang="it-IT" dirty="0" smtClean="0"/>
              <a:t>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</a:t>
            </a:r>
            <a:r>
              <a:rPr lang="it-IT" dirty="0" err="1" smtClean="0"/>
              <a:t>dalTest</a:t>
            </a:r>
            <a:r>
              <a:rPr lang="it-IT" dirty="0" smtClean="0"/>
              <a:t>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/>
            <a:r>
              <a:rPr lang="it-IT" dirty="0" smtClean="0"/>
              <a:t>Per ogni </a:t>
            </a:r>
            <a:r>
              <a:rPr lang="it-IT" dirty="0" err="1" smtClean="0"/>
              <a:t>use</a:t>
            </a:r>
            <a:r>
              <a:rPr lang="it-IT" dirty="0" smtClean="0"/>
              <a:t> case ad alta priorità sono stati realizzati diversi test </a:t>
            </a:r>
            <a:r>
              <a:rPr lang="it-IT" dirty="0" err="1" smtClean="0"/>
              <a:t>cases</a:t>
            </a:r>
            <a:r>
              <a:rPr lang="it-IT" dirty="0" smtClean="0"/>
              <a:t>, basandosi su un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per individuare input errati.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39552" y="908720"/>
            <a:ext cx="6428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smtClean="0"/>
              <a:t>Esempio di Test Case</a:t>
            </a:r>
            <a:endParaRPr lang="it-IT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539552" y="745540"/>
            <a:ext cx="6428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smtClean="0"/>
              <a:t>Problemi riscontrati durante il </a:t>
            </a:r>
            <a:r>
              <a:rPr lang="it-IT" sz="2800" b="1" dirty="0" err="1" smtClean="0"/>
              <a:t>testing</a:t>
            </a:r>
            <a:endParaRPr lang="it-IT" sz="28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424936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dirty="0" smtClean="0"/>
              <a:t>Diverse incongruenze tra documentazione fornita e sistema implementato hanno reso difficile:</a:t>
            </a:r>
          </a:p>
          <a:p>
            <a:pPr marL="365760" lvl="1" indent="0"/>
            <a:r>
              <a:rPr lang="it-IT" dirty="0" smtClean="0"/>
              <a:t> </a:t>
            </a:r>
            <a:r>
              <a:rPr lang="it-IT" dirty="0" smtClean="0"/>
              <a:t>l’organizzazione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, poiché spesso impossibilitati nel seguire la tracciabilità specificata;</a:t>
            </a:r>
          </a:p>
          <a:p>
            <a:pPr marL="365760" lvl="1" indent="0"/>
            <a:r>
              <a:rPr lang="it-IT" dirty="0" smtClean="0"/>
              <a:t> la comprensione della documentazione e del 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Numerosi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inutili, in quanto funzionalità non implementate o non coerenti con la documentazione			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520804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556792"/>
            <a:ext cx="8280920" cy="47525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sz="2400" dirty="0" smtClean="0"/>
              <a:t>La decomposizione prevista per il sistema è composta da cinque </a:t>
            </a:r>
            <a:r>
              <a:rPr lang="it-IT" sz="2400" dirty="0" err="1" smtClean="0"/>
              <a:t>layer</a:t>
            </a:r>
            <a:r>
              <a:rPr lang="it-IT" sz="2400" dirty="0" smtClean="0"/>
              <a:t> :</a:t>
            </a:r>
            <a:endParaRPr lang="it-IT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it-IT" sz="2400" b="1" dirty="0" err="1" smtClean="0"/>
              <a:t>Presentation</a:t>
            </a:r>
            <a:r>
              <a:rPr lang="it-IT" sz="2400" b="1" dirty="0" smtClean="0"/>
              <a:t>: </a:t>
            </a:r>
            <a:r>
              <a:rPr lang="it-IT" sz="24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2400" b="1" dirty="0" err="1" smtClean="0"/>
              <a:t>Application</a:t>
            </a:r>
            <a:r>
              <a:rPr lang="it-IT" sz="2400" dirty="0" smtClean="0"/>
              <a:t>: si occupa della gestione della logica applicativa del sistema;</a:t>
            </a:r>
            <a:endParaRPr lang="it-IT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it-IT" sz="2400" b="1" dirty="0" err="1" smtClean="0"/>
              <a:t>Beans</a:t>
            </a:r>
            <a:r>
              <a:rPr lang="it-IT" sz="2400" b="1" dirty="0" smtClean="0"/>
              <a:t>: </a:t>
            </a:r>
            <a:r>
              <a:rPr lang="it-IT" sz="2400" dirty="0" smtClean="0"/>
              <a:t>si occupa della gestione e dello scambio dei dati tra i sistemi</a:t>
            </a:r>
            <a:r>
              <a:rPr lang="it-IT" sz="2400" b="1" dirty="0" smtClean="0"/>
              <a:t>; 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2400" b="1" dirty="0" err="1" smtClean="0"/>
              <a:t>Storage</a:t>
            </a:r>
            <a:r>
              <a:rPr lang="it-IT" sz="2400" b="1" dirty="0" smtClean="0"/>
              <a:t>: </a:t>
            </a:r>
            <a:r>
              <a:rPr lang="it-IT" sz="2400" dirty="0" smtClean="0"/>
              <a:t>sistema che gestisce ed immagazzina i dati persistenti: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2400" b="1" dirty="0" err="1" smtClean="0"/>
              <a:t>Exception</a:t>
            </a:r>
            <a:r>
              <a:rPr lang="it-IT" sz="2400" b="1" dirty="0" smtClean="0"/>
              <a:t>: </a:t>
            </a:r>
            <a:r>
              <a:rPr lang="it-IT" sz="2400" dirty="0" smtClean="0"/>
              <a:t>gestione delle eccezioni del sistema.</a:t>
            </a:r>
          </a:p>
          <a:p>
            <a:pPr marL="514350" indent="-514350">
              <a:buFont typeface="+mj-lt"/>
              <a:buAutoNum type="arabicParenR"/>
            </a:pPr>
            <a:endParaRPr lang="it-IT" sz="2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smtClean="0"/>
              <a:t>PRIMA VERSIONE</a:t>
            </a:r>
          </a:p>
          <a:p>
            <a:pPr marL="0" indent="0">
              <a:buNone/>
            </a:pPr>
            <a:endParaRPr lang="it-IT" sz="1700" i="1" smtClean="0"/>
          </a:p>
          <a:p>
            <a:pPr marL="0" indent="0">
              <a:buNone/>
            </a:pPr>
            <a:r>
              <a:rPr lang="it-IT" sz="2600" i="1" smtClean="0"/>
              <a:t>Application </a:t>
            </a:r>
            <a:r>
              <a:rPr lang="it-IT" sz="2600" i="1" smtClean="0"/>
              <a:t>(</a:t>
            </a:r>
            <a:r>
              <a:rPr lang="it-IT" sz="2600" smtClean="0"/>
              <a:t>così come </a:t>
            </a:r>
            <a:r>
              <a:rPr lang="it-IT" sz="2600" i="1" smtClean="0"/>
              <a:t>Presentation</a:t>
            </a:r>
            <a:r>
              <a:rPr lang="it-IT" sz="2600" i="1" smtClean="0"/>
              <a:t>) </a:t>
            </a:r>
            <a:r>
              <a:rPr lang="it-IT" sz="2600" smtClean="0"/>
              <a:t>presentava inizialmente una suddivisione su </a:t>
            </a:r>
            <a:r>
              <a:rPr lang="it-IT" sz="2600" u="sng" smtClean="0"/>
              <a:t>due</a:t>
            </a:r>
            <a:r>
              <a:rPr lang="it-IT" sz="2600" smtClean="0"/>
              <a:t> </a:t>
            </a:r>
            <a:r>
              <a:rPr lang="it-IT" sz="2600" smtClean="0"/>
              <a:t>livelli</a:t>
            </a:r>
            <a:endParaRPr lang="it-IT" sz="2600" smtClean="0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8164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smtClean="0"/>
              <a:t> Nel </a:t>
            </a:r>
            <a:r>
              <a:rPr lang="it-IT" sz="2600" u="sng" smtClean="0"/>
              <a:t>primo</a:t>
            </a:r>
            <a:r>
              <a:rPr lang="it-IT" sz="2600" smtClean="0"/>
              <a:t> livello trovavamo 3 macro </a:t>
            </a:r>
            <a:r>
              <a:rPr lang="it-IT" sz="2600" smtClean="0"/>
              <a:t>Gestioni</a:t>
            </a:r>
            <a:r>
              <a:rPr lang="it-IT" sz="2600" smtClean="0"/>
              <a:t>, che ricordavano la divisione nei vari </a:t>
            </a:r>
            <a:r>
              <a:rPr lang="it-IT" sz="2600" smtClean="0"/>
              <a:t>team</a:t>
            </a:r>
            <a:endParaRPr lang="it-IT" sz="260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511256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funzionalità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dirty="0" smtClean="0"/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dirty="0" smtClean="0"/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dirty="0" smtClean="0"/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dirty="0" smtClean="0"/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467544" y="836712"/>
            <a:ext cx="6552728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PRIMA VERSIONE -  Team Management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162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39552" y="908720"/>
            <a:ext cx="3702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 smtClean="0"/>
              <a:t>Cosa non andava bene?</a:t>
            </a:r>
            <a:endParaRPr lang="it-IT" sz="2800" b="1" dirty="0" smtClean="0"/>
          </a:p>
        </p:txBody>
      </p:sp>
      <p:pic>
        <p:nvPicPr>
          <p:cNvPr id="6148" name="Picture 4" descr="http://3.bp.blogspot.com/-mOfiMsC5kiU/TpYM3Oma-aI/AAAAAAAAAQw/YCAh3hWDChU/s1600/Err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36712"/>
            <a:ext cx="648072" cy="648072"/>
          </a:xfrm>
          <a:prstGeom prst="rect">
            <a:avLst/>
          </a:prstGeom>
          <a:noFill/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  <a:endParaRPr lang="it-IT" dirty="0" smtClean="0"/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Bassa coesione nella suddivisione di primo </a:t>
            </a:r>
            <a:r>
              <a:rPr lang="it-IT" dirty="0" smtClean="0"/>
              <a:t>livello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170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980728"/>
            <a:ext cx="491233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5292080" y="1052736"/>
            <a:ext cx="3779912" cy="51845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SECONDA VERSIONE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Scompare la divisione su due livelli</a:t>
            </a:r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/>
            <a:r>
              <a:rPr lang="it-IT" dirty="0" smtClean="0"/>
              <a:t>I sottosistemi da 3 diventano 6:</a:t>
            </a:r>
          </a:p>
          <a:p>
            <a:pPr marL="365760" lvl="1" indent="0"/>
            <a:r>
              <a:rPr lang="it-IT" sz="2200" dirty="0" smtClean="0"/>
              <a:t> Gestione </a:t>
            </a:r>
            <a:r>
              <a:rPr lang="it-IT" sz="2200" dirty="0" err="1" smtClean="0"/>
              <a:t>Utenze&amp;Accessi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GestioneServizi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GestioneRicerca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GestioneTirocinanti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</a:t>
            </a:r>
            <a:r>
              <a:rPr lang="it-IT" sz="2200" dirty="0" err="1" smtClean="0"/>
              <a:t>Registro</a:t>
            </a:r>
            <a:endParaRPr lang="it-IT" sz="2200" dirty="0" smtClean="0"/>
          </a:p>
          <a:p>
            <a:pPr marL="365760" lvl="1" indent="0"/>
            <a:r>
              <a:rPr lang="it-IT" sz="2200" dirty="0" smtClean="0"/>
              <a:t> </a:t>
            </a:r>
            <a:r>
              <a:rPr lang="it-IT" sz="2200" dirty="0" err="1" smtClean="0"/>
              <a:t>GestioneQuestionari</a:t>
            </a:r>
            <a:endParaRPr lang="it-IT" sz="2200" dirty="0" smtClean="0"/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23528" y="1052736"/>
            <a:ext cx="6428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smtClean="0"/>
              <a:t>Risultati ottenuti con la seconda versione</a:t>
            </a:r>
            <a:endParaRPr lang="it-IT" sz="2800" b="1" dirty="0" smtClean="0"/>
          </a:p>
        </p:txBody>
      </p:sp>
      <p:pic>
        <p:nvPicPr>
          <p:cNvPr id="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908720"/>
            <a:ext cx="969227" cy="726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2204864"/>
            <a:ext cx="7560840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Decomposizione più funzionale e maggiore visibilità, raggiunta tramite sottosistemi di più piccole dimensioni</a:t>
            </a:r>
            <a:endParaRPr lang="it-IT" dirty="0" smtClean="0"/>
          </a:p>
          <a:p>
            <a:pPr lvl="1"/>
            <a:r>
              <a:rPr lang="it-IT" i="1" dirty="0" smtClean="0"/>
              <a:t>I sottosistemi sono più indipendenti l’uno </a:t>
            </a:r>
            <a:r>
              <a:rPr lang="it-IT" i="1" dirty="0" smtClean="0"/>
              <a:t>dall’altro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764704"/>
            <a:ext cx="5472608" cy="587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23528" y="836712"/>
            <a:ext cx="3528392" cy="9361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TERZA VERSIONE</a:t>
            </a:r>
          </a:p>
          <a:p>
            <a:pPr marL="0" indent="0">
              <a:buNone/>
            </a:pPr>
            <a:r>
              <a:rPr lang="it-IT" sz="2600" b="1" i="1" dirty="0" smtClean="0"/>
              <a:t>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4644008" y="3717032"/>
            <a:ext cx="3744416" cy="72008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7150" dist="38100" dir="5400000" algn="ctr" rotWithShape="0">
              <a:schemeClr val="accent2">
                <a:shade val="9000"/>
                <a:alpha val="48000"/>
                <a:satMod val="105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79512" y="2060848"/>
            <a:ext cx="3528392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Necessaria con l’aggiunta di nuovi requisiti funzionali</a:t>
            </a:r>
          </a:p>
          <a:p>
            <a:pPr marL="365760" lvl="1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r>
              <a:rPr lang="it-IT" sz="2400" dirty="0" smtClean="0"/>
              <a:t>	9 sottosistemi</a:t>
            </a: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4" name="Freccia a destra 13"/>
          <p:cNvSpPr/>
          <p:nvPr/>
        </p:nvSpPr>
        <p:spPr>
          <a:xfrm>
            <a:off x="683568" y="5805264"/>
            <a:ext cx="432048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437</TotalTime>
  <Words>440</Words>
  <Application>Microsoft Office PowerPoint</Application>
  <PresentationFormat>Presentazione su schermo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43</cp:revision>
  <dcterms:created xsi:type="dcterms:W3CDTF">2012-12-23T12:37:08Z</dcterms:created>
  <dcterms:modified xsi:type="dcterms:W3CDTF">2012-12-28T22:18:32Z</dcterms:modified>
</cp:coreProperties>
</file>