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77" r:id="rId3"/>
    <p:sldId id="278" r:id="rId4"/>
    <p:sldId id="273" r:id="rId5"/>
    <p:sldId id="276" r:id="rId6"/>
    <p:sldId id="269" r:id="rId7"/>
    <p:sldId id="266" r:id="rId8"/>
    <p:sldId id="263" r:id="rId9"/>
    <p:sldId id="275" r:id="rId10"/>
    <p:sldId id="270" r:id="rId11"/>
    <p:sldId id="281" r:id="rId12"/>
    <p:sldId id="262" r:id="rId13"/>
    <p:sldId id="261" r:id="rId14"/>
    <p:sldId id="260" r:id="rId15"/>
    <p:sldId id="279" r:id="rId1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9" clrIdx="0"/>
  <p:cmAuthor id="1" name="Marko"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7" autoAdjust="0"/>
  </p:normalViewPr>
  <p:slideViewPr>
    <p:cSldViewPr>
      <p:cViewPr varScale="1">
        <p:scale>
          <a:sx n="57" d="100"/>
          <a:sy n="57" d="100"/>
        </p:scale>
        <p:origin x="-165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5:29:07.260" idx="6">
    <p:pos x="10" y="10"/>
    <p:text>LOL</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5:26:42.006" idx="2">
    <p:pos x="-2" y="22"/>
    <p:text>O scrivi Problem e Solution
o Problema e Soluzione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5:28:13.605" idx="4">
    <p:pos x="1" y="10"/>
    <p:text>Francesco ha strutturato la sua presentazione presentando le funzionalità divise per attore. Mi sembra un'idea che potresti adottare anche tu. Ad ogni modo, vi consiglio di confrontarvi, per prendere l'uno le idee migliori dell'altro.</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5:28:33.370" idx="5">
    <p:pos x="10" y="10"/>
    <p:text>Prova a mettere, oltre a questa slide, due slide, in cui dividi il sequence in due parti.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03/01/2013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a:t>
            </a:fld>
            <a:endParaRPr lang="it-IT"/>
          </a:p>
        </p:txBody>
      </p:sp>
    </p:spTree>
    <p:extLst>
      <p:ext uri="{BB962C8B-B14F-4D97-AF65-F5344CB8AC3E}">
        <p14:creationId xmlns:p14="http://schemas.microsoft.com/office/powerpoint/2010/main" val="586935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Questa che</a:t>
            </a:r>
            <a:r>
              <a:rPr lang="it-IT" baseline="0" dirty="0" smtClean="0"/>
              <a:t> ho mostrato sostanzialmente è l’idea su cui noi volevamo basarci per implementare la gestione dei pagamenti ma essendo a bassa priorità non è stato implementato sia per mancanza di tempo effettivo sia per mancanza di skill necessarie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extLst>
      <p:ext uri="{BB962C8B-B14F-4D97-AF65-F5344CB8AC3E}">
        <p14:creationId xmlns:p14="http://schemas.microsoft.com/office/powerpoint/2010/main" val="3771085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200" dirty="0" smtClean="0"/>
              <a:t>Problemi come: rimborso,cauzione,sconti</a:t>
            </a:r>
            <a:r>
              <a:rPr lang="it-IT" sz="1200" baseline="0" dirty="0" smtClean="0"/>
              <a:t> era specificato solo concettualmente ma non come farlo quindi o si sceglieva una strada dettagliata oppure si rimaneva sul generale.</a:t>
            </a:r>
          </a:p>
          <a:p>
            <a:pPr marL="0" marR="0" indent="0" algn="l" defTabSz="914400" rtl="0" eaLnBrk="1" fontAlgn="auto" latinLnBrk="0" hangingPunct="1">
              <a:lnSpc>
                <a:spcPct val="100000"/>
              </a:lnSpc>
              <a:spcBef>
                <a:spcPts val="0"/>
              </a:spcBef>
              <a:spcAft>
                <a:spcPts val="0"/>
              </a:spcAft>
              <a:buClrTx/>
              <a:buSzTx/>
              <a:buFontTx/>
              <a:buNone/>
              <a:tabLst/>
              <a:defRPr/>
            </a:pPr>
            <a:endParaRPr lang="it-IT"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it-IT" sz="1200"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p14="http://schemas.microsoft.com/office/powerpoint/2010/main" val="271685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Come gia accennato da francesco</a:t>
            </a:r>
            <a:r>
              <a:rPr lang="it-IT" baseline="0" dirty="0" smtClean="0"/>
              <a:t> il nostro team si è occupato della gestione dei pagamenti, dei servizi quali mensa e orario e dei tirocinanti del sistema at-silo io mi occuperò di esporre la gestione dei pagamenti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extLst>
      <p:ext uri="{BB962C8B-B14F-4D97-AF65-F5344CB8AC3E}">
        <p14:creationId xmlns:p14="http://schemas.microsoft.com/office/powerpoint/2010/main" val="312202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extLst>
      <p:ext uri="{BB962C8B-B14F-4D97-AF65-F5344CB8AC3E}">
        <p14:creationId xmlns:p14="http://schemas.microsoft.com/office/powerpoint/2010/main" val="1632684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extLst>
      <p:ext uri="{BB962C8B-B14F-4D97-AF65-F5344CB8AC3E}">
        <p14:creationId xmlns:p14="http://schemas.microsoft.com/office/powerpoint/2010/main" val="1093366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Dire</a:t>
            </a:r>
            <a:r>
              <a:rPr lang="it-IT" baseline="0" dirty="0" smtClean="0"/>
              <a:t> </a:t>
            </a:r>
            <a:r>
              <a:rPr lang="it-IT" baseline="0" dirty="0" smtClean="0"/>
              <a:t>cosa si intende per gestione degli extra</a:t>
            </a:r>
          </a:p>
          <a:p>
            <a:r>
              <a:rPr lang="it-IT" baseline="0" dirty="0" smtClean="0"/>
              <a:t>il nostro sistema prevede che i genitori possono richiedere </a:t>
            </a:r>
            <a:r>
              <a:rPr lang="it-IT" baseline="0" dirty="0" smtClean="0"/>
              <a:t>variazione sia </a:t>
            </a:r>
            <a:r>
              <a:rPr lang="it-IT" baseline="0" dirty="0" smtClean="0"/>
              <a:t>sul menù di base </a:t>
            </a:r>
            <a:r>
              <a:rPr lang="it-IT" baseline="0" dirty="0" smtClean="0"/>
              <a:t>e sia </a:t>
            </a:r>
            <a:r>
              <a:rPr lang="it-IT" baseline="0" dirty="0" smtClean="0"/>
              <a:t>sull’orario </a:t>
            </a:r>
            <a:r>
              <a:rPr lang="it-IT" baseline="0" dirty="0" smtClean="0"/>
              <a:t>e ovviamente queste variazioni sono soggette a pagamento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extLst>
      <p:ext uri="{BB962C8B-B14F-4D97-AF65-F5344CB8AC3E}">
        <p14:creationId xmlns:p14="http://schemas.microsoft.com/office/powerpoint/2010/main" val="968677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Promemoria pagamento e promemoria fattura inclusi </a:t>
            </a:r>
            <a:r>
              <a:rPr lang="it-IT" smtClean="0"/>
              <a:t>in invipromemoria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extLst>
      <p:ext uri="{BB962C8B-B14F-4D97-AF65-F5344CB8AC3E}">
        <p14:creationId xmlns:p14="http://schemas.microsoft.com/office/powerpoint/2010/main" val="1685022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Promemoria pagamento e promemoria fattura inclusi in </a:t>
            </a:r>
            <a:r>
              <a:rPr lang="it-IT" dirty="0" smtClean="0"/>
              <a:t>invio</a:t>
            </a:r>
            <a:r>
              <a:rPr lang="it-IT" baseline="0" dirty="0" smtClean="0"/>
              <a:t> </a:t>
            </a:r>
            <a:r>
              <a:rPr lang="it-IT" dirty="0" smtClean="0"/>
              <a:t>ipromemoria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p14="http://schemas.microsoft.com/office/powerpoint/2010/main" val="1685022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Fare una ricapitolazione cosa può fare l’impiegato e cosa può fare il genitore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extLst>
      <p:ext uri="{BB962C8B-B14F-4D97-AF65-F5344CB8AC3E}">
        <p14:creationId xmlns:p14="http://schemas.microsoft.com/office/powerpoint/2010/main" val="3294237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p14="http://schemas.microsoft.com/office/powerpoint/2010/main" val="328384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03/01/2013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omments" Target="../comments/commen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1166066640"/>
              </p:ext>
            </p:extLst>
          </p:nvPr>
        </p:nvGraphicFramePr>
        <p:xfrm>
          <a:off x="179512" y="5517232"/>
          <a:ext cx="2051720" cy="118872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Marco</a:t>
                      </a:r>
                      <a:r>
                        <a:rPr lang="it-IT" sz="1400" baseline="0" dirty="0" smtClean="0">
                          <a:effectLst/>
                        </a:rPr>
                        <a:t> Parisi</a:t>
                      </a:r>
                    </a:p>
                  </a:txBody>
                  <a:tcPr marL="38100" marR="38100" marT="38100" marB="38100"/>
                </a:tc>
              </a:tr>
              <a:tr h="0">
                <a:tc>
                  <a:txBody>
                    <a:bodyPr/>
                    <a:lstStyle/>
                    <a:p>
                      <a:pPr algn="ctr" rtl="0">
                        <a:lnSpc>
                          <a:spcPct val="150000"/>
                        </a:lnSpc>
                      </a:pPr>
                      <a:r>
                        <a:rPr lang="it-IT" sz="1400" baseline="0" dirty="0" smtClean="0">
                          <a:effectLst/>
                        </a:rPr>
                        <a:t>0512100543</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696521689"/>
              </p:ext>
            </p:extLst>
          </p:nvPr>
        </p:nvGraphicFramePr>
        <p:xfrm>
          <a:off x="6948264" y="5877272"/>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1.0</a:t>
            </a:r>
          </a:p>
          <a:p>
            <a:pPr algn="ctr"/>
            <a:endParaRPr lang="it-IT" dirty="0">
              <a:latin typeface="+mj-lt"/>
            </a:endParaRPr>
          </a:p>
        </p:txBody>
      </p:sp>
      <p:pic>
        <p:nvPicPr>
          <p:cNvPr id="2050" name="Picture 2" descr="C:\Users\Marko\Desktop\Class_Diagram_Pagamenti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24744"/>
            <a:ext cx="8572500"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Ovale 3"/>
          <p:cNvSpPr/>
          <p:nvPr/>
        </p:nvSpPr>
        <p:spPr>
          <a:xfrm>
            <a:off x="3347864" y="5301208"/>
            <a:ext cx="2258770"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p:cNvSpPr/>
          <p:nvPr/>
        </p:nvSpPr>
        <p:spPr>
          <a:xfrm>
            <a:off x="5606634" y="4797152"/>
            <a:ext cx="1557654" cy="6122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82460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1.0</a:t>
            </a:r>
          </a:p>
          <a:p>
            <a:pPr algn="ctr"/>
            <a:endParaRPr lang="it-IT" dirty="0">
              <a:latin typeface="+mj-lt"/>
            </a:endParaRPr>
          </a:p>
        </p:txBody>
      </p:sp>
      <p:pic>
        <p:nvPicPr>
          <p:cNvPr id="2050" name="Picture 2" descr="C:\Users\Marko\Desktop\Class_Diagram_Pagamenti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24744"/>
            <a:ext cx="8572500"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Ovale 3"/>
          <p:cNvSpPr/>
          <p:nvPr/>
        </p:nvSpPr>
        <p:spPr>
          <a:xfrm>
            <a:off x="2604836" y="2852936"/>
            <a:ext cx="4271420" cy="11521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20930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3" y="471869"/>
            <a:ext cx="3937873" cy="1077218"/>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4.0</a:t>
            </a:r>
          </a:p>
          <a:p>
            <a:pPr algn="ctr"/>
            <a:endParaRPr lang="it-IT" sz="3200" dirty="0">
              <a:latin typeface="+mj-lt"/>
            </a:endParaRPr>
          </a:p>
        </p:txBody>
      </p:sp>
      <p:pic>
        <p:nvPicPr>
          <p:cNvPr id="2050" name="Picture 2" descr="C:\Users\Marko\Desktop\UCD_Pagamenti%2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968" y="1559909"/>
            <a:ext cx="752475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313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915816" y="471868"/>
            <a:ext cx="3384261" cy="830997"/>
          </a:xfrm>
          <a:prstGeom prst="rect">
            <a:avLst/>
          </a:prstGeom>
          <a:noFill/>
        </p:spPr>
        <p:txBody>
          <a:bodyPr wrap="none" rtlCol="0">
            <a:spAutoFit/>
          </a:bodyPr>
          <a:lstStyle/>
          <a:p>
            <a:pPr algn="ctr"/>
            <a:r>
              <a:rPr lang="it-IT" sz="4800" b="1" dirty="0">
                <a:latin typeface="+mj-lt"/>
              </a:rPr>
              <a:t> </a:t>
            </a:r>
            <a:r>
              <a:rPr lang="it-IT" sz="3200" b="1" dirty="0">
                <a:latin typeface="+mj-lt"/>
              </a:rPr>
              <a:t>E</a:t>
            </a:r>
            <a:r>
              <a:rPr lang="it-IT" sz="3200" b="1" dirty="0" smtClean="0">
                <a:latin typeface="+mj-lt"/>
              </a:rPr>
              <a:t>sempio Use Case</a:t>
            </a:r>
            <a:endParaRPr lang="it-IT" sz="3200" dirty="0">
              <a:latin typeface="+mj-lt"/>
            </a:endParaRPr>
          </a:p>
        </p:txBody>
      </p:sp>
      <p:pic>
        <p:nvPicPr>
          <p:cNvPr id="1027" name="Picture 3" descr="C:\Users\Marko\Desktop\UC_ Fattura pagament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7" y="1335247"/>
            <a:ext cx="8820471" cy="5299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549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rko\Desktop\Documenti presentazione\SD_PagamentiMo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28800"/>
            <a:ext cx="9131072" cy="4896544"/>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p:cNvSpPr txBox="1"/>
          <p:nvPr/>
        </p:nvSpPr>
        <p:spPr>
          <a:xfrm>
            <a:off x="2260241" y="471869"/>
            <a:ext cx="4938468" cy="1107996"/>
          </a:xfrm>
          <a:prstGeom prst="rect">
            <a:avLst/>
          </a:prstGeom>
          <a:noFill/>
        </p:spPr>
        <p:txBody>
          <a:bodyPr wrap="none" rtlCol="0">
            <a:spAutoFit/>
          </a:bodyPr>
          <a:lstStyle/>
          <a:p>
            <a:pPr algn="ctr"/>
            <a:r>
              <a:rPr lang="it-IT" sz="4800" b="1" dirty="0" smtClean="0">
                <a:latin typeface="+mj-lt"/>
              </a:rPr>
              <a:t>Sequence Diagram</a:t>
            </a:r>
          </a:p>
          <a:p>
            <a:pPr algn="ctr"/>
            <a:endParaRPr lang="it-IT" dirty="0">
              <a:latin typeface="+mj-lt"/>
            </a:endParaRPr>
          </a:p>
        </p:txBody>
      </p:sp>
    </p:spTree>
    <p:extLst>
      <p:ext uri="{BB962C8B-B14F-4D97-AF65-F5344CB8AC3E}">
        <p14:creationId xmlns:p14="http://schemas.microsoft.com/office/powerpoint/2010/main" val="2424786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540" y="692696"/>
            <a:ext cx="9144000" cy="646331"/>
          </a:xfrm>
          <a:prstGeom prst="rect">
            <a:avLst/>
          </a:prstGeom>
          <a:noFill/>
        </p:spPr>
        <p:txBody>
          <a:bodyPr wrap="square" rtlCol="0">
            <a:spAutoFit/>
          </a:bodyPr>
          <a:lstStyle/>
          <a:p>
            <a:pPr algn="ctr"/>
            <a:r>
              <a:rPr lang="it-IT" sz="3600" b="1" dirty="0" smtClean="0"/>
              <a:t>Problemi riscontrati nella stesura del RAD</a:t>
            </a:r>
            <a:endParaRPr lang="it-IT" sz="3600" b="1" dirty="0"/>
          </a:p>
        </p:txBody>
      </p:sp>
      <p:sp>
        <p:nvSpPr>
          <p:cNvPr id="3" name="CasellaDiTesto 2"/>
          <p:cNvSpPr txBox="1"/>
          <p:nvPr/>
        </p:nvSpPr>
        <p:spPr>
          <a:xfrm>
            <a:off x="204308" y="1700808"/>
            <a:ext cx="3863636" cy="1831271"/>
          </a:xfrm>
          <a:prstGeom prst="rect">
            <a:avLst/>
          </a:prstGeom>
          <a:noFill/>
        </p:spPr>
        <p:txBody>
          <a:bodyPr wrap="square" rtlCol="0">
            <a:spAutoFit/>
          </a:bodyPr>
          <a:lstStyle/>
          <a:p>
            <a:r>
              <a:rPr lang="it-IT" sz="3300" b="1" dirty="0" smtClean="0">
                <a:solidFill>
                  <a:srgbClr val="FF0000"/>
                </a:solidFill>
              </a:rPr>
              <a:t>Contro</a:t>
            </a:r>
            <a:r>
              <a:rPr lang="it-IT" sz="3300" b="1" dirty="0" smtClean="0">
                <a:solidFill>
                  <a:srgbClr val="FF0000"/>
                </a:solidFill>
              </a:rPr>
              <a:t>:</a:t>
            </a:r>
          </a:p>
          <a:p>
            <a:pPr marL="457200" indent="-457200">
              <a:buFont typeface="Wingdings" pitchFamily="2" charset="2"/>
              <a:buChar char="v"/>
            </a:pPr>
            <a:r>
              <a:rPr lang="it-IT" sz="2800" dirty="0" smtClean="0">
                <a:solidFill>
                  <a:schemeClr val="bg1"/>
                </a:solidFill>
              </a:rPr>
              <a:t>Indicazioni troppo generali nel bando</a:t>
            </a:r>
            <a:endParaRPr lang="it-IT" sz="2800" dirty="0" smtClean="0">
              <a:solidFill>
                <a:schemeClr val="bg1"/>
              </a:solidFill>
            </a:endParaRPr>
          </a:p>
          <a:p>
            <a:r>
              <a:rPr lang="it-IT" sz="2400" dirty="0" smtClean="0"/>
              <a:t> </a:t>
            </a:r>
            <a:endParaRPr lang="it-IT" sz="2400" dirty="0"/>
          </a:p>
        </p:txBody>
      </p:sp>
      <p:sp>
        <p:nvSpPr>
          <p:cNvPr id="4" name="CasellaDiTesto 3"/>
          <p:cNvSpPr txBox="1"/>
          <p:nvPr/>
        </p:nvSpPr>
        <p:spPr>
          <a:xfrm>
            <a:off x="4355976" y="1741745"/>
            <a:ext cx="4145128" cy="2693045"/>
          </a:xfrm>
          <a:prstGeom prst="rect">
            <a:avLst/>
          </a:prstGeom>
          <a:noFill/>
        </p:spPr>
        <p:txBody>
          <a:bodyPr wrap="square" rtlCol="0">
            <a:spAutoFit/>
          </a:bodyPr>
          <a:lstStyle/>
          <a:p>
            <a:r>
              <a:rPr lang="it-IT" sz="3300" b="1" dirty="0" smtClean="0">
                <a:solidFill>
                  <a:srgbClr val="00B050"/>
                </a:solidFill>
              </a:rPr>
              <a:t>Pro</a:t>
            </a:r>
            <a:r>
              <a:rPr lang="it-IT" sz="3300" b="1" dirty="0" smtClean="0">
                <a:solidFill>
                  <a:srgbClr val="00B050"/>
                </a:solidFill>
              </a:rPr>
              <a:t>:</a:t>
            </a:r>
          </a:p>
          <a:p>
            <a:pPr marL="457200" indent="-457200">
              <a:buFont typeface="Wingdings" pitchFamily="2" charset="2"/>
              <a:buChar char="v"/>
            </a:pPr>
            <a:r>
              <a:rPr lang="it-IT" sz="2800" dirty="0" smtClean="0">
                <a:solidFill>
                  <a:schemeClr val="bg1"/>
                </a:solidFill>
              </a:rPr>
              <a:t>Definizione di concetti semplici e non specifici</a:t>
            </a:r>
          </a:p>
          <a:p>
            <a:pPr marL="914400" lvl="1" indent="-457200">
              <a:buFont typeface="Courier New" pitchFamily="49" charset="0"/>
              <a:buChar char="o"/>
            </a:pPr>
            <a:r>
              <a:rPr lang="it-IT" sz="2800" i="1" dirty="0" smtClean="0">
                <a:solidFill>
                  <a:schemeClr val="bg1"/>
                </a:solidFill>
              </a:rPr>
              <a:t>Flessibilità rispetto ai cambiamenti</a:t>
            </a:r>
            <a:endParaRPr lang="it-IT" sz="2800" i="1" dirty="0" smtClean="0">
              <a:solidFill>
                <a:schemeClr val="bg1"/>
              </a:solidFill>
            </a:endParaRPr>
          </a:p>
          <a:p>
            <a:r>
              <a:rPr lang="it-IT" sz="2400" dirty="0" smtClean="0"/>
              <a:t> </a:t>
            </a:r>
            <a:endParaRPr lang="it-IT" sz="2400" dirty="0"/>
          </a:p>
        </p:txBody>
      </p:sp>
      <p:pic>
        <p:nvPicPr>
          <p:cNvPr id="1026" name="Picture 2" descr="C:\Users\Marko\Desktop\omino_s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4368" y="4797035"/>
            <a:ext cx="1198016" cy="201634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arko\Desktop\omino_n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4752571"/>
            <a:ext cx="1221217" cy="2060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678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87624" y="3212976"/>
            <a:ext cx="6624736" cy="648072"/>
          </a:xfrm>
        </p:spPr>
        <p:txBody>
          <a:bodyPr>
            <a:noAutofit/>
          </a:bodyPr>
          <a:lstStyle/>
          <a:p>
            <a:pPr algn="ctr"/>
            <a:r>
              <a:rPr lang="it-IT" sz="4800" b="1" dirty="0" smtClean="0"/>
              <a:t>Gestione Pagamenti</a:t>
            </a:r>
            <a:endParaRPr lang="it-IT" sz="4800" b="1" dirty="0"/>
          </a:p>
        </p:txBody>
      </p:sp>
    </p:spTree>
    <p:extLst>
      <p:ext uri="{BB962C8B-B14F-4D97-AF65-F5344CB8AC3E}">
        <p14:creationId xmlns:p14="http://schemas.microsoft.com/office/powerpoint/2010/main" val="2865657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r4nc3sc0\Desktop\at-silo\RAD\3 - Sistema proposto\attor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679" y="620689"/>
            <a:ext cx="5052690" cy="623383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ttore 1 3"/>
          <p:cNvCxnSpPr/>
          <p:nvPr/>
        </p:nvCxnSpPr>
        <p:spPr>
          <a:xfrm>
            <a:off x="3023828" y="1484784"/>
            <a:ext cx="482235"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Connettore 1 9"/>
          <p:cNvCxnSpPr/>
          <p:nvPr/>
        </p:nvCxnSpPr>
        <p:spPr>
          <a:xfrm>
            <a:off x="3779912" y="3068960"/>
            <a:ext cx="70480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Connettore 1 11"/>
          <p:cNvCxnSpPr/>
          <p:nvPr/>
        </p:nvCxnSpPr>
        <p:spPr>
          <a:xfrm>
            <a:off x="2987824" y="6237312"/>
            <a:ext cx="84327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Connettore 1 13"/>
          <p:cNvCxnSpPr/>
          <p:nvPr/>
        </p:nvCxnSpPr>
        <p:spPr>
          <a:xfrm>
            <a:off x="2915816" y="6597352"/>
            <a:ext cx="55642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 name="Connettore 1 15"/>
          <p:cNvCxnSpPr/>
          <p:nvPr/>
        </p:nvCxnSpPr>
        <p:spPr>
          <a:xfrm>
            <a:off x="4139952" y="3429000"/>
            <a:ext cx="408045"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7" name="Ovale 16"/>
          <p:cNvSpPr/>
          <p:nvPr/>
        </p:nvSpPr>
        <p:spPr>
          <a:xfrm>
            <a:off x="2915816" y="1268760"/>
            <a:ext cx="540060"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e 8"/>
          <p:cNvSpPr/>
          <p:nvPr/>
        </p:nvSpPr>
        <p:spPr>
          <a:xfrm>
            <a:off x="3666895" y="2831046"/>
            <a:ext cx="792088"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8399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Impiegato Asilo</a:t>
            </a:r>
          </a:p>
        </p:txBody>
      </p:sp>
      <p:pic>
        <p:nvPicPr>
          <p:cNvPr id="1026" name="Picture 2" descr="C:\Users\Marko\Desktop\278940263_fb1f4f5100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1"/>
            <a:ext cx="3576001" cy="3603368"/>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4431983"/>
          </a:xfrm>
          <a:prstGeom prst="rect">
            <a:avLst/>
          </a:prstGeom>
          <a:noFill/>
        </p:spPr>
        <p:txBody>
          <a:bodyPr wrap="square" rtlCol="0">
            <a:spAutoFit/>
          </a:bodyPr>
          <a:lstStyle/>
          <a:p>
            <a:pPr marL="342900" indent="-342900">
              <a:buFont typeface="Wingdings" pitchFamily="2" charset="2"/>
              <a:buChar char="v"/>
            </a:pPr>
            <a:endParaRPr lang="it-IT" sz="2400" dirty="0" smtClean="0"/>
          </a:p>
          <a:p>
            <a:pPr marL="342900" indent="-342900">
              <a:buFont typeface="Wingdings" pitchFamily="2" charset="2"/>
              <a:buChar char="v"/>
            </a:pPr>
            <a:r>
              <a:rPr lang="it-IT" sz="2400" dirty="0" smtClean="0"/>
              <a:t>Visualizzare lo stato dei pagamenti di tutti gli iscritti </a:t>
            </a:r>
          </a:p>
          <a:p>
            <a:pPr marL="342900" indent="-342900">
              <a:buFont typeface="Wingdings" pitchFamily="2" charset="2"/>
              <a:buChar char="v"/>
            </a:pPr>
            <a:r>
              <a:rPr lang="it-IT" sz="2400" dirty="0" smtClean="0"/>
              <a:t>Possibilità di fatturare i pagamenti mensili</a:t>
            </a:r>
          </a:p>
          <a:p>
            <a:pPr marL="342900" indent="-342900">
              <a:buFont typeface="Wingdings" pitchFamily="2" charset="2"/>
              <a:buChar char="v"/>
            </a:pPr>
            <a:r>
              <a:rPr lang="it-IT" sz="2400" dirty="0" smtClean="0"/>
              <a:t>Automatizzare la gestione delle rette per il servizio e permettere la personalizzazione delle rette</a:t>
            </a:r>
          </a:p>
          <a:p>
            <a:pPr marL="342900" indent="-342900">
              <a:buFont typeface="Wingdings" pitchFamily="2" charset="2"/>
              <a:buChar char="v"/>
            </a:pPr>
            <a:r>
              <a:rPr lang="it-IT" sz="2400" dirty="0" smtClean="0"/>
              <a:t>Possibilità di modificare manualmente la registrazione di un pagamento</a:t>
            </a:r>
          </a:p>
          <a:p>
            <a:pPr marL="342900" indent="-342900">
              <a:buFont typeface="Wingdings" pitchFamily="2" charset="2"/>
              <a:buChar char="v"/>
            </a:pPr>
            <a:r>
              <a:rPr lang="it-IT" sz="2400" dirty="0" smtClean="0"/>
              <a:t>Inviare email di promemoria</a:t>
            </a:r>
          </a:p>
          <a:p>
            <a:endParaRPr lang="it-IT" dirty="0"/>
          </a:p>
        </p:txBody>
      </p:sp>
    </p:spTree>
    <p:extLst>
      <p:ext uri="{BB962C8B-B14F-4D97-AF65-F5344CB8AC3E}">
        <p14:creationId xmlns:p14="http://schemas.microsoft.com/office/powerpoint/2010/main" val="3516333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13062" y="660807"/>
            <a:ext cx="4392488" cy="646331"/>
          </a:xfrm>
          <a:prstGeom prst="rect">
            <a:avLst/>
          </a:prstGeom>
          <a:noFill/>
        </p:spPr>
        <p:txBody>
          <a:bodyPr wrap="square" rtlCol="0">
            <a:spAutoFit/>
          </a:bodyPr>
          <a:lstStyle/>
          <a:p>
            <a:pPr algn="ctr"/>
            <a:r>
              <a:rPr lang="it-IT" sz="3600" b="1" dirty="0" smtClean="0">
                <a:solidFill>
                  <a:srgbClr val="000000"/>
                </a:solidFill>
              </a:rPr>
              <a:t>Genitore</a:t>
            </a:r>
          </a:p>
        </p:txBody>
      </p:sp>
      <p:pic>
        <p:nvPicPr>
          <p:cNvPr id="4" name="Picture 2" descr="C:\Users\Marko\Desktop\genitori-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2"/>
            <a:ext cx="3576001" cy="3702126"/>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2215991"/>
          </a:xfrm>
          <a:prstGeom prst="rect">
            <a:avLst/>
          </a:prstGeom>
          <a:noFill/>
        </p:spPr>
        <p:txBody>
          <a:bodyPr wrap="square" rtlCol="0">
            <a:spAutoFit/>
          </a:bodyPr>
          <a:lstStyle/>
          <a:p>
            <a:endParaRPr lang="it-IT" sz="2400" dirty="0" smtClean="0"/>
          </a:p>
          <a:p>
            <a:pPr marL="342900" indent="-342900">
              <a:buFont typeface="Wingdings" pitchFamily="2" charset="2"/>
              <a:buChar char="v"/>
            </a:pPr>
            <a:r>
              <a:rPr lang="it-IT" sz="2400" dirty="0" smtClean="0"/>
              <a:t>Visualizzare lo storico dei pagamenti</a:t>
            </a:r>
          </a:p>
          <a:p>
            <a:pPr marL="342900" indent="-342900">
              <a:buFont typeface="Wingdings" pitchFamily="2" charset="2"/>
              <a:buChar char="v"/>
            </a:pPr>
            <a:r>
              <a:rPr lang="it-IT" sz="2400" dirty="0" smtClean="0"/>
              <a:t>Visualizzare la fattura mensile</a:t>
            </a:r>
          </a:p>
          <a:p>
            <a:pPr marL="285750" indent="-285750">
              <a:buFont typeface="Arial" pitchFamily="34" charset="0"/>
              <a:buChar char="•"/>
            </a:pPr>
            <a:endParaRPr lang="it-IT" sz="2400" dirty="0" smtClean="0"/>
          </a:p>
          <a:p>
            <a:pPr marL="285750" indent="-285750">
              <a:buFont typeface="Arial" pitchFamily="34" charset="0"/>
              <a:buChar char="•"/>
            </a:pPr>
            <a:endParaRPr lang="it-IT" sz="2400" dirty="0" smtClean="0"/>
          </a:p>
          <a:p>
            <a:endParaRPr lang="it-IT" dirty="0"/>
          </a:p>
        </p:txBody>
      </p:sp>
    </p:spTree>
    <p:extLst>
      <p:ext uri="{BB962C8B-B14F-4D97-AF65-F5344CB8AC3E}">
        <p14:creationId xmlns:p14="http://schemas.microsoft.com/office/powerpoint/2010/main" val="576094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699792" y="764704"/>
            <a:ext cx="3888432" cy="578328"/>
          </a:xfrm>
        </p:spPr>
        <p:txBody>
          <a:bodyPr>
            <a:noAutofit/>
          </a:bodyPr>
          <a:lstStyle/>
          <a:p>
            <a:r>
              <a:rPr lang="it-IT" sz="3600" b="1" dirty="0" smtClean="0"/>
              <a:t>Gestione Pagamenti</a:t>
            </a:r>
            <a:endParaRPr lang="it-IT" sz="3600" b="1" dirty="0"/>
          </a:p>
        </p:txBody>
      </p:sp>
      <p:sp>
        <p:nvSpPr>
          <p:cNvPr id="4" name="Content Placeholder 3"/>
          <p:cNvSpPr txBox="1">
            <a:spLocks/>
          </p:cNvSpPr>
          <p:nvPr/>
        </p:nvSpPr>
        <p:spPr>
          <a:xfrm>
            <a:off x="611560" y="1519308"/>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dirty="0" smtClean="0">
                <a:solidFill>
                  <a:srgbClr val="000000"/>
                </a:solidFill>
              </a:rPr>
              <a:t>PRIMO IMPATTO</a:t>
            </a:r>
            <a:endParaRPr lang="en-US" dirty="0">
              <a:solidFill>
                <a:srgbClr val="000000"/>
              </a:solidFill>
            </a:endParaRPr>
          </a:p>
        </p:txBody>
      </p:sp>
      <p:pic>
        <p:nvPicPr>
          <p:cNvPr id="1026" name="Picture 2" descr="C:\Users\Marko\Desktop\MrTVlxUrDeuxxiwtND9xFZ5So1_4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2435" y="2276872"/>
            <a:ext cx="3810000" cy="29813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txBox="1">
            <a:spLocks/>
          </p:cNvSpPr>
          <p:nvPr/>
        </p:nvSpPr>
        <p:spPr>
          <a:xfrm>
            <a:off x="3133906" y="5589240"/>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i="1" dirty="0" err="1" smtClean="0">
                <a:solidFill>
                  <a:schemeClr val="accent4"/>
                </a:solidFill>
              </a:rPr>
              <a:t>Capire</a:t>
            </a:r>
            <a:r>
              <a:rPr lang="en-US" i="1" dirty="0" smtClean="0">
                <a:solidFill>
                  <a:schemeClr val="accent4"/>
                </a:solidFill>
              </a:rPr>
              <a:t> </a:t>
            </a:r>
            <a:r>
              <a:rPr lang="en-US" i="1" dirty="0" err="1" smtClean="0">
                <a:solidFill>
                  <a:schemeClr val="accent4"/>
                </a:solidFill>
              </a:rPr>
              <a:t>cosa</a:t>
            </a:r>
            <a:r>
              <a:rPr lang="en-US" i="1" dirty="0" smtClean="0">
                <a:solidFill>
                  <a:schemeClr val="accent4"/>
                </a:solidFill>
              </a:rPr>
              <a:t> </a:t>
            </a:r>
            <a:r>
              <a:rPr lang="en-US" i="1" dirty="0" err="1" smtClean="0">
                <a:solidFill>
                  <a:schemeClr val="accent4"/>
                </a:solidFill>
              </a:rPr>
              <a:t>il</a:t>
            </a:r>
            <a:r>
              <a:rPr lang="en-US" i="1" dirty="0" smtClean="0">
                <a:solidFill>
                  <a:schemeClr val="accent4"/>
                </a:solidFill>
              </a:rPr>
              <a:t> </a:t>
            </a:r>
            <a:r>
              <a:rPr lang="en-US" i="1" dirty="0" err="1" smtClean="0">
                <a:solidFill>
                  <a:schemeClr val="accent4"/>
                </a:solidFill>
              </a:rPr>
              <a:t>cliente</a:t>
            </a:r>
            <a:r>
              <a:rPr lang="en-US" i="1" dirty="0" smtClean="0">
                <a:solidFill>
                  <a:schemeClr val="accent4"/>
                </a:solidFill>
              </a:rPr>
              <a:t> </a:t>
            </a:r>
            <a:r>
              <a:rPr lang="en-US" i="1" dirty="0" err="1" smtClean="0">
                <a:solidFill>
                  <a:schemeClr val="accent4"/>
                </a:solidFill>
              </a:rPr>
              <a:t>vuole</a:t>
            </a:r>
            <a:endParaRPr lang="en-US" i="1" dirty="0">
              <a:solidFill>
                <a:schemeClr val="accent4"/>
              </a:solidFill>
            </a:endParaRPr>
          </a:p>
        </p:txBody>
      </p:sp>
    </p:spTree>
    <p:extLst>
      <p:ext uri="{BB962C8B-B14F-4D97-AF65-F5344CB8AC3E}">
        <p14:creationId xmlns:p14="http://schemas.microsoft.com/office/powerpoint/2010/main" val="418850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heel(1)">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43608" y="787214"/>
            <a:ext cx="3557832" cy="646331"/>
          </a:xfrm>
          <a:prstGeom prst="rect">
            <a:avLst/>
          </a:prstGeom>
          <a:noFill/>
        </p:spPr>
        <p:txBody>
          <a:bodyPr wrap="none" rtlCol="0">
            <a:spAutoFit/>
          </a:bodyPr>
          <a:lstStyle/>
          <a:p>
            <a:pPr algn="ctr"/>
            <a:r>
              <a:rPr lang="it-IT" sz="3600" b="1" dirty="0" smtClean="0">
                <a:latin typeface="+mj-lt"/>
              </a:rPr>
              <a:t>Team M vs Bando</a:t>
            </a:r>
          </a:p>
        </p:txBody>
      </p:sp>
      <p:sp>
        <p:nvSpPr>
          <p:cNvPr id="3" name="Content Placeholder 3"/>
          <p:cNvSpPr txBox="1">
            <a:spLocks/>
          </p:cNvSpPr>
          <p:nvPr/>
        </p:nvSpPr>
        <p:spPr>
          <a:xfrm>
            <a:off x="332158" y="2132856"/>
            <a:ext cx="8488314" cy="147661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Problem: </a:t>
            </a:r>
            <a:r>
              <a:rPr lang="en-US" dirty="0" err="1" smtClean="0">
                <a:solidFill>
                  <a:srgbClr val="000000"/>
                </a:solidFill>
              </a:rPr>
              <a:t>bando</a:t>
            </a:r>
            <a:r>
              <a:rPr lang="en-US" dirty="0" smtClean="0">
                <a:solidFill>
                  <a:srgbClr val="000000"/>
                </a:solidFill>
              </a:rPr>
              <a:t> non </a:t>
            </a:r>
            <a:r>
              <a:rPr lang="en-US" dirty="0" err="1" smtClean="0">
                <a:solidFill>
                  <a:srgbClr val="000000"/>
                </a:solidFill>
              </a:rPr>
              <a:t>specifico</a:t>
            </a:r>
            <a:r>
              <a:rPr lang="en-US" dirty="0" smtClean="0">
                <a:solidFill>
                  <a:srgbClr val="000000"/>
                </a:solidFill>
              </a:rPr>
              <a:t> </a:t>
            </a:r>
            <a:r>
              <a:rPr lang="en-US" dirty="0" err="1" smtClean="0">
                <a:solidFill>
                  <a:srgbClr val="000000"/>
                </a:solidFill>
              </a:rPr>
              <a:t>su</a:t>
            </a:r>
            <a:r>
              <a:rPr lang="en-US" dirty="0" smtClean="0">
                <a:solidFill>
                  <a:srgbClr val="000000"/>
                </a:solidFill>
              </a:rPr>
              <a:t> </a:t>
            </a:r>
            <a:r>
              <a:rPr lang="en-US" dirty="0" err="1" smtClean="0">
                <a:solidFill>
                  <a:srgbClr val="000000"/>
                </a:solidFill>
              </a:rPr>
              <a:t>molte</a:t>
            </a:r>
            <a:r>
              <a:rPr lang="en-US" dirty="0" smtClean="0">
                <a:solidFill>
                  <a:srgbClr val="000000"/>
                </a:solidFill>
              </a:rPr>
              <a:t> </a:t>
            </a:r>
            <a:r>
              <a:rPr lang="en-US" dirty="0" err="1" smtClean="0">
                <a:solidFill>
                  <a:srgbClr val="000000"/>
                </a:solidFill>
              </a:rPr>
              <a:t>questioni</a:t>
            </a:r>
            <a:r>
              <a:rPr lang="en-US" dirty="0" smtClean="0">
                <a:solidFill>
                  <a:srgbClr val="000000"/>
                </a:solidFill>
              </a:rPr>
              <a:t>, solo </a:t>
            </a:r>
            <a:r>
              <a:rPr lang="en-US" dirty="0" err="1" smtClean="0">
                <a:solidFill>
                  <a:srgbClr val="000000"/>
                </a:solidFill>
              </a:rPr>
              <a:t>accennate</a:t>
            </a:r>
            <a:r>
              <a:rPr lang="en-US" dirty="0" smtClean="0">
                <a:solidFill>
                  <a:srgbClr val="000000"/>
                </a:solidFill>
              </a:rPr>
              <a:t> come </a:t>
            </a:r>
            <a:r>
              <a:rPr lang="en-US" dirty="0" err="1" smtClean="0">
                <a:solidFill>
                  <a:srgbClr val="000000"/>
                </a:solidFill>
              </a:rPr>
              <a:t>rimborso</a:t>
            </a:r>
            <a:r>
              <a:rPr lang="en-US" dirty="0" smtClean="0">
                <a:solidFill>
                  <a:srgbClr val="000000"/>
                </a:solidFill>
              </a:rPr>
              <a:t>, </a:t>
            </a:r>
            <a:r>
              <a:rPr lang="en-US" dirty="0" err="1" smtClean="0">
                <a:solidFill>
                  <a:srgbClr val="000000"/>
                </a:solidFill>
              </a:rPr>
              <a:t>sconto</a:t>
            </a:r>
            <a:r>
              <a:rPr lang="en-US" dirty="0" smtClean="0">
                <a:solidFill>
                  <a:srgbClr val="000000"/>
                </a:solidFill>
              </a:rPr>
              <a:t>, </a:t>
            </a:r>
            <a:r>
              <a:rPr lang="en-US" dirty="0" err="1" smtClean="0">
                <a:solidFill>
                  <a:srgbClr val="000000"/>
                </a:solidFill>
              </a:rPr>
              <a:t>dipendenti</a:t>
            </a:r>
            <a:r>
              <a:rPr lang="en-US" dirty="0" smtClean="0">
                <a:solidFill>
                  <a:srgbClr val="000000"/>
                </a:solidFill>
              </a:rPr>
              <a:t>/</a:t>
            </a:r>
            <a:r>
              <a:rPr lang="en-US" dirty="0" err="1" smtClean="0">
                <a:solidFill>
                  <a:srgbClr val="000000"/>
                </a:solidFill>
              </a:rPr>
              <a:t>studenti</a:t>
            </a:r>
            <a:r>
              <a:rPr lang="en-US" dirty="0" smtClean="0">
                <a:solidFill>
                  <a:srgbClr val="000000"/>
                </a:solidFill>
              </a:rPr>
              <a:t> </a:t>
            </a:r>
            <a:r>
              <a:rPr lang="en-US" dirty="0" err="1" smtClean="0">
                <a:solidFill>
                  <a:srgbClr val="000000"/>
                </a:solidFill>
              </a:rPr>
              <a:t>ecc</a:t>
            </a:r>
            <a:r>
              <a:rPr lang="en-US" dirty="0" smtClean="0">
                <a:solidFill>
                  <a:srgbClr val="000000"/>
                </a:solidFill>
              </a:rPr>
              <a:t>..</a:t>
            </a:r>
            <a:endParaRPr lang="en-US" dirty="0">
              <a:solidFill>
                <a:srgbClr val="000000"/>
              </a:solidFill>
            </a:endParaRPr>
          </a:p>
        </p:txBody>
      </p:sp>
      <p:sp>
        <p:nvSpPr>
          <p:cNvPr id="4" name="Content Placeholder 3"/>
          <p:cNvSpPr txBox="1">
            <a:spLocks/>
          </p:cNvSpPr>
          <p:nvPr/>
        </p:nvSpPr>
        <p:spPr>
          <a:xfrm>
            <a:off x="323528" y="4077072"/>
            <a:ext cx="8352928" cy="10081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Solution: </a:t>
            </a:r>
            <a:r>
              <a:rPr lang="en-US" dirty="0" err="1" smtClean="0">
                <a:solidFill>
                  <a:srgbClr val="000000"/>
                </a:solidFill>
              </a:rPr>
              <a:t>Gestire</a:t>
            </a:r>
            <a:r>
              <a:rPr lang="en-US" dirty="0" smtClean="0">
                <a:solidFill>
                  <a:srgbClr val="000000"/>
                </a:solidFill>
              </a:rPr>
              <a:t> </a:t>
            </a:r>
            <a:r>
              <a:rPr lang="en-US" dirty="0" err="1" smtClean="0">
                <a:solidFill>
                  <a:srgbClr val="000000"/>
                </a:solidFill>
              </a:rPr>
              <a:t>i</a:t>
            </a:r>
            <a:r>
              <a:rPr lang="en-US" dirty="0" smtClean="0">
                <a:solidFill>
                  <a:srgbClr val="000000"/>
                </a:solidFill>
              </a:rPr>
              <a:t> </a:t>
            </a:r>
            <a:r>
              <a:rPr lang="en-US" dirty="0" err="1" smtClean="0">
                <a:solidFill>
                  <a:srgbClr val="000000"/>
                </a:solidFill>
              </a:rPr>
              <a:t>pagamenti</a:t>
            </a:r>
            <a:r>
              <a:rPr lang="en-US" dirty="0" smtClean="0">
                <a:solidFill>
                  <a:srgbClr val="000000"/>
                </a:solidFill>
              </a:rPr>
              <a:t> </a:t>
            </a:r>
            <a:r>
              <a:rPr lang="en-US" dirty="0" err="1" smtClean="0">
                <a:solidFill>
                  <a:srgbClr val="000000"/>
                </a:solidFill>
              </a:rPr>
              <a:t>trattando</a:t>
            </a:r>
            <a:r>
              <a:rPr lang="en-US" dirty="0" smtClean="0">
                <a:solidFill>
                  <a:srgbClr val="000000"/>
                </a:solidFill>
              </a:rPr>
              <a:t> solo </a:t>
            </a:r>
            <a:r>
              <a:rPr lang="en-US" dirty="0" err="1" smtClean="0">
                <a:solidFill>
                  <a:srgbClr val="000000"/>
                </a:solidFill>
              </a:rPr>
              <a:t>campi</a:t>
            </a:r>
            <a:r>
              <a:rPr lang="en-US" dirty="0" smtClean="0">
                <a:solidFill>
                  <a:srgbClr val="000000"/>
                </a:solidFill>
              </a:rPr>
              <a:t> </a:t>
            </a:r>
            <a:r>
              <a:rPr lang="en-US" dirty="0" err="1" smtClean="0">
                <a:solidFill>
                  <a:srgbClr val="000000"/>
                </a:solidFill>
              </a:rPr>
              <a:t>noti</a:t>
            </a:r>
            <a:endParaRPr lang="en-US" dirty="0">
              <a:solidFill>
                <a:srgbClr val="000000"/>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6817" y="4797152"/>
            <a:ext cx="1691039" cy="1695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6188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0.9</a:t>
            </a:r>
          </a:p>
          <a:p>
            <a:pPr algn="ctr"/>
            <a:endParaRPr lang="it-IT" dirty="0">
              <a:latin typeface="+mj-lt"/>
            </a:endParaRPr>
          </a:p>
        </p:txBody>
      </p:sp>
      <p:pic>
        <p:nvPicPr>
          <p:cNvPr id="1026" name="Picture 2" descr="C:\Users\Marko\Desktop\Class_Diagram_Pagamenti buon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22" y="1196752"/>
            <a:ext cx="9144000"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486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Versione iniziale</a:t>
            </a:r>
          </a:p>
        </p:txBody>
      </p:sp>
      <p:sp>
        <p:nvSpPr>
          <p:cNvPr id="9" name="Content Placeholder 3"/>
          <p:cNvSpPr txBox="1">
            <a:spLocks/>
          </p:cNvSpPr>
          <p:nvPr/>
        </p:nvSpPr>
        <p:spPr>
          <a:xfrm>
            <a:off x="298902" y="1556792"/>
            <a:ext cx="8449562"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solidFill>
                  <a:srgbClr val="000000"/>
                </a:solidFill>
              </a:rPr>
              <a:t>Cosa non va: </a:t>
            </a:r>
            <a:endParaRPr lang="it-IT" dirty="0">
              <a:solidFill>
                <a:srgbClr val="000000"/>
              </a:solidFill>
            </a:endParaRPr>
          </a:p>
          <a:p>
            <a:r>
              <a:rPr lang="it-IT" dirty="0" smtClean="0">
                <a:solidFill>
                  <a:srgbClr val="000000"/>
                </a:solidFill>
              </a:rPr>
              <a:t>Genitore non può pagare online ma deve pagare con   bancomat allo sportello dell’asilo</a:t>
            </a:r>
          </a:p>
          <a:p>
            <a:r>
              <a:rPr lang="it-IT" dirty="0" smtClean="0">
                <a:solidFill>
                  <a:srgbClr val="000000"/>
                </a:solidFill>
              </a:rPr>
              <a:t>Cauzione non presente sul bando </a:t>
            </a:r>
          </a:p>
          <a:p>
            <a:endParaRPr lang="it-IT" dirty="0" smtClean="0">
              <a:solidFill>
                <a:srgbClr val="000000"/>
              </a:solidFill>
            </a:endParaRPr>
          </a:p>
          <a:p>
            <a:pPr marL="0" indent="0">
              <a:buNone/>
            </a:pPr>
            <a:r>
              <a:rPr lang="it-IT" dirty="0" smtClean="0">
                <a:solidFill>
                  <a:srgbClr val="000000"/>
                </a:solidFill>
              </a:rPr>
              <a:t>Cosa deve essere gestito:</a:t>
            </a:r>
          </a:p>
          <a:p>
            <a:r>
              <a:rPr lang="it-IT" dirty="0" smtClean="0">
                <a:solidFill>
                  <a:srgbClr val="000000"/>
                </a:solidFill>
              </a:rPr>
              <a:t>Devono essere gestiti gli extra</a:t>
            </a:r>
          </a:p>
          <a:p>
            <a:pPr marL="0" indent="0">
              <a:buNone/>
            </a:pPr>
            <a:r>
              <a:rPr lang="it-IT" dirty="0" smtClean="0">
                <a:solidFill>
                  <a:srgbClr val="000000"/>
                </a:solidFill>
              </a:rPr>
              <a:t>	</a:t>
            </a:r>
          </a:p>
        </p:txBody>
      </p:sp>
    </p:spTree>
    <p:extLst>
      <p:ext uri="{BB962C8B-B14F-4D97-AF65-F5344CB8AC3E}">
        <p14:creationId xmlns:p14="http://schemas.microsoft.com/office/powerpoint/2010/main" val="952316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740</TotalTime>
  <Words>374</Words>
  <Application>Microsoft Office PowerPoint</Application>
  <PresentationFormat>Presentazione su schermo (4:3)</PresentationFormat>
  <Paragraphs>68</Paragraphs>
  <Slides>15</Slides>
  <Notes>11</Notes>
  <HiddenSlides>0</HiddenSlides>
  <MMClips>0</MMClips>
  <ScaleCrop>false</ScaleCrop>
  <HeadingPairs>
    <vt:vector size="4" baseType="variant">
      <vt:variant>
        <vt:lpstr>Tema</vt:lpstr>
      </vt:variant>
      <vt:variant>
        <vt:i4>1</vt:i4>
      </vt:variant>
      <vt:variant>
        <vt:lpstr>Titoli diapositive</vt:lpstr>
      </vt:variant>
      <vt:variant>
        <vt:i4>15</vt:i4>
      </vt:variant>
    </vt:vector>
  </HeadingPairs>
  <TitlesOfParts>
    <vt:vector size="16" baseType="lpstr">
      <vt:lpstr>Equinozio</vt:lpstr>
      <vt:lpstr>Presentazione standard di PowerPoint</vt:lpstr>
      <vt:lpstr>Gestione Pagamenti</vt:lpstr>
      <vt:lpstr>Presentazione standard di PowerPoint</vt:lpstr>
      <vt:lpstr>Presentazione standard di PowerPoint</vt:lpstr>
      <vt:lpstr>Presentazione standard di PowerPoint</vt:lpstr>
      <vt:lpstr>Gestione Pagamenti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Marco Parisi</dc:creator>
  <cp:keywords>@silo</cp:keywords>
  <cp:lastModifiedBy>Marko</cp:lastModifiedBy>
  <cp:revision>59</cp:revision>
  <dcterms:created xsi:type="dcterms:W3CDTF">2012-12-23T12:37:08Z</dcterms:created>
  <dcterms:modified xsi:type="dcterms:W3CDTF">2013-01-03T13:22:11Z</dcterms:modified>
</cp:coreProperties>
</file>