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6" r:id="rId6"/>
    <p:sldId id="263" r:id="rId7"/>
    <p:sldId id="261" r:id="rId8"/>
    <p:sldId id="268" r:id="rId9"/>
    <p:sldId id="265" r:id="rId10"/>
    <p:sldId id="269" r:id="rId11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iulio" initials="GF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41" autoAdjust="0"/>
  </p:normalViewPr>
  <p:slideViewPr>
    <p:cSldViewPr>
      <p:cViewPr varScale="1">
        <p:scale>
          <a:sx n="67" d="100"/>
          <a:sy n="67" d="100"/>
        </p:scale>
        <p:origin x="-91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2-30T14:51:20.928" idx="1">
    <p:pos x="1963" y="1355"/>
    <p:text>engineering con 2 e</p:text>
  </p:cm>
  <p:cm authorId="0" dt="2012-12-30T14:52:12.551" idx="2">
    <p:pos x="5127" y="1582"/>
    <p:text>Il db lo avete iniziato a fare dal SDD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2-30T14:53:02.823" idx="3">
    <p:pos x="10" y="10"/>
    <p:text>E' interessante, ma non so se altri lo dicono già. Controlla le bozze degli altri.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2-30T14:55:09.304" idx="4">
    <p:pos x="1" y="10"/>
    <p:text>Cerca di essere più schematico. Se vuoi dire qualcosa, ma non lo vuoi mettere sulla slide, lo puoi scrivere sotto, nell'area delle note, che compaiono solo a te in fase di presentazione.
Devi trattare anche le associazioni 1-n
Per tutti i tipi di mapping, fai anche qualche esempio, con ER astratto, ER di basso livello, e UML dell'implementazione.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2-30T14:56:19.819" idx="5">
    <p:pos x="10" y="10"/>
    <p:text>Anche qui, per l'esempio, basati su diagrammi a vari livelli (qui puoi partire addirittura dalla gerarchia iniziale degli attori, e far vedere tutta l'evoluzione).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2-30T15:07:25.502" idx="7">
    <p:pos x="1" y="10"/>
    <p:text>Ti conviene mettere meno classi, ma più zoomate. Eventualmente, se i primi di Gennaio venite all'università, potrei portare il proiettore, così iniziamo a provare se è leggibile.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78F4D-402C-46E0-A4BB-DF91EA86B14C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604CA-7593-4640-8FA1-5523937B8510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641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5010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L’implementazione è stata la fase di progettazione che ha ritardato la consegna del prodotto finale. Avendo creato un database iniziale, tutta l’implementazione è stata soggetta alle modifiche apportate alla base di dati. </a:t>
            </a:r>
          </a:p>
          <a:p>
            <a:r>
              <a:rPr lang="it-IT" dirty="0" smtClean="0"/>
              <a:t>Durante questa fase sono state trovate delle sbavature commesse in fase di </a:t>
            </a:r>
            <a:r>
              <a:rPr lang="it-IT" dirty="0" err="1" smtClean="0"/>
              <a:t>mapping</a:t>
            </a:r>
            <a:r>
              <a:rPr lang="it-IT" dirty="0" smtClean="0"/>
              <a:t> che ci hanno portato a produrre una base di dati incompleta e in alcuni punti sbagliata.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7673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dirty="0" smtClean="0"/>
              <a:t>Fare clic per modificare lo stile del sottotitolo dello schema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lang="it-IT" dirty="0" smtClean="0"/>
              <a:t>Secondo livello</a:t>
            </a:r>
          </a:p>
          <a:p>
            <a:pPr lvl="2" eaLnBrk="1" latinLnBrk="0" hangingPunct="1"/>
            <a:r>
              <a:rPr lang="it-IT" dirty="0" smtClean="0"/>
              <a:t>Terzo livello</a:t>
            </a:r>
          </a:p>
          <a:p>
            <a:pPr lvl="3" eaLnBrk="1" latinLnBrk="0" hangingPunct="1"/>
            <a:r>
              <a:rPr lang="it-IT" dirty="0" smtClean="0"/>
              <a:t>Quarto livello</a:t>
            </a:r>
          </a:p>
          <a:p>
            <a:pPr lvl="4" eaLnBrk="1" latinLnBrk="0" hangingPunct="1"/>
            <a:r>
              <a:rPr lang="it-IT" dirty="0" smtClean="0"/>
              <a:t>Quinto livello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dirty="0" smtClean="0"/>
              <a:t>Secondo livello</a:t>
            </a:r>
          </a:p>
          <a:p>
            <a:pPr lvl="2" eaLnBrk="1" latinLnBrk="0" hangingPunct="1"/>
            <a:r>
              <a:rPr kumimoji="0" lang="it-IT" dirty="0" smtClean="0"/>
              <a:t>Terzo livello</a:t>
            </a:r>
          </a:p>
          <a:p>
            <a:pPr lvl="3" eaLnBrk="1" latinLnBrk="0" hangingPunct="1"/>
            <a:r>
              <a:rPr kumimoji="0" lang="it-IT" dirty="0" smtClean="0"/>
              <a:t>Quarto livello</a:t>
            </a:r>
          </a:p>
          <a:p>
            <a:pPr lvl="4" eaLnBrk="1" latinLnBrk="0" hangingPunct="1"/>
            <a:r>
              <a:rPr kumimoji="0" lang="it-IT" dirty="0" smtClean="0"/>
              <a:t>Quinto livello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Tx/>
        <a:buSzPct val="95000"/>
        <a:buFont typeface="Wingdings" pitchFamily="2" charset="2"/>
        <a:buChar char="v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Tx/>
        <a:buSzPct val="85000"/>
        <a:buFont typeface="Courier New" pitchFamily="49" charset="0"/>
        <a:buChar char="o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Tx/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1446520" y="3212976"/>
            <a:ext cx="61173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Presentazione Finale</a:t>
            </a:r>
          </a:p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Team 2</a:t>
            </a:r>
            <a:endParaRPr lang="it-IT" sz="2000" b="1" dirty="0">
              <a:latin typeface="+mj-lt"/>
            </a:endParaRPr>
          </a:p>
        </p:txBody>
      </p:sp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036691"/>
              </p:ext>
            </p:extLst>
          </p:nvPr>
        </p:nvGraphicFramePr>
        <p:xfrm>
          <a:off x="179512" y="5517232"/>
          <a:ext cx="2051720" cy="118872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Team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</a:t>
                      </a:r>
                      <a:r>
                        <a:rPr lang="it-IT" sz="1400" b="1" u="none" strike="noStrike" baseline="0" dirty="0" err="1" smtClean="0">
                          <a:effectLst/>
                        </a:rPr>
                        <a:t>Members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Luigi </a:t>
                      </a:r>
                      <a:r>
                        <a:rPr lang="it-IT" sz="1400" dirty="0" err="1" smtClean="0">
                          <a:effectLst/>
                        </a:rPr>
                        <a:t>Lomasto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0512100426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graphicFrame>
        <p:nvGraphicFramePr>
          <p:cNvPr id="9" name="Tabel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521689"/>
              </p:ext>
            </p:extLst>
          </p:nvPr>
        </p:nvGraphicFramePr>
        <p:xfrm>
          <a:off x="6948264" y="5877272"/>
          <a:ext cx="2051720" cy="7924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Project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Manager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Giulio Franco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pic>
        <p:nvPicPr>
          <p:cNvPr id="1027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33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2560" y="476672"/>
            <a:ext cx="87092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smtClean="0">
                <a:latin typeface="+mj-lt"/>
              </a:rPr>
              <a:t>Aspetti positivi 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395536" y="1338446"/>
            <a:ext cx="806489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Implementate le funzionalità ad alta </a:t>
            </a:r>
            <a:r>
              <a:rPr lang="it-IT" sz="2400" dirty="0" smtClean="0"/>
              <a:t>priorità nonostante i problemi incontrati.</a:t>
            </a:r>
            <a:endParaRPr lang="it-IT" sz="2400" dirty="0" smtClean="0"/>
          </a:p>
          <a:p>
            <a:pPr marL="342900" indent="-342900">
              <a:buFont typeface="Arial" pitchFamily="34" charset="0"/>
              <a:buChar char="•"/>
            </a:pPr>
            <a:endParaRPr lang="it-IT" sz="24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Ottenuta una buona manutenibilità grazie alla specializzazione delle classi.</a:t>
            </a:r>
            <a:endParaRPr lang="it-IT" sz="2400" dirty="0" smtClean="0"/>
          </a:p>
          <a:p>
            <a:pPr marL="342900" indent="-342900">
              <a:buFont typeface="Arial" pitchFamily="34" charset="0"/>
              <a:buChar char="•"/>
            </a:pPr>
            <a:endParaRPr lang="it-IT" sz="2400" dirty="0" smtClean="0"/>
          </a:p>
          <a:p>
            <a:pPr marL="342900" indent="-342900">
              <a:buFont typeface="Arial" pitchFamily="34" charset="0"/>
              <a:buChar char="•"/>
            </a:pPr>
            <a:endParaRPr lang="it-IT" sz="2400" dirty="0" smtClean="0"/>
          </a:p>
          <a:p>
            <a:pPr marL="342900" indent="-342900">
              <a:buFont typeface="Arial" pitchFamily="34" charset="0"/>
              <a:buChar char="•"/>
            </a:pPr>
            <a:endParaRPr lang="it-IT" sz="2400" dirty="0" smtClean="0"/>
          </a:p>
          <a:p>
            <a:endParaRPr lang="it-IT" sz="2000" dirty="0" smtClean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771" y="3513759"/>
            <a:ext cx="4681661" cy="330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99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429277" y="476672"/>
            <a:ext cx="2600392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err="1" smtClean="0">
                <a:latin typeface="+mj-lt"/>
              </a:rPr>
              <a:t>Mapping</a:t>
            </a:r>
            <a:r>
              <a:rPr lang="it-IT" sz="4800" b="1" dirty="0" smtClean="0">
                <a:latin typeface="+mj-lt"/>
              </a:rPr>
              <a:t> </a:t>
            </a:r>
          </a:p>
          <a:p>
            <a:pPr algn="ctr"/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8496944" cy="1561640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La </a:t>
            </a:r>
            <a:r>
              <a:rPr lang="en-US" sz="2400" dirty="0" err="1" smtClean="0"/>
              <a:t>trasformazione</a:t>
            </a:r>
            <a:r>
              <a:rPr lang="en-US" sz="2400" dirty="0" smtClean="0"/>
              <a:t> da </a:t>
            </a:r>
            <a:r>
              <a:rPr lang="en-US" sz="2400" dirty="0" err="1" smtClean="0"/>
              <a:t>noi</a:t>
            </a:r>
            <a:r>
              <a:rPr lang="en-US" sz="2400" dirty="0" smtClean="0"/>
              <a:t> </a:t>
            </a:r>
            <a:r>
              <a:rPr lang="en-US" sz="2400" dirty="0" err="1" smtClean="0"/>
              <a:t>adottata</a:t>
            </a:r>
            <a:r>
              <a:rPr lang="en-US" sz="2400" dirty="0" smtClean="0"/>
              <a:t> in </a:t>
            </a:r>
            <a:r>
              <a:rPr lang="en-US" sz="2400" dirty="0" err="1" smtClean="0"/>
              <a:t>fase</a:t>
            </a:r>
            <a:r>
              <a:rPr lang="en-US" sz="2400" dirty="0" smtClean="0"/>
              <a:t> di mapping è </a:t>
            </a:r>
            <a:r>
              <a:rPr lang="en-US" sz="2400" dirty="0" err="1" smtClean="0"/>
              <a:t>stata</a:t>
            </a:r>
            <a:r>
              <a:rPr lang="en-US" sz="2400" dirty="0" smtClean="0"/>
              <a:t> di </a:t>
            </a:r>
            <a:r>
              <a:rPr lang="en-US" sz="2400" dirty="0" err="1" smtClean="0"/>
              <a:t>tipo</a:t>
            </a:r>
            <a:r>
              <a:rPr lang="en-US" sz="2400" dirty="0" smtClean="0"/>
              <a:t> “Forward engineering”.  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r>
              <a:rPr lang="en-US" sz="2400" dirty="0" smtClean="0"/>
              <a:t>Si è </a:t>
            </a:r>
            <a:r>
              <a:rPr lang="en-US" sz="2400" dirty="0" err="1" smtClean="0"/>
              <a:t>partiti</a:t>
            </a:r>
            <a:r>
              <a:rPr lang="en-US" sz="2400" dirty="0" smtClean="0"/>
              <a:t> da un </a:t>
            </a:r>
            <a:r>
              <a:rPr lang="en-US" sz="2400" dirty="0" err="1" smtClean="0"/>
              <a:t>modello</a:t>
            </a:r>
            <a:r>
              <a:rPr lang="en-US" sz="2400" dirty="0" smtClean="0"/>
              <a:t> ad </a:t>
            </a:r>
            <a:r>
              <a:rPr lang="en-US" sz="2400" dirty="0" err="1" smtClean="0"/>
              <a:t>oggetti</a:t>
            </a:r>
            <a:r>
              <a:rPr lang="en-US" sz="2400" dirty="0" smtClean="0"/>
              <a:t>, </a:t>
            </a:r>
            <a:r>
              <a:rPr lang="en-US" sz="2400" dirty="0" err="1" smtClean="0"/>
              <a:t>ottenuto</a:t>
            </a:r>
            <a:r>
              <a:rPr lang="en-US" sz="2400" dirty="0" smtClean="0"/>
              <a:t> </a:t>
            </a:r>
            <a:r>
              <a:rPr lang="en-US" sz="2400" dirty="0" err="1" smtClean="0"/>
              <a:t>dalle</a:t>
            </a:r>
            <a:r>
              <a:rPr lang="en-US" sz="2400" dirty="0" smtClean="0"/>
              <a:t> </a:t>
            </a:r>
            <a:r>
              <a:rPr lang="en-US" sz="2400" dirty="0" err="1" smtClean="0"/>
              <a:t>fasi</a:t>
            </a:r>
            <a:r>
              <a:rPr lang="en-US" sz="2400" dirty="0" smtClean="0"/>
              <a:t> di </a:t>
            </a:r>
            <a:r>
              <a:rPr lang="en-US" sz="2400" dirty="0"/>
              <a:t>S</a:t>
            </a:r>
            <a:r>
              <a:rPr lang="en-US" sz="2400" dirty="0" smtClean="0"/>
              <a:t>ystem design e Object design, dal quale è </a:t>
            </a:r>
            <a:r>
              <a:rPr lang="en-US" sz="2400" dirty="0" err="1" smtClean="0"/>
              <a:t>stato</a:t>
            </a:r>
            <a:r>
              <a:rPr lang="en-US" sz="2400" dirty="0" smtClean="0"/>
              <a:t> </a:t>
            </a:r>
            <a:r>
              <a:rPr lang="en-US" sz="2400" dirty="0" err="1" smtClean="0"/>
              <a:t>prodotto</a:t>
            </a:r>
            <a:r>
              <a:rPr lang="en-US" sz="2400" dirty="0" smtClean="0"/>
              <a:t> </a:t>
            </a:r>
            <a:r>
              <a:rPr lang="en-US" sz="2400" dirty="0" err="1" smtClean="0"/>
              <a:t>il</a:t>
            </a:r>
            <a:r>
              <a:rPr lang="en-US" sz="2400" dirty="0" smtClean="0"/>
              <a:t> </a:t>
            </a:r>
            <a:r>
              <a:rPr lang="en-US" sz="2400" dirty="0" err="1" smtClean="0"/>
              <a:t>codice</a:t>
            </a:r>
            <a:r>
              <a:rPr lang="en-US" sz="2400" dirty="0" smtClean="0"/>
              <a:t> </a:t>
            </a:r>
            <a:r>
              <a:rPr lang="en-US" sz="2400" dirty="0" err="1" smtClean="0"/>
              <a:t>sorgente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3717032"/>
            <a:ext cx="3246399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32560" y="476672"/>
            <a:ext cx="870929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 smtClean="0">
                <a:latin typeface="+mj-lt"/>
              </a:rPr>
              <a:t>Convenzioni usate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443775" y="1268760"/>
            <a:ext cx="8313859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300" dirty="0"/>
          </a:p>
          <a:p>
            <a:pPr marL="342900" indent="-342900">
              <a:buFont typeface="Wingdings" pitchFamily="2" charset="2"/>
              <a:buChar char="v"/>
            </a:pPr>
            <a:r>
              <a:rPr lang="it-IT" sz="2300" dirty="0" smtClean="0"/>
              <a:t>I nomi delle tabelle del database iniziano con una lettera maiuscola.</a:t>
            </a:r>
          </a:p>
          <a:p>
            <a:pPr marL="285750" indent="-285750">
              <a:buFont typeface="Arial" pitchFamily="34" charset="0"/>
              <a:buChar char="•"/>
            </a:pPr>
            <a:endParaRPr lang="it-IT" sz="23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it-IT" sz="2300" dirty="0" smtClean="0"/>
              <a:t>I nomi dei campi del database iniziano con una lettera minuscola</a:t>
            </a:r>
          </a:p>
          <a:p>
            <a:pPr marL="285750" indent="-285750">
              <a:buFont typeface="Arial" pitchFamily="34" charset="0"/>
              <a:buChar char="•"/>
            </a:pPr>
            <a:endParaRPr lang="it-IT" sz="23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it-IT" sz="2300" dirty="0" smtClean="0"/>
              <a:t>I nomi composti da due o più parole, devono essere separati da un underscore (es </a:t>
            </a:r>
            <a:r>
              <a:rPr lang="it-IT" sz="2300" dirty="0" err="1" smtClean="0"/>
              <a:t>personale_asilo</a:t>
            </a:r>
            <a:r>
              <a:rPr lang="it-IT" sz="2300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it-IT" sz="2300" dirty="0"/>
          </a:p>
          <a:p>
            <a:pPr marL="342900" indent="-342900">
              <a:buFont typeface="Wingdings" pitchFamily="2" charset="2"/>
              <a:buChar char="v"/>
            </a:pPr>
            <a:r>
              <a:rPr lang="it-IT" sz="2300" dirty="0" smtClean="0"/>
              <a:t>I nomi degli attributi delle classi che fanno riferimento ai campi composti da più parole devono avere l’iniziale della seconda parola maiuscola (es </a:t>
            </a:r>
            <a:r>
              <a:rPr lang="it-IT" sz="2300" dirty="0" err="1" smtClean="0"/>
              <a:t>personaleAsilo</a:t>
            </a:r>
            <a:r>
              <a:rPr lang="it-IT" sz="2300" dirty="0" smtClean="0"/>
              <a:t>)</a:t>
            </a:r>
          </a:p>
          <a:p>
            <a:endParaRPr lang="it-IT" sz="20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05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2560" y="476672"/>
            <a:ext cx="87092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smtClean="0">
                <a:latin typeface="+mj-lt"/>
              </a:rPr>
              <a:t>Mappare associazioni in collezioni e riferimenti(1)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467544" y="1196752"/>
            <a:ext cx="82089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it-IT" sz="2200" dirty="0" smtClean="0"/>
              <a:t>Per poter mappare classi che hanno associazioni uno-a-uno unidirezionali abbiamo inserito il riferimento nella classe che fa uso delle funzionalità dell’altra classe. </a:t>
            </a:r>
            <a:endParaRPr lang="it-IT" sz="1600" dirty="0" smtClean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304748"/>
            <a:ext cx="9144000" cy="446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30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2560" y="476672"/>
            <a:ext cx="87092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smtClean="0">
                <a:latin typeface="+mj-lt"/>
              </a:rPr>
              <a:t>Mappare associazioni in collezioni e riferimenti(2)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611560" y="1122422"/>
            <a:ext cx="79928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it-IT" sz="2200" dirty="0"/>
              <a:t>Per poter mappare delle classi che hanno associazioni del tipo </a:t>
            </a:r>
            <a:r>
              <a:rPr lang="it-IT" sz="2200" dirty="0" smtClean="0"/>
              <a:t>uno-a-molti abbiamo inserito nella classe del lato a uno una variabile che fa riferimento alla classe del lato a molti. </a:t>
            </a:r>
            <a:endParaRPr lang="it-IT" sz="16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230418"/>
            <a:ext cx="9144000" cy="462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03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19481" y="260648"/>
            <a:ext cx="87092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smtClean="0">
                <a:latin typeface="+mj-lt"/>
              </a:rPr>
              <a:t>Mappare associazioni in collezioni e riferimenti(3)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611560" y="1122422"/>
            <a:ext cx="79928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it-IT" sz="2200" dirty="0"/>
              <a:t>Per poter mappare delle classi che hanno associazioni del tipo molti-a-molti abbiamo creato nuove classi che contengono i riferimenti delle classi coinvolte nella relazione</a:t>
            </a:r>
            <a:r>
              <a:rPr lang="it-IT" sz="2200" dirty="0" smtClean="0"/>
              <a:t>. </a:t>
            </a:r>
            <a:endParaRPr lang="it-IT" sz="16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54" y="2230418"/>
            <a:ext cx="8698873" cy="462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77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2560" y="476672"/>
            <a:ext cx="87092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smtClean="0">
                <a:latin typeface="+mj-lt"/>
              </a:rPr>
              <a:t>Ereditarietà 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323528" y="1196752"/>
            <a:ext cx="84249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4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Diagramma ER comprende solo classi specifiche.</a:t>
            </a:r>
          </a:p>
          <a:p>
            <a:endParaRPr lang="it-IT" sz="24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E’ stato scelto un </a:t>
            </a:r>
            <a:r>
              <a:rPr lang="it-IT" sz="2400" dirty="0" err="1" smtClean="0"/>
              <a:t>mapping</a:t>
            </a:r>
            <a:r>
              <a:rPr lang="it-IT" sz="2400" dirty="0" smtClean="0"/>
              <a:t> verticale per suddividere le funzionalità comuni da quelle specifiche in modo da semplificare l’implementazione e sfruttare al meglio il concetto di programmazione orientata ad oggetti.</a:t>
            </a:r>
          </a:p>
          <a:p>
            <a:pPr marL="342900" indent="-342900">
              <a:buFont typeface="Arial" pitchFamily="34" charset="0"/>
              <a:buChar char="•"/>
            </a:pPr>
            <a:endParaRPr lang="it-IT" sz="24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it-IT" sz="2400" dirty="0" smtClean="0"/>
              <a:t>Un esempio concreto (</a:t>
            </a:r>
            <a:r>
              <a:rPr lang="it-IT" sz="2400" u="sng" dirty="0" smtClean="0"/>
              <a:t>utente</a:t>
            </a:r>
            <a:r>
              <a:rPr lang="it-IT" sz="2400" dirty="0" smtClean="0"/>
              <a:t>) estesa da (</a:t>
            </a:r>
            <a:r>
              <a:rPr lang="it-IT" sz="2400" u="sng" dirty="0" smtClean="0"/>
              <a:t>genitore, </a:t>
            </a:r>
            <a:r>
              <a:rPr lang="it-IT" sz="2400" u="sng" dirty="0" err="1" smtClean="0"/>
              <a:t>psicopedagogo</a:t>
            </a:r>
            <a:r>
              <a:rPr lang="it-IT" sz="2400" u="sng" dirty="0" smtClean="0"/>
              <a:t>, tirocinante</a:t>
            </a:r>
            <a:r>
              <a:rPr lang="it-IT" sz="2400" dirty="0" smtClean="0"/>
              <a:t>……).</a:t>
            </a:r>
            <a:endParaRPr lang="it-IT" sz="2400" dirty="0" smtClean="0"/>
          </a:p>
        </p:txBody>
      </p:sp>
    </p:spTree>
    <p:extLst>
      <p:ext uri="{BB962C8B-B14F-4D97-AF65-F5344CB8AC3E}">
        <p14:creationId xmlns:p14="http://schemas.microsoft.com/office/powerpoint/2010/main" val="108030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9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07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32560" y="476672"/>
            <a:ext cx="87092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smtClean="0">
                <a:latin typeface="+mj-lt"/>
              </a:rPr>
              <a:t>Problematiche </a:t>
            </a:r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865" y="3861046"/>
            <a:ext cx="5430682" cy="2524839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-1498376" y="1281295"/>
            <a:ext cx="643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32560" y="1338446"/>
            <a:ext cx="870929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it-IT" sz="2300" dirty="0" smtClean="0"/>
              <a:t>Implementazione soggetta alle modifiche apportate al database</a:t>
            </a:r>
          </a:p>
          <a:p>
            <a:endParaRPr lang="it-IT" sz="2300" dirty="0" smtClean="0"/>
          </a:p>
          <a:p>
            <a:pPr marL="342900" indent="-342900">
              <a:buFont typeface="Wingdings" pitchFamily="2" charset="2"/>
              <a:buChar char="v"/>
            </a:pPr>
            <a:r>
              <a:rPr lang="it-IT" sz="2300" dirty="0" smtClean="0"/>
              <a:t>Modifiche ai tipi dei dati (es. numero civico da </a:t>
            </a:r>
            <a:r>
              <a:rPr lang="it-IT" sz="2300" dirty="0" err="1" smtClean="0"/>
              <a:t>int</a:t>
            </a:r>
            <a:r>
              <a:rPr lang="it-IT" sz="2300" dirty="0" smtClean="0"/>
              <a:t> a </a:t>
            </a:r>
            <a:r>
              <a:rPr lang="it-IT" sz="2300" dirty="0" err="1" smtClean="0"/>
              <a:t>String</a:t>
            </a:r>
            <a:r>
              <a:rPr lang="it-IT" sz="2300" dirty="0" smtClean="0"/>
              <a:t>)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it-IT" sz="2300" dirty="0" smtClean="0"/>
              <a:t>Sbavature commesse in fase di </a:t>
            </a:r>
            <a:r>
              <a:rPr lang="it-IT" sz="2300" dirty="0" err="1" smtClean="0"/>
              <a:t>mapping</a:t>
            </a:r>
            <a:r>
              <a:rPr lang="it-IT" sz="2300" dirty="0" smtClean="0"/>
              <a:t> (modifiche di associazioni)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it-IT" sz="2300" dirty="0" smtClean="0"/>
              <a:t>Errori di nomenclatura (Convenzioni citate)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it-IT" sz="2300" dirty="0" smtClean="0"/>
              <a:t>Campi mancanti (es. Genitore)</a:t>
            </a:r>
            <a:endParaRPr lang="it-IT" sz="2300" dirty="0"/>
          </a:p>
        </p:txBody>
      </p:sp>
    </p:spTree>
    <p:extLst>
      <p:ext uri="{BB962C8B-B14F-4D97-AF65-F5344CB8AC3E}">
        <p14:creationId xmlns:p14="http://schemas.microsoft.com/office/powerpoint/2010/main" val="325952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BuonoSfondoBianco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BBECF4"/>
      </a:accent1>
      <a:accent2>
        <a:srgbClr val="BBECF4"/>
      </a:accent2>
      <a:accent3>
        <a:srgbClr val="BBECF4"/>
      </a:accent3>
      <a:accent4>
        <a:srgbClr val="167689"/>
      </a:accent4>
      <a:accent5>
        <a:srgbClr val="167689"/>
      </a:accent5>
      <a:accent6>
        <a:srgbClr val="A5C249"/>
      </a:accent6>
      <a:hlink>
        <a:srgbClr val="062328"/>
      </a:hlink>
      <a:folHlink>
        <a:srgbClr val="1059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831</TotalTime>
  <Words>422</Words>
  <Application>Microsoft Office PowerPoint</Application>
  <PresentationFormat>Presentazione su schermo (4:3)</PresentationFormat>
  <Paragraphs>50</Paragraphs>
  <Slides>10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1" baseType="lpstr">
      <vt:lpstr>Equinozio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@silo</dc:title>
  <dc:subject>Presentazione finale</dc:subject>
  <dc:creator>Luigi Lomasto</dc:creator>
  <cp:keywords>@silo</cp:keywords>
  <cp:lastModifiedBy>Luigi</cp:lastModifiedBy>
  <cp:revision>50</cp:revision>
  <dcterms:created xsi:type="dcterms:W3CDTF">2012-12-23T12:37:08Z</dcterms:created>
  <dcterms:modified xsi:type="dcterms:W3CDTF">2013-01-04T16:52:15Z</dcterms:modified>
</cp:coreProperties>
</file>