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51:20.928" idx="1">
    <p:pos x="1963" y="1355"/>
    <p:text>engineering con 2 e</p:text>
  </p:cm>
  <p:cm authorId="0" dt="2012-12-30T14:52:12.551" idx="2">
    <p:pos x="5127" y="1582"/>
    <p:text>Il db lo avete iniziato a fare dal SDD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53:02.823" idx="3">
    <p:pos x="10" y="10"/>
    <p:text>E' interessante, ma non so se altri lo dicono già. Controlla le bozze degli altri.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55:09.304" idx="4">
    <p:pos x="10" y="10"/>
    <p:text>Cerca di essere più schematico. Se vuoi dire qualcosa, ma non lo vuoi mettere sulla slide, lo puoi scrivere sotto, nell'area delle note, che compaiono solo a te in fase di presentazione.
Devi trattare anche le associazioni 1-n
Per tutti i tipi di mapping, fai anche qualche esempio, con ER astratto, ER di basso livello, e UML dell'implementazione.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56:19.819" idx="5">
    <p:pos x="10" y="10"/>
    <p:text>Anche qui, per l'esempio, basati su diagrammi a vari livelli (qui puoi partire addirittura dalla gerarchia iniziale degli attori, e far vedere tutta l'evoluzione).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5:07:25.502" idx="6">
    <p:pos x="10" y="10"/>
    <p:text>Ti conviene mettere meno classi, ma più zoomate. Eventualmente, se i primi di Gennaio venite all'università, potrei portare il proiettore, così iniziamo a provare se è leggibile.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8576524"/>
              </p:ext>
            </p:extLst>
          </p:nvPr>
        </p:nvGraphicFramePr>
        <p:xfrm>
          <a:off x="179512" y="5517232"/>
          <a:ext cx="2051720" cy="11887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Luigi </a:t>
                      </a:r>
                      <a:r>
                        <a:rPr lang="it-IT" sz="1400" dirty="0" err="1" smtClean="0">
                          <a:effectLst/>
                        </a:rPr>
                        <a:t>Lomasto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&lt;matricola qui&gt;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6521689"/>
              </p:ext>
            </p:extLst>
          </p:nvPr>
        </p:nvGraphicFramePr>
        <p:xfrm>
          <a:off x="6948264" y="5877272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429277" y="476672"/>
            <a:ext cx="260039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Mapping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496944" cy="15616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La </a:t>
            </a:r>
            <a:r>
              <a:rPr lang="en-US" sz="2400" dirty="0" err="1" smtClean="0"/>
              <a:t>trasformazione</a:t>
            </a:r>
            <a:r>
              <a:rPr lang="en-US" sz="2400" dirty="0" smtClean="0"/>
              <a:t> da </a:t>
            </a:r>
            <a:r>
              <a:rPr lang="en-US" sz="2400" dirty="0" err="1" smtClean="0"/>
              <a:t>noi</a:t>
            </a:r>
            <a:r>
              <a:rPr lang="en-US" sz="2400" dirty="0" smtClean="0"/>
              <a:t> </a:t>
            </a:r>
            <a:r>
              <a:rPr lang="en-US" sz="2400" dirty="0" err="1" smtClean="0"/>
              <a:t>adottata</a:t>
            </a:r>
            <a:r>
              <a:rPr lang="en-US" sz="2400" dirty="0" smtClean="0"/>
              <a:t> in </a:t>
            </a:r>
            <a:r>
              <a:rPr lang="en-US" sz="2400" dirty="0" err="1" smtClean="0"/>
              <a:t>fase</a:t>
            </a:r>
            <a:r>
              <a:rPr lang="en-US" sz="2400" dirty="0" smtClean="0"/>
              <a:t> di mapping è </a:t>
            </a:r>
            <a:r>
              <a:rPr lang="en-US" sz="2400" dirty="0" err="1" smtClean="0"/>
              <a:t>stata</a:t>
            </a:r>
            <a:r>
              <a:rPr lang="en-US" sz="2400" dirty="0" smtClean="0"/>
              <a:t> di </a:t>
            </a:r>
            <a:r>
              <a:rPr lang="en-US" sz="2400" dirty="0" err="1" smtClean="0"/>
              <a:t>tipo</a:t>
            </a:r>
            <a:r>
              <a:rPr lang="en-US" sz="2400" dirty="0" smtClean="0"/>
              <a:t> “Forward </a:t>
            </a:r>
            <a:r>
              <a:rPr lang="en-US" sz="2400" dirty="0" err="1" smtClean="0"/>
              <a:t>enginering</a:t>
            </a:r>
            <a:r>
              <a:rPr lang="en-US" sz="2400" dirty="0" smtClean="0"/>
              <a:t>”.  </a:t>
            </a:r>
          </a:p>
          <a:p>
            <a:pPr marL="0" indent="0">
              <a:buNone/>
            </a:pPr>
            <a:r>
              <a:rPr lang="en-US" sz="2400" dirty="0" smtClean="0"/>
              <a:t>Si è </a:t>
            </a:r>
            <a:r>
              <a:rPr lang="en-US" sz="2400" dirty="0" err="1" smtClean="0"/>
              <a:t>partiti</a:t>
            </a:r>
            <a:r>
              <a:rPr lang="en-US" sz="2400" dirty="0" smtClean="0"/>
              <a:t> da un </a:t>
            </a:r>
            <a:r>
              <a:rPr lang="en-US" sz="2400" dirty="0" err="1" smtClean="0"/>
              <a:t>modello</a:t>
            </a:r>
            <a:r>
              <a:rPr lang="en-US" sz="2400" dirty="0" smtClean="0"/>
              <a:t> ad </a:t>
            </a:r>
            <a:r>
              <a:rPr lang="en-US" sz="2400" dirty="0" err="1" smtClean="0"/>
              <a:t>oggetti</a:t>
            </a:r>
            <a:r>
              <a:rPr lang="en-US" sz="2400" dirty="0" smtClean="0"/>
              <a:t>, </a:t>
            </a:r>
            <a:r>
              <a:rPr lang="en-US" sz="2400" dirty="0" err="1" smtClean="0"/>
              <a:t>ottenuto</a:t>
            </a:r>
            <a:r>
              <a:rPr lang="en-US" sz="2400" dirty="0" smtClean="0"/>
              <a:t> in </a:t>
            </a:r>
            <a:r>
              <a:rPr lang="en-US" sz="2400" dirty="0" err="1" smtClean="0"/>
              <a:t>fase</a:t>
            </a:r>
            <a:r>
              <a:rPr lang="en-US" sz="2400" dirty="0" smtClean="0"/>
              <a:t> di object design, dal quale è </a:t>
            </a:r>
            <a:r>
              <a:rPr lang="en-US" sz="2400" dirty="0" err="1" smtClean="0"/>
              <a:t>stato</a:t>
            </a:r>
            <a:r>
              <a:rPr lang="en-US" sz="2400" dirty="0" smtClean="0"/>
              <a:t> </a:t>
            </a:r>
            <a:r>
              <a:rPr lang="en-US" sz="2400" dirty="0" err="1" smtClean="0"/>
              <a:t>prodotto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codice</a:t>
            </a:r>
            <a:r>
              <a:rPr lang="en-US" sz="2400" dirty="0" smtClean="0"/>
              <a:t> </a:t>
            </a:r>
            <a:r>
              <a:rPr lang="en-US" sz="2400" dirty="0" err="1" smtClean="0"/>
              <a:t>sorgente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3501008"/>
            <a:ext cx="324639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32560" y="476672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Convenzioni usate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43775" y="1268760"/>
            <a:ext cx="8313859" cy="598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dirty="0" smtClean="0"/>
              <a:t>Per rendere più semplice e comprensibile l’implementazione, sono state stabilite delle linee guida da rispettare in fase di programmazione:</a:t>
            </a:r>
          </a:p>
          <a:p>
            <a:endParaRPr lang="it-IT" sz="23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delle tabelle del database iniziano con una lettera maiuscola.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dei campi del database iniziano con una lettera minuscola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composti da due o più parole, devono essere separati da un underscore (es </a:t>
            </a:r>
            <a:r>
              <a:rPr lang="it-IT" sz="2300" dirty="0" err="1" smtClean="0"/>
              <a:t>personale_asilo</a:t>
            </a:r>
            <a:r>
              <a:rPr lang="it-IT" sz="23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degli attributi delle classi che fanno riferimento ai campi composti da più parole devono avere l’iniziale della seconda parola maiuscola (es </a:t>
            </a:r>
            <a:r>
              <a:rPr lang="it-IT" sz="2300" dirty="0" err="1" smtClean="0"/>
              <a:t>personaleAsilo</a:t>
            </a:r>
            <a:r>
              <a:rPr lang="it-IT" sz="2300" dirty="0" smtClean="0"/>
              <a:t>)</a:t>
            </a:r>
          </a:p>
          <a:p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3505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7544" y="1844824"/>
            <a:ext cx="820891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Per poter mappare classi che hanno associazioni uno-a-uno unidirezionali abbiamo inserito il riferimento nella classe che fa uso delle funzionalità dell’altra classe.</a:t>
            </a:r>
          </a:p>
          <a:p>
            <a:r>
              <a:rPr lang="it-IT" sz="2000" dirty="0" smtClean="0"/>
              <a:t>(es. tra le classi </a:t>
            </a:r>
            <a:r>
              <a:rPr lang="it-IT" sz="2000" dirty="0" err="1" smtClean="0"/>
              <a:t>DomandaIscrizione</a:t>
            </a:r>
            <a:r>
              <a:rPr lang="it-IT" sz="2000" dirty="0" smtClean="0"/>
              <a:t> e Servizio c’è una relazione uno-a-uno unidirezionale . E’ stato quindi inserito un riferimento nella classe </a:t>
            </a:r>
            <a:r>
              <a:rPr lang="it-IT" sz="2000" dirty="0" err="1" smtClean="0"/>
              <a:t>DomandaIscrizione</a:t>
            </a:r>
            <a:r>
              <a:rPr lang="it-IT" sz="2000" dirty="0"/>
              <a:t> </a:t>
            </a:r>
            <a:r>
              <a:rPr lang="it-IT" sz="2000" dirty="0" smtClean="0"/>
              <a:t>relativa al Servizio  )</a:t>
            </a:r>
          </a:p>
          <a:p>
            <a:endParaRPr lang="it-IT" sz="2000" dirty="0"/>
          </a:p>
          <a:p>
            <a:endParaRPr lang="it-IT" sz="2000" dirty="0" smtClean="0"/>
          </a:p>
          <a:p>
            <a:r>
              <a:rPr lang="it-IT" sz="2000" dirty="0" smtClean="0"/>
              <a:t>Per poter mappare delle classi che hanno associazioni del tipo molti-a-molti abbiamo creato nuove classi che contengono i riferimenti delle classi coinvolte nella relazione.</a:t>
            </a:r>
          </a:p>
          <a:p>
            <a:r>
              <a:rPr lang="it-IT" sz="2000" dirty="0" smtClean="0"/>
              <a:t>(es. tra le classi </a:t>
            </a:r>
            <a:r>
              <a:rPr lang="it-IT" sz="2000" dirty="0" err="1" smtClean="0"/>
              <a:t>EducatoreDidattico</a:t>
            </a:r>
            <a:r>
              <a:rPr lang="it-IT" sz="2000" dirty="0" smtClean="0"/>
              <a:t> e Classe è stata creata una classe Insegna che contiene i riferimenti alle due classi precedenti)</a:t>
            </a:r>
            <a:endParaRPr lang="it-IT" sz="2000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47930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Ereditarietà 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23528" y="1196752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endParaRPr lang="it-IT" sz="2400" dirty="0" smtClean="0"/>
          </a:p>
          <a:p>
            <a:r>
              <a:rPr lang="it-IT" sz="2400" dirty="0" smtClean="0"/>
              <a:t>Per gestire l’ereditarietà abbiamo usato un </a:t>
            </a:r>
            <a:r>
              <a:rPr lang="it-IT" sz="2400" dirty="0" err="1" smtClean="0"/>
              <a:t>mapping</a:t>
            </a:r>
            <a:r>
              <a:rPr lang="it-IT" sz="2400" dirty="0" smtClean="0"/>
              <a:t> verticale. Abbiamo creato delle superclassi che posseggono attributi e metodi generici, ereditati da sottoclassi specifiche. </a:t>
            </a:r>
          </a:p>
          <a:p>
            <a:r>
              <a:rPr lang="it-IT" sz="2400" dirty="0" smtClean="0"/>
              <a:t>Un esempio concreto lo si vede con la classe utente(superclasse) la quale viene estesa da numerose classi. (genitore, </a:t>
            </a:r>
            <a:r>
              <a:rPr lang="it-IT" sz="2400" dirty="0" err="1" smtClean="0"/>
              <a:t>psicopedagogo</a:t>
            </a:r>
            <a:r>
              <a:rPr lang="it-IT" sz="2400" dirty="0" smtClean="0"/>
              <a:t>, tirocinante……).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xmlns="" val="108030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1819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546</TotalTime>
  <Words>309</Words>
  <Application>Microsoft Office PowerPoint</Application>
  <PresentationFormat>Presentazione su schermo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@silo</dc:title>
  <dc:subject>Presentazione finale</dc:subject>
  <dc:creator>Luigi Lomasto</dc:creator>
  <cp:keywords>@silo</cp:keywords>
  <cp:lastModifiedBy>Giulio</cp:lastModifiedBy>
  <cp:revision>25</cp:revision>
  <dcterms:created xsi:type="dcterms:W3CDTF">2012-12-23T12:37:08Z</dcterms:created>
  <dcterms:modified xsi:type="dcterms:W3CDTF">2012-12-30T14:07:30Z</dcterms:modified>
</cp:coreProperties>
</file>