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6" r:id="rId6"/>
    <p:sldId id="263" r:id="rId7"/>
    <p:sldId id="261" r:id="rId8"/>
    <p:sldId id="268" r:id="rId9"/>
    <p:sldId id="265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1:20.928" idx="1">
    <p:pos x="1963" y="1355"/>
    <p:text>engineering con 2 e</p:text>
  </p:cm>
  <p:cm authorId="0" dt="2012-12-30T14:52:12.551" idx="2">
    <p:pos x="5127" y="1582"/>
    <p:text>Il db lo avete iniziato a fare dal SDD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3:02.823" idx="3">
    <p:pos x="10" y="10"/>
    <p:text>E' interessante, ma non so se altri lo dicono già. Controlla le bozze degli altri.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5:09.304" idx="4">
    <p:pos x="1" y="10"/>
    <p:text>Cerca di essere più schematico. Se vuoi dire qualcosa, ma non lo vuoi mettere sulla slide, lo puoi scrivere sotto, nell'area delle note, che compaiono solo a te in fase di presentazione.
Devi trattare anche le associazioni 1-n
Per tutti i tipi di mapping, fai anche qualche esempio, con ER astratto, ER di basso livello, e UML dell'implementazione.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6:19.819" idx="5">
    <p:pos x="10" y="10"/>
    <p:text>Anche qui, per l'esempio, basati su diagrammi a vari livelli (qui puoi partire addirittura dalla gerarchia iniziale degli attori, e far vedere tutta l'evoluzione).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5:07:25.502" idx="7">
    <p:pos x="10" y="10"/>
    <p:text>Ti conviene mettere meno classi, ma più zoomate. Eventualmente, se i primi di Gennaio venite all'università, potrei portare il proiettore, così iniziamo a provare se è leggibile.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01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036691"/>
              </p:ext>
            </p:extLst>
          </p:nvPr>
        </p:nvGraphicFramePr>
        <p:xfrm>
          <a:off x="179512" y="5517232"/>
          <a:ext cx="2051720" cy="115563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 </a:t>
                      </a:r>
                      <a:r>
                        <a:rPr lang="it-IT" sz="140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0512100426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21689"/>
              </p:ext>
            </p:extLst>
          </p:nvPr>
        </p:nvGraphicFramePr>
        <p:xfrm>
          <a:off x="6948264" y="5877272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429277" y="476672"/>
            <a:ext cx="260039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Mapping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496944" cy="15616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La </a:t>
            </a:r>
            <a:r>
              <a:rPr lang="en-US" sz="2400" dirty="0" err="1" smtClean="0"/>
              <a:t>trasformazione</a:t>
            </a:r>
            <a:r>
              <a:rPr lang="en-US" sz="2400" dirty="0" smtClean="0"/>
              <a:t> da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 err="1" smtClean="0"/>
              <a:t>adottata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mapping è </a:t>
            </a:r>
            <a:r>
              <a:rPr lang="en-US" sz="2400" dirty="0" err="1" smtClean="0"/>
              <a:t>stata</a:t>
            </a:r>
            <a:r>
              <a:rPr lang="en-US" sz="2400" dirty="0" smtClean="0"/>
              <a:t> di </a:t>
            </a:r>
            <a:r>
              <a:rPr lang="en-US" sz="2400" dirty="0" err="1" smtClean="0"/>
              <a:t>tipo</a:t>
            </a:r>
            <a:r>
              <a:rPr lang="en-US" sz="2400" dirty="0" smtClean="0"/>
              <a:t> “Forward </a:t>
            </a:r>
            <a:r>
              <a:rPr lang="en-US" sz="2400" dirty="0" smtClean="0"/>
              <a:t>engineering</a:t>
            </a:r>
            <a:r>
              <a:rPr lang="en-US" sz="2400" dirty="0" smtClean="0"/>
              <a:t>”.  </a:t>
            </a:r>
          </a:p>
          <a:p>
            <a:pPr marL="0" indent="0">
              <a:buNone/>
            </a:pPr>
            <a:r>
              <a:rPr lang="en-US" sz="2400" dirty="0" smtClean="0"/>
              <a:t>Si è </a:t>
            </a:r>
            <a:r>
              <a:rPr lang="en-US" sz="2400" dirty="0" err="1" smtClean="0"/>
              <a:t>partiti</a:t>
            </a:r>
            <a:r>
              <a:rPr lang="en-US" sz="2400" dirty="0" smtClean="0"/>
              <a:t> da un </a:t>
            </a:r>
            <a:r>
              <a:rPr lang="en-US" sz="2400" dirty="0" err="1" smtClean="0"/>
              <a:t>modello</a:t>
            </a:r>
            <a:r>
              <a:rPr lang="en-US" sz="2400" dirty="0" smtClean="0"/>
              <a:t> ad </a:t>
            </a:r>
            <a:r>
              <a:rPr lang="en-US" sz="2400" dirty="0" err="1" smtClean="0"/>
              <a:t>oggetti</a:t>
            </a:r>
            <a:r>
              <a:rPr lang="en-US" sz="2400" dirty="0" smtClean="0"/>
              <a:t>, </a:t>
            </a:r>
            <a:r>
              <a:rPr lang="en-US" sz="2400" dirty="0" err="1" smtClean="0"/>
              <a:t>ottenuto</a:t>
            </a:r>
            <a:r>
              <a:rPr lang="en-US" sz="2400" dirty="0" smtClean="0"/>
              <a:t> </a:t>
            </a:r>
            <a:r>
              <a:rPr lang="en-US" sz="2400" dirty="0" err="1" smtClean="0"/>
              <a:t>dalle</a:t>
            </a:r>
            <a:r>
              <a:rPr lang="en-US" sz="2400" dirty="0" smtClean="0"/>
              <a:t> </a:t>
            </a:r>
            <a:r>
              <a:rPr lang="en-US" sz="2400" dirty="0" err="1" smtClean="0"/>
              <a:t>fasi</a:t>
            </a:r>
            <a:r>
              <a:rPr lang="en-US" sz="2400" dirty="0" smtClean="0"/>
              <a:t> </a:t>
            </a:r>
            <a:r>
              <a:rPr lang="en-US" sz="2400" dirty="0" smtClean="0"/>
              <a:t>di </a:t>
            </a:r>
            <a:r>
              <a:rPr lang="en-US" sz="2400" dirty="0"/>
              <a:t>S</a:t>
            </a:r>
            <a:r>
              <a:rPr lang="en-US" sz="2400" dirty="0" smtClean="0"/>
              <a:t>ystem design e Object design, </a:t>
            </a:r>
            <a:r>
              <a:rPr lang="en-US" sz="2400" dirty="0" smtClean="0"/>
              <a:t>dal quale è </a:t>
            </a:r>
            <a:r>
              <a:rPr lang="en-US" sz="2400" dirty="0" err="1" smtClean="0"/>
              <a:t>stato</a:t>
            </a:r>
            <a:r>
              <a:rPr lang="en-US" sz="2400" dirty="0" smtClean="0"/>
              <a:t> </a:t>
            </a:r>
            <a:r>
              <a:rPr lang="en-US" sz="2400" dirty="0" err="1" smtClean="0"/>
              <a:t>prodotto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sorgente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01008"/>
            <a:ext cx="324639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32560" y="476672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Convenzioni usate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3775" y="1268760"/>
            <a:ext cx="8313859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 smtClean="0"/>
              <a:t>Per rendere più semplice e comprensibile l’implementazione, sono state stabilite delle linee guida da rispettare in fase di programmazione:</a:t>
            </a:r>
          </a:p>
          <a:p>
            <a:endParaRPr lang="it-IT" sz="23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delle tabelle del database iniziano con una lettera maiuscola.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dei campi del database iniziano con una lettera minuscola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composti da due o più parole, devono essere separati da un underscore (es </a:t>
            </a:r>
            <a:r>
              <a:rPr lang="it-IT" sz="2300" dirty="0" err="1" smtClean="0"/>
              <a:t>personale_asilo</a:t>
            </a:r>
            <a:r>
              <a:rPr lang="it-IT" sz="23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degli attributi delle classi che fanno riferimento ai campi composti da più parole devono avere l’iniziale della seconda parola maiuscola (es </a:t>
            </a:r>
            <a:r>
              <a:rPr lang="it-IT" sz="2300" dirty="0" err="1" smtClean="0"/>
              <a:t>personaleAsilo</a:t>
            </a:r>
            <a:r>
              <a:rPr lang="it-IT" sz="2300" dirty="0" smtClean="0"/>
              <a:t>)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5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riferimenti(1)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196752"/>
            <a:ext cx="82089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it-IT" sz="2200" dirty="0" smtClean="0"/>
              <a:t>Per poter mappare classi che hanno associazioni uno-a-uno unidirezionali abbiamo inserito il riferimento nella classe che fa uso delle funzionalità dell’altra classe. </a:t>
            </a:r>
            <a:r>
              <a:rPr lang="it-IT" sz="1600" dirty="0" smtClean="0"/>
              <a:t>(</a:t>
            </a:r>
            <a:r>
              <a:rPr lang="it-IT" sz="1600" dirty="0"/>
              <a:t>E</a:t>
            </a:r>
            <a:r>
              <a:rPr lang="it-IT" sz="1600" dirty="0" smtClean="0"/>
              <a:t>s. tra le classi </a:t>
            </a:r>
            <a:r>
              <a:rPr lang="it-IT" sz="1600" dirty="0" err="1" smtClean="0"/>
              <a:t>DomandaIscrizione</a:t>
            </a:r>
            <a:r>
              <a:rPr lang="it-IT" sz="1600" dirty="0" smtClean="0"/>
              <a:t> e Servizio c’è una relazione uno-a-uno unidirezionale . E’ stato quindi inserito un riferimento nella classe </a:t>
            </a:r>
            <a:r>
              <a:rPr lang="it-IT" sz="1600" dirty="0" err="1" smtClean="0"/>
              <a:t>DomandaIscrizione</a:t>
            </a:r>
            <a:r>
              <a:rPr lang="it-IT" sz="1600" dirty="0"/>
              <a:t> </a:t>
            </a:r>
            <a:r>
              <a:rPr lang="it-IT" sz="1600" dirty="0" smtClean="0"/>
              <a:t>relativa al Servizio )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66412"/>
            <a:ext cx="7704856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0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200" dirty="0"/>
              <a:t>Per poter mappare delle classi che hanno associazioni del tipo </a:t>
            </a:r>
            <a:r>
              <a:rPr lang="it-IT" sz="2200" dirty="0" smtClean="0"/>
              <a:t>uno-a-molti abbiamo inserito nella classe del lato a uno una variabile che fa riferimento alla classe del lato a molti. </a:t>
            </a:r>
            <a:r>
              <a:rPr lang="it-IT" sz="1600" dirty="0" smtClean="0"/>
              <a:t>(Es</a:t>
            </a:r>
            <a:r>
              <a:rPr lang="it-IT" sz="1600" dirty="0"/>
              <a:t>. </a:t>
            </a:r>
            <a:r>
              <a:rPr lang="it-IT" sz="1600" dirty="0" smtClean="0"/>
              <a:t>nella classe Retta </a:t>
            </a:r>
            <a:r>
              <a:rPr lang="it-IT" sz="1600" dirty="0"/>
              <a:t>è </a:t>
            </a:r>
            <a:r>
              <a:rPr lang="it-IT" sz="1600" dirty="0" smtClean="0"/>
              <a:t>stato inserito un attributo </a:t>
            </a:r>
            <a:r>
              <a:rPr lang="it-IT" sz="1600" u="sng" dirty="0" smtClean="0"/>
              <a:t>genitore </a:t>
            </a:r>
            <a:r>
              <a:rPr lang="it-IT" sz="1600" dirty="0" smtClean="0"/>
              <a:t>che fa riferimento alla classe Genitore )</a:t>
            </a:r>
            <a:endParaRPr lang="it-IT" sz="1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76640"/>
            <a:ext cx="9144000" cy="43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3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9481" y="260648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</a:t>
            </a:r>
            <a:r>
              <a:rPr lang="it-IT" sz="3200" b="1" dirty="0" smtClean="0">
                <a:latin typeface="+mj-lt"/>
              </a:rPr>
              <a:t>riferimenti(3)</a:t>
            </a:r>
            <a:endParaRPr lang="it-IT" sz="32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200" dirty="0"/>
              <a:t>Per poter mappare delle classi che hanno associazioni del tipo molti-a-molti abbiamo creato nuove classi che contengono i riferimenti delle classi coinvolte nella relazione</a:t>
            </a:r>
            <a:r>
              <a:rPr lang="it-IT" sz="2200" dirty="0" smtClean="0"/>
              <a:t>. </a:t>
            </a:r>
            <a:r>
              <a:rPr lang="it-IT" sz="1600" dirty="0" smtClean="0"/>
              <a:t>(Es</a:t>
            </a:r>
            <a:r>
              <a:rPr lang="it-IT" sz="1600" dirty="0"/>
              <a:t>. tra le classi </a:t>
            </a:r>
            <a:r>
              <a:rPr lang="it-IT" sz="1600" dirty="0" err="1"/>
              <a:t>EducatoreDidattico</a:t>
            </a:r>
            <a:r>
              <a:rPr lang="it-IT" sz="1600" dirty="0"/>
              <a:t> e Classe è stata creata una classe Insegna che contiene i riferimenti alle due classi precedenti)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4415"/>
            <a:ext cx="8208911" cy="38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Ereditarietà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1196752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Per gestire l’ereditarietà abbiamo usato un </a:t>
            </a:r>
            <a:r>
              <a:rPr lang="it-IT" sz="2400" dirty="0" err="1" smtClean="0"/>
              <a:t>mapping</a:t>
            </a:r>
            <a:r>
              <a:rPr lang="it-IT" sz="2400" dirty="0" smtClean="0"/>
              <a:t> verticale. Abbiamo creato delle superclassi che posseggono attributi e metodi generici, ereditati da sottoclassi specifiche. </a:t>
            </a:r>
          </a:p>
          <a:p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Un esempio concreto lo si vede con la classe utente(superclasse) la quale viene estesa da numerose classi. (genitore, </a:t>
            </a:r>
            <a:r>
              <a:rPr lang="it-IT" sz="2400" dirty="0" err="1" smtClean="0"/>
              <a:t>psicopedagogo</a:t>
            </a:r>
            <a:r>
              <a:rPr lang="it-IT" sz="2400" dirty="0" smtClean="0"/>
              <a:t>, tirocinante……).</a:t>
            </a:r>
          </a:p>
          <a:p>
            <a:endParaRPr lang="it-IT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E’ stato scelto il </a:t>
            </a:r>
            <a:r>
              <a:rPr lang="it-IT" sz="2400" dirty="0" err="1" smtClean="0"/>
              <a:t>mapping</a:t>
            </a:r>
            <a:r>
              <a:rPr lang="it-IT" sz="2400" dirty="0" smtClean="0"/>
              <a:t> verticale perché abbiamo lavorato con le classi specifiche servendoci appunto di attributi e metodi specifici.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8030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7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Problematiche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33844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L’implementazione è stata la fase di progettazione che ha ritardato la consegna del prodotto finale. Avendo creato un database iniziale, tutta l’implementazione è stata soggetta alle modifiche apportate alla base di dati. </a:t>
            </a:r>
          </a:p>
          <a:p>
            <a:r>
              <a:rPr lang="it-IT" dirty="0"/>
              <a:t>Durante questa fase sono state trovate delle sbavature commesse in fase di </a:t>
            </a:r>
            <a:r>
              <a:rPr lang="it-IT" dirty="0" err="1" smtClean="0"/>
              <a:t>mapping</a:t>
            </a:r>
            <a:r>
              <a:rPr lang="it-IT" dirty="0"/>
              <a:t> </a:t>
            </a:r>
            <a:r>
              <a:rPr lang="it-IT" dirty="0" smtClean="0"/>
              <a:t>che ci hanno portato a produrre una base di dati incompleta e in alcuni punti sbagliata.</a:t>
            </a:r>
          </a:p>
          <a:p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Classe «Genitore» (Campi mancanti)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Modifiche dei tipi primitivi (numero civico da </a:t>
            </a:r>
            <a:r>
              <a:rPr lang="it-IT" dirty="0" err="1" smtClean="0"/>
              <a:t>int</a:t>
            </a:r>
            <a:r>
              <a:rPr lang="it-IT" dirty="0" smtClean="0"/>
              <a:t> a </a:t>
            </a:r>
            <a:r>
              <a:rPr lang="it-IT" dirty="0" err="1" smtClean="0"/>
              <a:t>String</a:t>
            </a:r>
            <a:r>
              <a:rPr lang="it-IT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Errori nel denominare campi e variabili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3" y="4489274"/>
            <a:ext cx="4710602" cy="17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27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594</TotalTime>
  <Words>489</Words>
  <Application>Microsoft Office PowerPoint</Application>
  <PresentationFormat>Presentazione su schermo (4:3)</PresentationFormat>
  <Paragraphs>41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Equinozio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@silo</dc:title>
  <dc:subject>Presentazione finale</dc:subject>
  <dc:creator>Luigi Lomasto</dc:creator>
  <cp:keywords>@silo</cp:keywords>
  <cp:lastModifiedBy>Luigi</cp:lastModifiedBy>
  <cp:revision>31</cp:revision>
  <dcterms:created xsi:type="dcterms:W3CDTF">2012-12-23T12:37:08Z</dcterms:created>
  <dcterms:modified xsi:type="dcterms:W3CDTF">2013-01-04T10:57:42Z</dcterms:modified>
</cp:coreProperties>
</file>