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9" r:id="rId2"/>
    <p:sldId id="267" r:id="rId3"/>
    <p:sldId id="260" r:id="rId4"/>
    <p:sldId id="264" r:id="rId5"/>
    <p:sldId id="261" r:id="rId6"/>
    <p:sldId id="265" r:id="rId7"/>
    <p:sldId id="262" r:id="rId8"/>
    <p:sldId id="266" r:id="rId9"/>
    <p:sldId id="263" r:id="rId10"/>
    <p:sldId id="268" r:id="rId11"/>
    <p:sldId id="272" r:id="rId12"/>
    <p:sldId id="271" r:id="rId13"/>
    <p:sldId id="273" r:id="rId14"/>
    <p:sldId id="274" r:id="rId15"/>
    <p:sldId id="269" r:id="rId16"/>
    <p:sldId id="270" r:id="rId17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004" autoAdjust="0"/>
  </p:normalViewPr>
  <p:slideViewPr>
    <p:cSldViewPr>
      <p:cViewPr varScale="1">
        <p:scale>
          <a:sx n="58" d="100"/>
          <a:sy n="58" d="100"/>
        </p:scale>
        <p:origin x="-17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78F4D-402C-46E0-A4BB-DF91EA86B14C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604CA-7593-4640-8FA1-5523937B8510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12641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-Come si chiamano gli altri sottosistemi????</a:t>
            </a:r>
          </a:p>
          <a:p>
            <a:r>
              <a:rPr lang="it-IT" dirty="0" smtClean="0"/>
              <a:t>-meno di 20 sec per questa slide. Obiettivo: introdurre</a:t>
            </a:r>
            <a:r>
              <a:rPr lang="it-IT" baseline="0" dirty="0" smtClean="0"/>
              <a:t> al volo l’obiettivo già noto, e presentare anche gli altri team che parleranno dopo (solo nominandoli)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</a:t>
            </a:fld>
            <a:endParaRPr 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-Possibilità di cerchiare attori del sottosistema (spiegazione rapida)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10</a:t>
            </a:fld>
            <a:endParaRPr lang="it-I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11</a:t>
            </a:fld>
            <a:endParaRPr lang="it-I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12</a:t>
            </a:fld>
            <a:endParaRPr lang="it-I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Direttore dal </a:t>
            </a:r>
            <a:r>
              <a:rPr lang="it-IT" dirty="0" err="1" smtClean="0"/>
              <a:t>rad</a:t>
            </a:r>
            <a:r>
              <a:rPr lang="it-IT" dirty="0" smtClean="0"/>
              <a:t> 2.0</a:t>
            </a:r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13</a:t>
            </a:fld>
            <a:endParaRPr lang="it-I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14</a:t>
            </a:fld>
            <a:endParaRPr lang="it-I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15</a:t>
            </a:fld>
            <a:endParaRPr lang="it-I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Nuovo dal </a:t>
            </a:r>
            <a:r>
              <a:rPr lang="it-IT" dirty="0" err="1" smtClean="0"/>
              <a:t>rad</a:t>
            </a:r>
            <a:r>
              <a:rPr lang="it-IT" dirty="0" smtClean="0"/>
              <a:t> 3.2: 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16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-Grande lavoro</a:t>
            </a:r>
            <a:r>
              <a:rPr lang="it-IT" baseline="0" dirty="0" smtClean="0"/>
              <a:t> da realizzare </a:t>
            </a:r>
            <a:r>
              <a:rPr lang="it-IT" baseline="0" dirty="0" err="1" smtClean="0"/>
              <a:t>ecc…</a:t>
            </a:r>
            <a:endParaRPr lang="it-IT" baseline="0" dirty="0" smtClean="0"/>
          </a:p>
          <a:p>
            <a:r>
              <a:rPr lang="it-IT" dirty="0" smtClean="0"/>
              <a:t>-sommariamente divisi in 4 grandi famiglie ognuna da</a:t>
            </a:r>
            <a:r>
              <a:rPr lang="it-IT" baseline="0" dirty="0" smtClean="0"/>
              <a:t> soddisfare con requisiti </a:t>
            </a:r>
            <a:r>
              <a:rPr lang="it-IT" baseline="0" dirty="0" err="1" smtClean="0"/>
              <a:t>richiesti…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2</a:t>
            </a:fld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-Termini temporali: ciò eviterà di l’acquisizione di domande</a:t>
            </a:r>
            <a:r>
              <a:rPr lang="it-IT" baseline="0" dirty="0" smtClean="0"/>
              <a:t> o richieste inutile, aumentando la rapidità eliminando fastidiose operazioni di controllo ed eliminazione    </a:t>
            </a:r>
          </a:p>
          <a:p>
            <a:r>
              <a:rPr lang="it-IT" baseline="0" dirty="0" smtClean="0"/>
              <a:t>-Mix di requisiti funzionali e non. Non funzionali integrati e realizzati a stretto contatto con i funzionali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3</a:t>
            </a:fld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Slide</a:t>
            </a:r>
            <a:r>
              <a:rPr lang="it-IT" baseline="0" dirty="0" smtClean="0"/>
              <a:t> di struttura, saltare veloce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4</a:t>
            </a:fld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DIRE:le</a:t>
            </a:r>
            <a:r>
              <a:rPr lang="it-IT" baseline="0" dirty="0" smtClean="0"/>
              <a:t> fasi di accesso </a:t>
            </a:r>
            <a:r>
              <a:rPr lang="it-IT" baseline="0" dirty="0" err="1" smtClean="0"/>
              <a:t>ecc…</a:t>
            </a:r>
            <a:r>
              <a:rPr lang="it-IT" baseline="0" dirty="0" smtClean="0"/>
              <a:t> di </a:t>
            </a:r>
            <a:r>
              <a:rPr lang="it-IT" baseline="0" dirty="0" err="1" smtClean="0"/>
              <a:t>application</a:t>
            </a:r>
            <a:r>
              <a:rPr lang="it-IT" baseline="0" dirty="0" smtClean="0"/>
              <a:t> saranno </a:t>
            </a:r>
            <a:r>
              <a:rPr lang="it-IT" baseline="0" dirty="0" err="1" smtClean="0"/>
              <a:t>dp</a:t>
            </a:r>
            <a:r>
              <a:rPr lang="it-IT" baseline="0" dirty="0" smtClean="0"/>
              <a:t> descritte in dettaglio da elisa</a:t>
            </a:r>
            <a:endParaRPr lang="it-IT" dirty="0" smtClean="0"/>
          </a:p>
          <a:p>
            <a:r>
              <a:rPr lang="it-IT" dirty="0" smtClean="0"/>
              <a:t>Le notifiche permettono un </a:t>
            </a:r>
            <a:r>
              <a:rPr lang="it-IT" dirty="0" err="1" smtClean="0"/>
              <a:t>eleborazione</a:t>
            </a:r>
            <a:r>
              <a:rPr lang="it-IT" dirty="0" smtClean="0"/>
              <a:t> dati semplice poiché</a:t>
            </a:r>
            <a:r>
              <a:rPr lang="it-IT" baseline="0" dirty="0" smtClean="0"/>
              <a:t> permette di tener traccia quindi conoscere (senza fatica), ciò che deve essere fatto, modificato.</a:t>
            </a:r>
          </a:p>
          <a:p>
            <a:r>
              <a:rPr lang="it-IT" baseline="0" dirty="0" smtClean="0"/>
              <a:t>Gli input utente sono accessibili poiché organizzati in schemi di visualizzazione ordinati e di semplice comprensione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5</a:t>
            </a:fld>
            <a:endParaRPr 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Slide</a:t>
            </a:r>
            <a:r>
              <a:rPr lang="it-IT" baseline="0" dirty="0" smtClean="0"/>
              <a:t> di struttura, saltare veloce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6</a:t>
            </a:fld>
            <a:endParaRPr 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Strategy</a:t>
            </a:r>
            <a:r>
              <a:rPr lang="it-IT" dirty="0" smtClean="0"/>
              <a:t> motivo: gli utenti fanno ricerca:</a:t>
            </a:r>
          </a:p>
          <a:p>
            <a:r>
              <a:rPr lang="it-IT" dirty="0" smtClean="0"/>
              <a:t>1)possono visualizzare tutti o alcuni dati</a:t>
            </a:r>
          </a:p>
          <a:p>
            <a:r>
              <a:rPr lang="it-IT" dirty="0" smtClean="0"/>
              <a:t>2)esiti differenti a seconda dell’utente.     Ciò aumenta la rapidità di operazioni limitando l’attenzione su ciò che interessa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7</a:t>
            </a:fld>
            <a:endParaRPr 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Slide</a:t>
            </a:r>
            <a:r>
              <a:rPr lang="it-IT" baseline="0" dirty="0" smtClean="0"/>
              <a:t> di struttura, saltare veloce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8</a:t>
            </a:fld>
            <a:endParaRPr lang="it-I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-Motivare login separato</a:t>
            </a:r>
          </a:p>
          <a:p>
            <a:r>
              <a:rPr lang="it-IT" dirty="0" smtClean="0"/>
              <a:t>-Collegarsi agli attori del sistema</a:t>
            </a:r>
            <a:r>
              <a:rPr lang="it-IT" baseline="0" dirty="0" smtClean="0"/>
              <a:t> con attenzione sul sottosistema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9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dirty="0" smtClean="0"/>
              <a:t>Fare clic per modificare lo stile del sottotitolo dello schema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lang="it-IT" dirty="0" smtClean="0"/>
              <a:t>Secondo livello</a:t>
            </a:r>
          </a:p>
          <a:p>
            <a:pPr lvl="2" eaLnBrk="1" latinLnBrk="0" hangingPunct="1"/>
            <a:r>
              <a:rPr lang="it-IT" dirty="0" smtClean="0"/>
              <a:t>Terzo livello</a:t>
            </a:r>
          </a:p>
          <a:p>
            <a:pPr lvl="3" eaLnBrk="1" latinLnBrk="0" hangingPunct="1"/>
            <a:r>
              <a:rPr lang="it-IT" dirty="0" smtClean="0"/>
              <a:t>Quarto livello</a:t>
            </a:r>
          </a:p>
          <a:p>
            <a:pPr lvl="4" eaLnBrk="1" latinLnBrk="0" hangingPunct="1"/>
            <a:r>
              <a:rPr lang="it-IT" dirty="0" smtClean="0"/>
              <a:t>Quinto livello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dirty="0" smtClean="0"/>
              <a:t>Secondo livello</a:t>
            </a:r>
          </a:p>
          <a:p>
            <a:pPr lvl="2" eaLnBrk="1" latinLnBrk="0" hangingPunct="1"/>
            <a:r>
              <a:rPr kumimoji="0" lang="it-IT" dirty="0" smtClean="0"/>
              <a:t>Terzo livello</a:t>
            </a:r>
          </a:p>
          <a:p>
            <a:pPr lvl="3" eaLnBrk="1" latinLnBrk="0" hangingPunct="1"/>
            <a:r>
              <a:rPr kumimoji="0" lang="it-IT" dirty="0" smtClean="0"/>
              <a:t>Quarto livello</a:t>
            </a:r>
          </a:p>
          <a:p>
            <a:pPr lvl="4" eaLnBrk="1" latinLnBrk="0" hangingPunct="1"/>
            <a:r>
              <a:rPr kumimoji="0" lang="it-IT" dirty="0" smtClean="0"/>
              <a:t>Quinto livello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Tx/>
        <a:buSzPct val="95000"/>
        <a:buFont typeface="Wingdings" pitchFamily="2" charset="2"/>
        <a:buChar char="v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Tx/>
        <a:buSzPct val="85000"/>
        <a:buFont typeface="Courier New" pitchFamily="49" charset="0"/>
        <a:buChar char="o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Tx/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83768" y="188641"/>
            <a:ext cx="409644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Progetto </a:t>
            </a:r>
            <a:r>
              <a:rPr lang="it-IT" sz="4800" b="1" dirty="0" err="1" smtClean="0">
                <a:latin typeface="+mj-lt"/>
              </a:rPr>
              <a:t>@silo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Finalità e obiettivo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67544" y="1484784"/>
            <a:ext cx="8208912" cy="136815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 smtClean="0"/>
              <a:t>Sistema</a:t>
            </a:r>
            <a:r>
              <a:rPr lang="en-US" dirty="0" smtClean="0"/>
              <a:t> Software per  </a:t>
            </a:r>
            <a:r>
              <a:rPr lang="en-US" dirty="0" err="1" smtClean="0"/>
              <a:t>migliorare</a:t>
            </a:r>
            <a:r>
              <a:rPr lang="en-US" dirty="0" smtClean="0"/>
              <a:t> </a:t>
            </a:r>
            <a:r>
              <a:rPr lang="en-US" dirty="0" err="1" smtClean="0"/>
              <a:t>ed</a:t>
            </a:r>
            <a:r>
              <a:rPr lang="en-US" dirty="0" smtClean="0"/>
              <a:t> </a:t>
            </a:r>
            <a:r>
              <a:rPr lang="en-US" dirty="0" err="1" smtClean="0"/>
              <a:t>ottimizzare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servizio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asilo</a:t>
            </a:r>
            <a:r>
              <a:rPr lang="en-US" dirty="0" smtClean="0"/>
              <a:t> </a:t>
            </a:r>
            <a:r>
              <a:rPr lang="en-US" dirty="0" err="1" smtClean="0"/>
              <a:t>nido</a:t>
            </a:r>
            <a:r>
              <a:rPr lang="en-US" dirty="0" smtClean="0"/>
              <a:t> </a:t>
            </a:r>
            <a:r>
              <a:rPr lang="en-US" dirty="0" err="1" smtClean="0"/>
              <a:t>messo</a:t>
            </a:r>
            <a:r>
              <a:rPr lang="en-US" dirty="0" smtClean="0"/>
              <a:t> a </a:t>
            </a:r>
            <a:r>
              <a:rPr lang="en-US" dirty="0" err="1" smtClean="0"/>
              <a:t>disposizione</a:t>
            </a:r>
            <a:r>
              <a:rPr lang="en-US" dirty="0" smtClean="0"/>
              <a:t> </a:t>
            </a:r>
            <a:r>
              <a:rPr lang="en-US" dirty="0" err="1" smtClean="0"/>
              <a:t>dell’università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Fisciano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059832" y="2996952"/>
            <a:ext cx="2736304" cy="62553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Team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Sviluppo</a:t>
            </a:r>
            <a:endParaRPr lang="en-US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395536" y="3717032"/>
            <a:ext cx="5111750" cy="235372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Controllato Decentralizzato</a:t>
            </a:r>
          </a:p>
          <a:p>
            <a:pPr lvl="1"/>
            <a:r>
              <a:rPr lang="it-IT" dirty="0" smtClean="0"/>
              <a:t>Sottosistema Accessi</a:t>
            </a:r>
            <a:endParaRPr lang="it-IT" dirty="0" smtClean="0"/>
          </a:p>
          <a:p>
            <a:pPr lvl="1"/>
            <a:r>
              <a:rPr lang="it-IT" dirty="0" smtClean="0"/>
              <a:t>Sottosistema </a:t>
            </a:r>
            <a:r>
              <a:rPr lang="it-IT" dirty="0" err="1" smtClean="0"/>
              <a:t>……</a:t>
            </a:r>
            <a:endParaRPr lang="it-IT" dirty="0" smtClean="0"/>
          </a:p>
          <a:p>
            <a:pPr lvl="1"/>
            <a:r>
              <a:rPr lang="it-IT" dirty="0" smtClean="0"/>
              <a:t>Sottosistema </a:t>
            </a:r>
            <a:r>
              <a:rPr lang="it-IT" dirty="0" err="1" smtClean="0"/>
              <a:t>……</a:t>
            </a: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erdinando\Documents\Università\IS\RAD\3 - Sistema proposto\attor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764704"/>
            <a:ext cx="7272808" cy="6093296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2141887" y="0"/>
            <a:ext cx="48621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Attori del Sistema </a:t>
            </a:r>
          </a:p>
          <a:p>
            <a:pPr algn="ctr"/>
            <a:endParaRPr lang="it-IT" dirty="0">
              <a:latin typeface="+mj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141887" y="0"/>
            <a:ext cx="48621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Attori del Sistema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5122" name="Picture 2" descr="C:\Users\Ferdinando\Desktop\attor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764703"/>
            <a:ext cx="7260655" cy="60932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1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Prima versione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6146" name="Picture 2" descr="C:\Users\Ferdinando\Desktop\UCD Prim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1196752"/>
            <a:ext cx="6552727" cy="56612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1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Seconda versione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7170" name="Picture 2" descr="C:\Users\Ferdinando\Desktop\2v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1196752"/>
            <a:ext cx="5976664" cy="56612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1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Ultima versione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8194" name="Picture 2" descr="C:\Users\Ferdinando\Desktop\UCD final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196752"/>
            <a:ext cx="7416824" cy="56612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0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Prima versione </a:t>
            </a:r>
            <a:r>
              <a:rPr lang="it-IT" sz="2800" b="1" dirty="0" err="1" smtClean="0">
                <a:latin typeface="+mj-lt"/>
              </a:rPr>
              <a:t>GestioneDatiPersonali</a:t>
            </a:r>
            <a:r>
              <a:rPr lang="it-IT" sz="2800" b="1" dirty="0" smtClean="0">
                <a:latin typeface="+mj-lt"/>
              </a:rPr>
              <a:t>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2050" name="Picture 2" descr="C:\Users\Ferdinando\Desktop\Immagine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96752"/>
            <a:ext cx="9144000" cy="56612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971600" y="0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Ultima versione </a:t>
            </a:r>
            <a:r>
              <a:rPr lang="it-IT" sz="2800" b="1" dirty="0" err="1" smtClean="0">
                <a:latin typeface="+mj-lt"/>
              </a:rPr>
              <a:t>GestioneDati</a:t>
            </a:r>
            <a:r>
              <a:rPr lang="it-IT" sz="2800" b="1" dirty="0" smtClean="0">
                <a:latin typeface="+mj-lt"/>
              </a:rPr>
              <a:t> personali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1026" name="Picture 2" descr="C:\Users\Ferdinando\Documents\Università\IS\RAD\Casi d'uso\Atsilo1\Gestione Dati personali\UCD_A_3 GestioneDatiPersonaliComplet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96752"/>
            <a:ext cx="9144000" cy="56612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</a:t>
            </a:r>
            <a:r>
              <a:rPr lang="it-IT" sz="4800" b="1" dirty="0" smtClean="0">
                <a:latin typeface="+mj-lt"/>
              </a:rPr>
              <a:t>Accessi</a:t>
            </a:r>
            <a:r>
              <a:rPr lang="it-IT" sz="4800" b="1" dirty="0" smtClean="0">
                <a:latin typeface="+mj-lt"/>
              </a:rPr>
              <a:t> 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Hot </a:t>
            </a:r>
            <a:r>
              <a:rPr lang="it-IT" sz="2800" b="1" dirty="0" err="1" smtClean="0">
                <a:latin typeface="+mj-lt"/>
              </a:rPr>
              <a:t>Points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3140968"/>
            <a:ext cx="7344816" cy="230425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Registrazione e Accesso</a:t>
            </a:r>
          </a:p>
          <a:p>
            <a:r>
              <a:rPr lang="it-IT" dirty="0" smtClean="0"/>
              <a:t>Presentazione Domanda on-Line</a:t>
            </a:r>
          </a:p>
          <a:p>
            <a:r>
              <a:rPr lang="it-IT" dirty="0" smtClean="0"/>
              <a:t>Creazione, modifica, consultazione Graduatoria</a:t>
            </a:r>
          </a:p>
          <a:p>
            <a:r>
              <a:rPr lang="it-IT" dirty="0" smtClean="0"/>
              <a:t>Creazione,modifica, consultazioni Classi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11560" y="1988840"/>
            <a:ext cx="5111750" cy="57606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Principali</a:t>
            </a:r>
            <a:r>
              <a:rPr lang="en-US" dirty="0" smtClean="0"/>
              <a:t> </a:t>
            </a:r>
            <a:r>
              <a:rPr lang="en-US" dirty="0" err="1" smtClean="0"/>
              <a:t>punti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realizzazione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/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</a:t>
            </a:r>
            <a:r>
              <a:rPr lang="it-IT" sz="4800" b="1" dirty="0" smtClean="0">
                <a:latin typeface="+mj-lt"/>
              </a:rPr>
              <a:t>Accessi 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>
                <a:solidFill>
                  <a:srgbClr val="FF0000"/>
                </a:solidFill>
              </a:rPr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/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</a:t>
            </a:r>
            <a:r>
              <a:rPr lang="it-IT" sz="4800" b="1" dirty="0" smtClean="0">
                <a:latin typeface="+mj-lt"/>
              </a:rPr>
              <a:t>Accessi</a:t>
            </a:r>
            <a:r>
              <a:rPr lang="it-IT" sz="4800" b="1" dirty="0" smtClean="0">
                <a:latin typeface="+mj-lt"/>
              </a:rPr>
              <a:t> 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…..e soddisfatti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67544" y="1772816"/>
            <a:ext cx="7632848" cy="48965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Creazione account attraverso varie sezioni</a:t>
            </a:r>
          </a:p>
          <a:p>
            <a:pPr lvl="2"/>
            <a:r>
              <a:rPr lang="it-IT" dirty="0" smtClean="0"/>
              <a:t>Creazione generica dell’account</a:t>
            </a:r>
          </a:p>
          <a:p>
            <a:pPr lvl="2"/>
            <a:r>
              <a:rPr lang="it-IT" dirty="0" smtClean="0"/>
              <a:t>Dati Genitore richiedente</a:t>
            </a:r>
          </a:p>
          <a:p>
            <a:pPr lvl="2"/>
            <a:r>
              <a:rPr lang="it-IT" dirty="0" smtClean="0"/>
              <a:t>Dati Genitore non richiedente</a:t>
            </a:r>
          </a:p>
          <a:p>
            <a:pPr lvl="2"/>
            <a:r>
              <a:rPr lang="it-IT" dirty="0" smtClean="0"/>
              <a:t>Situazione Reddituale</a:t>
            </a:r>
          </a:p>
          <a:p>
            <a:pPr lvl="2"/>
            <a:r>
              <a:rPr lang="it-IT" dirty="0" smtClean="0"/>
              <a:t>Dati personali Bambino</a:t>
            </a:r>
          </a:p>
          <a:p>
            <a:pPr lvl="2"/>
            <a:r>
              <a:rPr lang="it-IT" dirty="0" smtClean="0"/>
              <a:t>Situazione Familiare</a:t>
            </a:r>
          </a:p>
          <a:p>
            <a:pPr lvl="1"/>
            <a:r>
              <a:rPr lang="it-IT" dirty="0" smtClean="0"/>
              <a:t>Notifiche costanti agli Impiegati di Competenza</a:t>
            </a:r>
          </a:p>
          <a:p>
            <a:pPr lvl="2"/>
            <a:r>
              <a:rPr lang="it-IT" dirty="0" smtClean="0"/>
              <a:t>Monitoraggio di richieste Utente </a:t>
            </a:r>
          </a:p>
          <a:p>
            <a:pPr lvl="1">
              <a:buNone/>
            </a:pPr>
            <a:endParaRPr lang="it-IT" dirty="0" smtClean="0"/>
          </a:p>
          <a:p>
            <a:pPr lvl="1">
              <a:buNone/>
            </a:pPr>
            <a:endParaRPr lang="it-IT" dirty="0" smtClean="0"/>
          </a:p>
          <a:p>
            <a:pPr lvl="2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</a:t>
            </a:r>
            <a:r>
              <a:rPr lang="it-IT" sz="4800" b="1" dirty="0" smtClean="0">
                <a:latin typeface="+mj-lt"/>
              </a:rPr>
              <a:t>Accessi</a:t>
            </a:r>
            <a:r>
              <a:rPr lang="it-IT" sz="4800" b="1" dirty="0" smtClean="0">
                <a:latin typeface="+mj-lt"/>
              </a:rPr>
              <a:t> 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>
                <a:solidFill>
                  <a:srgbClr val="FF0000"/>
                </a:solidFill>
              </a:rPr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</a:t>
            </a:r>
            <a:r>
              <a:rPr lang="it-IT" sz="4800" b="1" dirty="0" smtClean="0">
                <a:latin typeface="+mj-lt"/>
              </a:rPr>
              <a:t>Accessi</a:t>
            </a:r>
            <a:r>
              <a:rPr lang="it-IT" sz="4800" b="1" dirty="0" smtClean="0">
                <a:latin typeface="+mj-lt"/>
              </a:rPr>
              <a:t> 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…..e soddisfatti (2)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95536" y="1772816"/>
            <a:ext cx="6912768" cy="482453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Rapidità di Operazioni</a:t>
            </a:r>
          </a:p>
          <a:p>
            <a:pPr lvl="1"/>
            <a:r>
              <a:rPr lang="it-IT" dirty="0" smtClean="0"/>
              <a:t>Auto-Completamento</a:t>
            </a:r>
          </a:p>
          <a:p>
            <a:pPr lvl="2"/>
            <a:r>
              <a:rPr lang="it-IT" dirty="0" smtClean="0"/>
              <a:t>Compilazione Domanda</a:t>
            </a:r>
          </a:p>
          <a:p>
            <a:pPr lvl="1"/>
            <a:r>
              <a:rPr lang="it-IT" dirty="0" smtClean="0"/>
              <a:t>Modifiche e consultazione</a:t>
            </a:r>
          </a:p>
          <a:p>
            <a:pPr lvl="2"/>
            <a:r>
              <a:rPr lang="it-IT" dirty="0" smtClean="0"/>
              <a:t>Operazione su classi e iscritti (spostamenti)</a:t>
            </a:r>
          </a:p>
          <a:p>
            <a:pPr lvl="2"/>
            <a:r>
              <a:rPr lang="it-IT" dirty="0" smtClean="0"/>
              <a:t>Visualizzazione Bando</a:t>
            </a:r>
          </a:p>
          <a:p>
            <a:pPr lvl="2"/>
            <a:r>
              <a:rPr lang="it-IT" dirty="0" smtClean="0"/>
              <a:t>Accettazione Iscritto</a:t>
            </a:r>
          </a:p>
          <a:p>
            <a:pPr lvl="2"/>
            <a:r>
              <a:rPr lang="it-IT" dirty="0" smtClean="0"/>
              <a:t>Salvataggio di bozze di graduatoria</a:t>
            </a:r>
          </a:p>
          <a:p>
            <a:r>
              <a:rPr lang="it-IT" dirty="0" smtClean="0"/>
              <a:t>Alcune scelte strutturali</a:t>
            </a:r>
          </a:p>
          <a:p>
            <a:pPr lvl="1"/>
            <a:r>
              <a:rPr lang="it-IT" dirty="0" err="1" smtClean="0"/>
              <a:t>Strategy</a:t>
            </a:r>
            <a:r>
              <a:rPr lang="it-IT" dirty="0" smtClean="0"/>
              <a:t> Pattern</a:t>
            </a:r>
          </a:p>
          <a:p>
            <a:pPr lvl="2">
              <a:buNone/>
            </a:pPr>
            <a:endParaRPr lang="it-IT" dirty="0" smtClean="0"/>
          </a:p>
          <a:p>
            <a:pPr lvl="2"/>
            <a:endParaRPr lang="it-IT" dirty="0" smtClean="0"/>
          </a:p>
          <a:p>
            <a:pPr lvl="2"/>
            <a:endParaRPr lang="it-IT" dirty="0" smtClean="0"/>
          </a:p>
          <a:p>
            <a:pPr lvl="2">
              <a:buNone/>
            </a:pPr>
            <a:endParaRPr lang="it-IT" dirty="0" smtClean="0"/>
          </a:p>
          <a:p>
            <a:pPr lvl="2"/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</a:t>
            </a:r>
            <a:r>
              <a:rPr lang="it-IT" sz="4800" b="1" dirty="0" smtClean="0">
                <a:latin typeface="+mj-lt"/>
              </a:rPr>
              <a:t>Accessi</a:t>
            </a:r>
            <a:r>
              <a:rPr lang="it-IT" sz="4800" b="1" dirty="0" smtClean="0">
                <a:latin typeface="+mj-lt"/>
              </a:rPr>
              <a:t> 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>
                <a:solidFill>
                  <a:schemeClr val="bg1"/>
                </a:solidFill>
              </a:rPr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>
                <a:solidFill>
                  <a:srgbClr val="FF0000"/>
                </a:solidFill>
              </a:rPr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</a:t>
            </a:r>
            <a:r>
              <a:rPr lang="it-IT" sz="4800" b="1" dirty="0" smtClean="0">
                <a:latin typeface="+mj-lt"/>
              </a:rPr>
              <a:t>Accessi</a:t>
            </a:r>
            <a:r>
              <a:rPr lang="it-IT" sz="4800" b="1" dirty="0" smtClean="0">
                <a:latin typeface="+mj-lt"/>
              </a:rPr>
              <a:t> 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…..e soddisfatti (3)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67544" y="2564904"/>
            <a:ext cx="7776864" cy="216024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Login separato per tipologia di utente</a:t>
            </a:r>
          </a:p>
          <a:p>
            <a:pPr lvl="1"/>
            <a:r>
              <a:rPr lang="it-IT" dirty="0" smtClean="0"/>
              <a:t>Dati di ricerca variabili in base ai permessi</a:t>
            </a:r>
          </a:p>
          <a:p>
            <a:pPr lvl="1"/>
            <a:r>
              <a:rPr lang="it-IT" dirty="0" smtClean="0"/>
              <a:t>Monitoraggio Complessivo dell’Amministratore</a:t>
            </a:r>
          </a:p>
          <a:p>
            <a:pPr lvl="2"/>
            <a:endParaRPr lang="it-IT" dirty="0" smtClean="0"/>
          </a:p>
          <a:p>
            <a:pPr lvl="2">
              <a:buNone/>
            </a:pPr>
            <a:endParaRPr lang="it-IT" dirty="0" smtClean="0"/>
          </a:p>
          <a:p>
            <a:pPr lvl="2"/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BuonoSfondoBianco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BBECF4"/>
      </a:accent1>
      <a:accent2>
        <a:srgbClr val="BBECF4"/>
      </a:accent2>
      <a:accent3>
        <a:srgbClr val="BBECF4"/>
      </a:accent3>
      <a:accent4>
        <a:srgbClr val="167689"/>
      </a:accent4>
      <a:accent5>
        <a:srgbClr val="167689"/>
      </a:accent5>
      <a:accent6>
        <a:srgbClr val="A5C249"/>
      </a:accent6>
      <a:hlink>
        <a:srgbClr val="062328"/>
      </a:hlink>
      <a:folHlink>
        <a:srgbClr val="1059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508</TotalTime>
  <Words>573</Words>
  <Application>Microsoft Office PowerPoint</Application>
  <PresentationFormat>Presentazione su schermo (4:3)</PresentationFormat>
  <Paragraphs>142</Paragraphs>
  <Slides>16</Slides>
  <Notes>16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17" baseType="lpstr">
      <vt:lpstr>Equinozio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Lindig</dc:creator>
  <cp:lastModifiedBy>Ferdinando</cp:lastModifiedBy>
  <cp:revision>70</cp:revision>
  <dcterms:created xsi:type="dcterms:W3CDTF">2012-12-23T12:37:08Z</dcterms:created>
  <dcterms:modified xsi:type="dcterms:W3CDTF">2012-12-29T09:38:05Z</dcterms:modified>
</cp:coreProperties>
</file>