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9" r:id="rId3"/>
    <p:sldId id="272" r:id="rId4"/>
    <p:sldId id="273" r:id="rId5"/>
    <p:sldId id="274" r:id="rId6"/>
    <p:sldId id="276" r:id="rId7"/>
    <p:sldId id="275" r:id="rId8"/>
    <p:sldId id="271" r:id="rId9"/>
    <p:sldId id="278" r:id="rId10"/>
    <p:sldId id="279" r:id="rId11"/>
    <p:sldId id="285" r:id="rId12"/>
    <p:sldId id="286" r:id="rId13"/>
    <p:sldId id="280" r:id="rId14"/>
    <p:sldId id="277" r:id="rId15"/>
    <p:sldId id="281" r:id="rId16"/>
    <p:sldId id="282" r:id="rId17"/>
    <p:sldId id="283" r:id="rId18"/>
    <p:sldId id="284" r:id="rId19"/>
    <p:sldId id="287" r:id="rId20"/>
    <p:sldId id="288" r:id="rId21"/>
    <p:sldId id="289" r:id="rId22"/>
    <p:sldId id="290" r:id="rId23"/>
    <p:sldId id="291" r:id="rId24"/>
    <p:sldId id="260" r:id="rId25"/>
    <p:sldId id="261" r:id="rId26"/>
    <p:sldId id="262" r:id="rId27"/>
    <p:sldId id="265" r:id="rId28"/>
    <p:sldId id="263" r:id="rId29"/>
    <p:sldId id="264" r:id="rId30"/>
    <p:sldId id="266" r:id="rId31"/>
    <p:sldId id="267" r:id="rId32"/>
    <p:sldId id="268" r:id="rId33"/>
    <p:sldId id="269" r:id="rId34"/>
    <p:sldId id="270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9990601"/>
              </p:ext>
            </p:extLst>
          </p:nvPr>
        </p:nvGraphicFramePr>
        <p:xfrm>
          <a:off x="0" y="4876800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7425847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Sequence Diagram – Inserimento Evento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817" y="1285860"/>
            <a:ext cx="9337817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RAD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000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 smtClean="0">
                <a:latin typeface="+mj-lt"/>
              </a:rPr>
              <a:t>Obiettivi di Design</a:t>
            </a:r>
            <a:endParaRPr lang="it-IT" sz="5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14311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800" dirty="0" smtClean="0"/>
              <a:t>Adattabilità e </a:t>
            </a:r>
            <a:r>
              <a:rPr lang="it-IT" sz="2800" dirty="0" smtClean="0"/>
              <a:t>Portabilità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Usabilità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Tempi di risposta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Tolleranza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Facilità di apprendimento</a:t>
            </a:r>
            <a:endParaRPr lang="it-IT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42976" y="428604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Trade-Off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 dirty="0" smtClean="0"/>
              <a:t>Interfaccia vs </a:t>
            </a:r>
            <a:r>
              <a:rPr lang="it-IT" i="1" dirty="0" smtClean="0"/>
              <a:t>Usabilità</a:t>
            </a:r>
          </a:p>
          <a:p>
            <a:endParaRPr lang="it-IT" i="1" dirty="0" smtClean="0"/>
          </a:p>
          <a:p>
            <a:r>
              <a:rPr lang="it-IT" i="1" dirty="0" smtClean="0"/>
              <a:t> Comprensibilità vs </a:t>
            </a:r>
            <a:r>
              <a:rPr lang="it-IT" i="1" dirty="0" smtClean="0"/>
              <a:t>Tempo</a:t>
            </a:r>
          </a:p>
          <a:p>
            <a:endParaRPr lang="it-IT" i="1" dirty="0" smtClean="0"/>
          </a:p>
          <a:p>
            <a:r>
              <a:rPr lang="it-IT" i="1" dirty="0" smtClean="0"/>
              <a:t> Build vs </a:t>
            </a:r>
            <a:r>
              <a:rPr lang="it-IT" i="1" dirty="0" smtClean="0"/>
              <a:t>Buy</a:t>
            </a:r>
          </a:p>
          <a:p>
            <a:endParaRPr lang="it-IT" i="1" dirty="0" smtClean="0"/>
          </a:p>
          <a:p>
            <a:r>
              <a:rPr lang="it-IT" i="1" dirty="0" smtClean="0"/>
              <a:t> Spazio di </a:t>
            </a:r>
            <a:r>
              <a:rPr lang="it-IT" i="1" dirty="0" smtClean="0"/>
              <a:t>memoria </a:t>
            </a:r>
            <a:r>
              <a:rPr lang="it-IT" i="1" dirty="0" smtClean="0"/>
              <a:t>vs Velocità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0"/>
            <a:ext cx="8783637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357166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57884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3857620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857356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142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35716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 Diagram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322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214282" y="2643182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42844" y="3929066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Il sistema @silo usa, per la gestione dei dati </a:t>
            </a:r>
            <a:r>
              <a:rPr lang="it-IT" dirty="0" smtClean="0"/>
              <a:t>persistenti, un Database relazionale. Il DBMS scelto è MySql.</a:t>
            </a:r>
            <a:endParaRPr lang="it-IT" dirty="0" smtClean="0"/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L'utilizzo di MySQL ha facilitato l'integrazione del sistema col database anche grazie a componenti esistenti come </a:t>
            </a:r>
            <a:r>
              <a:rPr lang="it-IT" dirty="0" smtClean="0"/>
              <a:t>JDBC.</a:t>
            </a:r>
            <a:endParaRPr lang="it-IT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72595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SDD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96963"/>
            <a:ext cx="707236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50004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Gli attori del sistema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0100" y="1500174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14480" y="4143380"/>
            <a:ext cx="207170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786050" y="3571876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14480" y="6215058"/>
            <a:ext cx="178595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14480" y="5643578"/>
            <a:ext cx="178595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 – Design Pattern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4282" y="1571612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Per </a:t>
            </a:r>
            <a:r>
              <a:rPr lang="it-IT" dirty="0" smtClean="0"/>
              <a:t>l'implementazione del sistema è stato usato il design pattern Adapter per integrare </a:t>
            </a:r>
            <a:r>
              <a:rPr lang="it-IT" dirty="0" smtClean="0"/>
              <a:t>con il </a:t>
            </a:r>
            <a:r>
              <a:rPr lang="it-IT" dirty="0" smtClean="0"/>
              <a:t>sistema @silo </a:t>
            </a:r>
            <a:r>
              <a:rPr lang="it-IT" dirty="0" smtClean="0"/>
              <a:t>la </a:t>
            </a:r>
            <a:r>
              <a:rPr lang="it-IT" dirty="0" smtClean="0"/>
              <a:t>c</a:t>
            </a:r>
            <a:r>
              <a:rPr lang="it-IT" dirty="0" smtClean="0"/>
              <a:t>omponente esterna: il Forum </a:t>
            </a:r>
            <a:r>
              <a:rPr lang="it-IT" dirty="0" smtClean="0"/>
              <a:t>phpbb.  </a:t>
            </a:r>
            <a:endParaRPr lang="it-IT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30" y="3071810"/>
            <a:ext cx="821537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8049033" cy="36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 – Design Pattern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4282" y="1571612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Per </a:t>
            </a:r>
            <a:r>
              <a:rPr lang="it-IT" dirty="0" smtClean="0"/>
              <a:t>l'implementazione </a:t>
            </a:r>
            <a:r>
              <a:rPr lang="it-IT" dirty="0" smtClean="0"/>
              <a:t>dello strato Application si è ricorsi al design patter Singleton.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Componenti Off-The-Shelf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071670" y="1571612"/>
            <a:ext cx="6572296" cy="150019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L’implementazione di un forum è stata sostituita con l’utilizzo di una componente off-the-shelf quale il forum phpbb.</a:t>
            </a:r>
          </a:p>
          <a:p>
            <a:pPr>
              <a:buNone/>
            </a:pPr>
            <a:endParaRPr lang="it-IT" b="1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628" y="3286124"/>
            <a:ext cx="4000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Contro: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???</a:t>
            </a:r>
          </a:p>
          <a:p>
            <a:pPr>
              <a:buFont typeface="Arial" pitchFamily="34" charset="0"/>
              <a:buChar char="•"/>
            </a:pPr>
            <a:endParaRPr lang="it-IT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357562"/>
            <a:ext cx="37862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800" b="1" dirty="0" smtClean="0"/>
              <a:t>PRO: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Semplice da gestire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Open Source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Facile da usare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Personalizzabile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Largamente diffuso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ODD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86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Utenti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78605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-476250"/>
            <a:ext cx="9429750" cy="7334250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7158" y="1643050"/>
            <a:ext cx="807249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 gestione  dei questionari  ha due tipologie di utenti: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Genitore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Responsabile Questionari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78605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ntonio\Desktop\diagramma questionar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285728"/>
            <a:ext cx="9429750" cy="733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usabilità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 maggior parte dei genitori che useranno il sistema non avranno molto confidenza con i computer.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Non ambiguità</a:t>
            </a:r>
          </a:p>
          <a:p>
            <a:pPr marL="0" indent="0"/>
            <a:r>
              <a:rPr lang="en-US" dirty="0" smtClean="0"/>
              <a:t>Semplicità</a:t>
            </a:r>
          </a:p>
          <a:p>
            <a:pPr marL="0" indent="0"/>
            <a:r>
              <a:rPr lang="en-US" dirty="0" smtClean="0"/>
              <a:t>Tolleranza</a:t>
            </a:r>
          </a:p>
          <a:p>
            <a:pPr marL="0" indent="0"/>
            <a:r>
              <a:rPr lang="en-US" dirty="0" smtClean="0"/>
              <a:t>Assistenza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500306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Vogliamo un sistema: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Correttamente visualizzabile</a:t>
            </a:r>
          </a:p>
          <a:p>
            <a:pPr marL="0" indent="0"/>
            <a:r>
              <a:rPr lang="en-US" dirty="0" smtClean="0"/>
              <a:t>Veloce</a:t>
            </a:r>
          </a:p>
          <a:p>
            <a:pPr marL="0" indent="0"/>
            <a:r>
              <a:rPr lang="en-US" dirty="0" smtClean="0"/>
              <a:t>Semplice</a:t>
            </a:r>
          </a:p>
          <a:p>
            <a:pPr marL="0" indent="0"/>
            <a:r>
              <a:rPr lang="en-US" dirty="0" smtClean="0"/>
              <a:t>Indipendente da plugin</a:t>
            </a:r>
          </a:p>
          <a:p>
            <a:pPr marL="0" indent="0"/>
            <a:r>
              <a:rPr lang="en-US" dirty="0" smtClean="0"/>
              <a:t>Automatizzato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Build VS Buy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Build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PRO: progettazione e realizzazione ad hoc del sistema e dell’interfaccia.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CONTRO: necessario spendere molte  risorse per la realizzazione.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Build VS Buy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Buy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PRO: risultato immediato.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CONTRO: poco personalizzabile, costi, usabilità.  </a:t>
            </a: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0"/>
            <a:ext cx="63817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57224" y="142852"/>
            <a:ext cx="1571636" cy="500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85918" y="3143248"/>
            <a:ext cx="164307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500298" y="2786058"/>
            <a:ext cx="157163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357290" y="5357826"/>
            <a:ext cx="150019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214414" y="4429132"/>
            <a:ext cx="178595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4500562" y="5143512"/>
            <a:ext cx="1928826" cy="9286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/>
          <p:cNvSpPr/>
          <p:nvPr/>
        </p:nvSpPr>
        <p:spPr>
          <a:xfrm>
            <a:off x="1857356" y="4857760"/>
            <a:ext cx="1571636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7572396" y="285749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Nuovi attori</a:t>
            </a:r>
            <a:endParaRPr lang="it-IT" i="1" dirty="0"/>
          </a:p>
        </p:txBody>
      </p:sp>
      <p:sp>
        <p:nvSpPr>
          <p:cNvPr id="15" name="Rectangle 14"/>
          <p:cNvSpPr/>
          <p:nvPr/>
        </p:nvSpPr>
        <p:spPr>
          <a:xfrm>
            <a:off x="7358082" y="2928934"/>
            <a:ext cx="214314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60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Funzionalità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1785926"/>
            <a:ext cx="8429684" cy="435771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i="1" dirty="0" smtClean="0"/>
              <a:t>Responsabile Questionari</a:t>
            </a:r>
          </a:p>
          <a:p>
            <a:pPr marL="365760" lvl="1" indent="0"/>
            <a:r>
              <a:rPr lang="en-US" i="1" dirty="0" smtClean="0"/>
              <a:t>Creazione nuovi questionari</a:t>
            </a:r>
          </a:p>
          <a:p>
            <a:pPr marL="365760" lvl="1" indent="0"/>
            <a:r>
              <a:rPr lang="en-US" i="1" dirty="0" smtClean="0"/>
              <a:t>Modifica e cancellazione</a:t>
            </a:r>
          </a:p>
          <a:p>
            <a:pPr marL="365760" lvl="1" indent="0"/>
            <a:r>
              <a:rPr lang="en-US" i="1" dirty="0" smtClean="0"/>
              <a:t>Visualizzazione statistiche</a:t>
            </a:r>
          </a:p>
          <a:p>
            <a:pPr marL="365760" lvl="1" indent="0"/>
            <a:endParaRPr lang="en-US" i="1" dirty="0" smtClean="0"/>
          </a:p>
          <a:p>
            <a:pPr marL="0" indent="0"/>
            <a:r>
              <a:rPr lang="en-US" i="1" dirty="0" smtClean="0"/>
              <a:t>Genitore</a:t>
            </a:r>
          </a:p>
          <a:p>
            <a:pPr marL="365760" lvl="1" indent="0"/>
            <a:r>
              <a:rPr lang="en-US" i="1" dirty="0" smtClean="0"/>
              <a:t>Visualizza Questionari Compilabili</a:t>
            </a:r>
          </a:p>
          <a:p>
            <a:pPr marL="365760" lvl="1" indent="0"/>
            <a:r>
              <a:rPr lang="en-US" i="1" dirty="0" smtClean="0"/>
              <a:t>Compila Questionario</a:t>
            </a:r>
          </a:p>
          <a:p>
            <a:pPr marL="365760" lvl="1" indent="0"/>
            <a:endParaRPr lang="en-US" i="1" dirty="0" smtClean="0"/>
          </a:p>
          <a:p>
            <a:pPr marL="0" indent="0"/>
            <a:endParaRPr lang="en-US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38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dell’implementazione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1785926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Elevata complessità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Porzioni di codice poco commentate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dirty="0" smtClean="0"/>
              <a:t>I sottosistemi con priorità medio/bassa non sono stati implementati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4214818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3000" dirty="0" smtClean="0"/>
              <a:t>E’ possibile migliorare il sistema con ulteriori operazioni di refactoring, per migliorarne la leggibilità e la complessità.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DEMO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unità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207167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dirty="0" smtClean="0"/>
              <a:t>Il testing di unità è stato fatto inizialmente con le componenti stub e driver.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Dopo l’implementazione delle componenti mancanti è stata utilizzata la componente Junit.</a:t>
            </a:r>
          </a:p>
        </p:txBody>
      </p:sp>
      <p:pic>
        <p:nvPicPr>
          <p:cNvPr id="1026" name="Picture 2" descr="http://oliviertech.com/wp-content/uploads/2012/12/juni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5388" y="5357826"/>
            <a:ext cx="1950482" cy="1033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integrazione</a:t>
            </a:r>
          </a:p>
          <a:p>
            <a:pPr algn="ctr"/>
            <a:r>
              <a:rPr lang="it-IT" sz="4800" b="1" dirty="0" smtClean="0">
                <a:latin typeface="+mj-lt"/>
              </a:rPr>
              <a:t>sul sistema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giusto </a:t>
            </a:r>
            <a:endParaRPr lang="it-IT" sz="2600" b="1" dirty="0"/>
          </a:p>
        </p:txBody>
      </p:sp>
      <p:pic>
        <p:nvPicPr>
          <p:cNvPr id="1331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sbagliato </a:t>
            </a:r>
            <a:endParaRPr lang="it-IT" sz="2600" b="1" dirty="0"/>
          </a:p>
        </p:txBody>
      </p:sp>
      <p:pic>
        <p:nvPicPr>
          <p:cNvPr id="50178" name="Picture 2" descr="http://newton.logg.it/files/2009/11/Emoticon-Sad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7161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faremo nel prossimo progetto che non abbiamo fatto: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Quanto reputiamo buono il nostro sottosistema: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58940"/>
          <a:ext cx="9144000" cy="549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: Delegato Questionari</a:t>
                      </a:r>
                    </a:p>
                  </a:txBody>
                  <a:tcPr/>
                </a:tc>
              </a:tr>
              <a:tr h="47675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vuole inserire un piccolissimo questionario sugli eventi organizzati dall'asilo Mazzetti.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la finestra Homepage.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clicca sulla voce Questionari 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all'utente la finestra dei Questionari.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clicca sulla voce Inserisci nuovo Questionario.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 sistema mostra a Giovanni la finestra di Inserimento Questionari.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inserisce nei campi appositi il nome del questionario “Questionario di metà anno 2012/2013” e la seguente domanda aperta “Gli eventi svolti dall'asilo Mazzetti vi sono sembrati utili a scopi didattici?”. Giovanni inserisce inoltre la data di inizio del questionario 20/10/2012 e la data di scadenza di quest'ultimo 30/11/2012.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sottomette il questionario.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all'utente il messaggio ''Inserimento riuscito'‘.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58940"/>
          <a:ext cx="9144000" cy="549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Ettore: Pedagogo</a:t>
                      </a:r>
                    </a:p>
                  </a:txBody>
                  <a:tcPr/>
                </a:tc>
              </a:tr>
              <a:tr h="47675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è il pedagogo dell' asilo .Decide di organizzare un nuovo evento avente come tema principale la ''Recita'' utilizzata come strumento per aiutare il bambino a giungere  alla soluzione di un problema mediante la collaborazione con altri,caratterizzata dalla spontaneità e dall' allegria .Ettore è loggato nel sistema.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accede alla sezione Eventi.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clicca sulla voce '' Inserimento Nuovo Evento'' </a:t>
                      </a:r>
                    </a:p>
                    <a:p>
                      <a:pPr lvl="1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Il sistema mostra un calendario</a:t>
                      </a:r>
                    </a:p>
                    <a:p>
                      <a:pPr lvl="2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seleziona il giorno in cui si verificherà l'evento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inserisce ''' Recitare per imparare'' nel campo ''Titolo'', inserisce “2A” nel campo classe e inserisce “Evento organizzato” nel campo tipologia evento.</a:t>
                      </a:r>
                    </a:p>
                    <a:p>
                      <a:pPr lvl="1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Il sistema riceve l'evento e lo pubblica.</a:t>
                      </a:r>
                    </a:p>
                    <a:p>
                      <a:pPr lvl="2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esce dal sistema.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1.0</a:t>
            </a:r>
            <a:endParaRPr lang="it-IT" sz="40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03960"/>
          <a:ext cx="91440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di un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N/D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Iniziato da: EventPLanner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accede al sistema e viene riconosciuto come EventPlanner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 accede alla sezione eventi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2. Il sistema mostra la lista degli eventi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sua pertinenza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(include VisualizzaEventi)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L’utente seleziona la funzinalità di inserimento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4. Il sistema mostra un form per la creazione di un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L’utente compila il form con i dati corrispondenti.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6.L’utente sottomette il form.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7. Il sistema mostra un messaggio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avvenuto inserimento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inserito l’evento correttamente, ha confermato</a:t>
                      </a:r>
                      <a:b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e il sistema ha aggiornato l’elenco degli eventi.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annullato l’operazione e non è stato aggiornato l’elenco degli eventi.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 caso di un errore utente il sistema mostra un errore che ne indica la causa.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di inserimento non dovrà durare più di 5 secondi.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4.0</a:t>
            </a:r>
            <a:endParaRPr lang="it-IT" sz="40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03960"/>
          <a:ext cx="9144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32"/>
                <a:gridCol w="7143768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di un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N/D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Iniziato da: EventPLanner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accede al sistema e viene riconosciuto come EventPlanner Include </a:t>
                      </a:r>
                      <a:r>
                        <a:rPr kumimoji="0" lang="it-IT" sz="1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VisualizzaDettagliEventi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L’EventPlanner seleziona la funzinalità di inserimento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2. Il sistema mostra un form per l’aggiunta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L’EventPlanner compila il form con i dati corrispondenti, inserendo: nome, descrizione,  tipologia (Riunione, Evento organizzato, Gita), i destinatari (tramite le email), e opzionalmente la classe coinvolta all’evento.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Nel caso in cui voglia caricare un file, seleziona “Inserisci allegato”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5. Il sistema mostra un form per l’upload del file (estende </a:t>
                      </a:r>
                      <a:r>
                        <a:rPr kumimoji="0" lang="it-IT" sz="1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AllegaFile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L’eventPlanner dottomette il form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7. Il sistema mostra un messaggio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avvenuto inserimento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inserito l’evento correttamente, ha confermato</a:t>
                      </a:r>
                      <a:b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e il sistema ha aggiornato l’elenco degli eventi.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annullato l’operazione e non è stato aggiornato l’elenco degli eventi.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 caso di un errore utente il sistema mostra un errore che ne indica la causa.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di inserimento non dovrà durare più di 5 secondi.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60308"/>
            <a:ext cx="8286808" cy="58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prima versione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25525"/>
            <a:ext cx="87122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prima versione</a:t>
            </a:r>
            <a:endParaRPr lang="it-IT" sz="34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1091</Words>
  <Application>Microsoft Office PowerPoint</Application>
  <PresentationFormat>On-screen Show (4:3)</PresentationFormat>
  <Paragraphs>206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Equinozio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58</cp:revision>
  <dcterms:created xsi:type="dcterms:W3CDTF">2012-12-23T12:37:08Z</dcterms:created>
  <dcterms:modified xsi:type="dcterms:W3CDTF">2012-12-28T14:11:51Z</dcterms:modified>
</cp:coreProperties>
</file>