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slides/slide89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7"/>
  </p:notesMasterIdLst>
  <p:sldIdLst>
    <p:sldId id="256" r:id="rId2"/>
    <p:sldId id="356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406" r:id="rId34"/>
    <p:sldId id="273" r:id="rId35"/>
    <p:sldId id="274" r:id="rId36"/>
    <p:sldId id="275" r:id="rId37"/>
    <p:sldId id="276" r:id="rId38"/>
    <p:sldId id="277" r:id="rId39"/>
    <p:sldId id="278" r:id="rId40"/>
    <p:sldId id="281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3" r:id="rId52"/>
    <p:sldId id="294" r:id="rId53"/>
    <p:sldId id="295" r:id="rId54"/>
    <p:sldId id="296" r:id="rId55"/>
    <p:sldId id="391" r:id="rId56"/>
    <p:sldId id="392" r:id="rId57"/>
    <p:sldId id="393" r:id="rId58"/>
    <p:sldId id="404" r:id="rId59"/>
    <p:sldId id="395" r:id="rId60"/>
    <p:sldId id="396" r:id="rId61"/>
    <p:sldId id="397" r:id="rId62"/>
    <p:sldId id="398" r:id="rId63"/>
    <p:sldId id="399" r:id="rId64"/>
    <p:sldId id="400" r:id="rId65"/>
    <p:sldId id="401" r:id="rId66"/>
    <p:sldId id="402" r:id="rId67"/>
    <p:sldId id="403" r:id="rId68"/>
    <p:sldId id="317" r:id="rId69"/>
    <p:sldId id="376" r:id="rId70"/>
    <p:sldId id="377" r:id="rId71"/>
    <p:sldId id="378" r:id="rId72"/>
    <p:sldId id="379" r:id="rId73"/>
    <p:sldId id="380" r:id="rId74"/>
    <p:sldId id="381" r:id="rId75"/>
    <p:sldId id="382" r:id="rId76"/>
    <p:sldId id="383" r:id="rId77"/>
    <p:sldId id="384" r:id="rId78"/>
    <p:sldId id="385" r:id="rId79"/>
    <p:sldId id="386" r:id="rId80"/>
    <p:sldId id="387" r:id="rId81"/>
    <p:sldId id="388" r:id="rId82"/>
    <p:sldId id="389" r:id="rId83"/>
    <p:sldId id="390" r:id="rId84"/>
    <p:sldId id="347" r:id="rId85"/>
    <p:sldId id="348" r:id="rId86"/>
    <p:sldId id="349" r:id="rId87"/>
    <p:sldId id="350" r:id="rId88"/>
    <p:sldId id="351" r:id="rId89"/>
    <p:sldId id="352" r:id="rId90"/>
    <p:sldId id="353" r:id="rId91"/>
    <p:sldId id="354" r:id="rId92"/>
    <p:sldId id="355" r:id="rId93"/>
    <p:sldId id="375" r:id="rId94"/>
    <p:sldId id="373" r:id="rId95"/>
    <p:sldId id="374" r:id="rId9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gelo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97" autoAdjust="0"/>
  </p:normalViewPr>
  <p:slideViewPr>
    <p:cSldViewPr>
      <p:cViewPr varScale="1">
        <p:scale>
          <a:sx n="59" d="100"/>
          <a:sy n="59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1-03T11:37:41.951" idx="1">
    <p:pos x="10" y="10"/>
    <p:text>montaggio.....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-Come si chiamano gli altri sottosistemi????</a:t>
            </a:r>
          </a:p>
          <a:p>
            <a:r>
              <a:rPr lang="it-IT" dirty="0" smtClean="0"/>
              <a:t>-meno di 20 sec per questa slide. Obiettivo: introdurre</a:t>
            </a:r>
            <a:r>
              <a:rPr lang="it-IT" baseline="0" dirty="0" smtClean="0"/>
              <a:t> al volo l’obiettivo già noto, e presentare anche gli altri team che parleranno dopo (solo nominandoli)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2</a:t>
            </a:fld>
            <a:endParaRPr 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-Possibilità di cerchiare attori del sottosistema (spiegazione rapida)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11</a:t>
            </a:fld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12</a:t>
            </a:fld>
            <a:endParaRPr 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13</a:t>
            </a:fld>
            <a:endParaRPr 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Possibilità di </a:t>
            </a:r>
            <a:r>
              <a:rPr lang="it-IT" dirty="0" err="1" smtClean="0"/>
              <a:t>evidenzionare</a:t>
            </a:r>
            <a:r>
              <a:rPr lang="it-IT" dirty="0" smtClean="0"/>
              <a:t> generalizzazioni</a:t>
            </a:r>
            <a:r>
              <a:rPr lang="it-IT" baseline="0" dirty="0" smtClean="0"/>
              <a:t> future</a:t>
            </a: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14</a:t>
            </a:fld>
            <a:endParaRPr 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Direttore dal </a:t>
            </a:r>
            <a:r>
              <a:rPr lang="it-IT" dirty="0" err="1" smtClean="0"/>
              <a:t>rad</a:t>
            </a:r>
            <a:r>
              <a:rPr lang="it-IT" dirty="0" smtClean="0"/>
              <a:t> 2.0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15</a:t>
            </a:fld>
            <a:endParaRPr 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Dal </a:t>
            </a:r>
            <a:r>
              <a:rPr lang="it-IT" dirty="0" err="1" smtClean="0"/>
              <a:t>rad</a:t>
            </a:r>
            <a:r>
              <a:rPr lang="it-IT" dirty="0" smtClean="0"/>
              <a:t> 3.2 in </a:t>
            </a:r>
            <a:r>
              <a:rPr lang="it-IT" dirty="0" err="1" smtClean="0"/>
              <a:t>poi…</a:t>
            </a:r>
            <a:r>
              <a:rPr lang="it-IT" dirty="0" smtClean="0"/>
              <a:t>..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16</a:t>
            </a:fld>
            <a:endParaRPr 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17</a:t>
            </a:fld>
            <a:endParaRPr 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Nuovo dal </a:t>
            </a:r>
            <a:r>
              <a:rPr lang="it-IT" dirty="0" err="1" smtClean="0"/>
              <a:t>rad</a:t>
            </a:r>
            <a:r>
              <a:rPr lang="it-IT" dirty="0" smtClean="0"/>
              <a:t> 3.2: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18</a:t>
            </a:fld>
            <a:endParaRPr 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94</a:t>
            </a:fld>
            <a:endParaRPr lang="it-I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Familiarità: fare tutto ciò che prima era possibile, con maggior velocità ed efficienza. Un bene per tutti gli enti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95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-Grande lavoro</a:t>
            </a:r>
            <a:r>
              <a:rPr lang="it-IT" baseline="0" dirty="0" smtClean="0"/>
              <a:t> da realizzare </a:t>
            </a:r>
            <a:r>
              <a:rPr lang="it-IT" baseline="0" dirty="0" err="1" smtClean="0"/>
              <a:t>ecc…</a:t>
            </a:r>
            <a:endParaRPr lang="it-IT" baseline="0" dirty="0" smtClean="0"/>
          </a:p>
          <a:p>
            <a:r>
              <a:rPr lang="it-IT" dirty="0" smtClean="0"/>
              <a:t>-sommariamente divisi in 4 grandi famiglie ognuna da</a:t>
            </a:r>
            <a:r>
              <a:rPr lang="it-IT" baseline="0" dirty="0" smtClean="0"/>
              <a:t> soddisfare con requisiti </a:t>
            </a:r>
            <a:r>
              <a:rPr lang="it-IT" baseline="0" dirty="0" err="1" smtClean="0"/>
              <a:t>richiesti…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-Termini temporali: ciò eviterà di l’acquisizione di domande</a:t>
            </a:r>
            <a:r>
              <a:rPr lang="it-IT" baseline="0" dirty="0" smtClean="0"/>
              <a:t> o richieste inutile, aumentando la rapidità eliminando fastidiose operazioni di controllo ed eliminazione    </a:t>
            </a:r>
          </a:p>
          <a:p>
            <a:r>
              <a:rPr lang="it-IT" baseline="0" dirty="0" smtClean="0"/>
              <a:t>-Mix di requisiti funzionali e non. Non funzionali integrati e realizzati a stretto contatto con i funzionali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</a:t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DIRE:le</a:t>
            </a:r>
            <a:r>
              <a:rPr lang="it-IT" baseline="0" dirty="0" smtClean="0"/>
              <a:t> fasi di accesso </a:t>
            </a:r>
            <a:r>
              <a:rPr lang="it-IT" baseline="0" dirty="0" err="1" smtClean="0"/>
              <a:t>ecc…</a:t>
            </a:r>
            <a:r>
              <a:rPr lang="it-IT" baseline="0" dirty="0" smtClean="0"/>
              <a:t> di </a:t>
            </a:r>
            <a:r>
              <a:rPr lang="it-IT" baseline="0" dirty="0" err="1" smtClean="0"/>
              <a:t>application</a:t>
            </a:r>
            <a:r>
              <a:rPr lang="it-IT" baseline="0" dirty="0" smtClean="0"/>
              <a:t> saranno </a:t>
            </a:r>
            <a:r>
              <a:rPr lang="it-IT" baseline="0" dirty="0" err="1" smtClean="0"/>
              <a:t>dp</a:t>
            </a:r>
            <a:r>
              <a:rPr lang="it-IT" baseline="0" dirty="0" smtClean="0"/>
              <a:t> descritte in dettaglio da elisa</a:t>
            </a:r>
            <a:endParaRPr lang="it-IT" dirty="0" smtClean="0"/>
          </a:p>
          <a:p>
            <a:r>
              <a:rPr lang="it-IT" dirty="0" smtClean="0"/>
              <a:t>Le notifiche permettono un </a:t>
            </a:r>
            <a:r>
              <a:rPr lang="it-IT" dirty="0" err="1" smtClean="0"/>
              <a:t>eleborazione</a:t>
            </a:r>
            <a:r>
              <a:rPr lang="it-IT" dirty="0" smtClean="0"/>
              <a:t> dati semplice poiché</a:t>
            </a:r>
            <a:r>
              <a:rPr lang="it-IT" baseline="0" dirty="0" smtClean="0"/>
              <a:t> permette di tener traccia quindi conoscere (senza fatica), ciò che deve essere fatto, modificato.</a:t>
            </a:r>
          </a:p>
          <a:p>
            <a:r>
              <a:rPr lang="it-IT" baseline="0" dirty="0" smtClean="0"/>
              <a:t>Gli input utente sono accessibili poiché organizzati in schemi di visualizzazione ordinati e di semplice comprensione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</a:t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7</a:t>
            </a:fld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Strategy</a:t>
            </a:r>
            <a:r>
              <a:rPr lang="it-IT" dirty="0" smtClean="0"/>
              <a:t> motivo: gli utenti fanno ricerca:</a:t>
            </a:r>
          </a:p>
          <a:p>
            <a:r>
              <a:rPr lang="it-IT" dirty="0" smtClean="0"/>
              <a:t>1)possono visualizzare tutti o alcuni dati</a:t>
            </a:r>
          </a:p>
          <a:p>
            <a:r>
              <a:rPr lang="it-IT" dirty="0" smtClean="0"/>
              <a:t>2)esiti differenti a seconda dell’utente.     Ciò aumenta la rapidità di operazioni limitando l’attenzione su ciò che interessa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8</a:t>
            </a:fld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</a:t>
            </a:fld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-Motivare login separato</a:t>
            </a:r>
          </a:p>
          <a:p>
            <a:r>
              <a:rPr lang="it-IT" dirty="0" smtClean="0"/>
              <a:t>-Collegarsi agli attori del sistema</a:t>
            </a:r>
            <a:r>
              <a:rPr lang="it-IT" baseline="0" dirty="0" smtClean="0"/>
              <a:t> con attenzione sul sottosistema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10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446520" y="3212976"/>
            <a:ext cx="6117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Presentazione Finale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 1</a:t>
            </a:r>
            <a:endParaRPr lang="it-IT" sz="2000" b="1" dirty="0">
              <a:latin typeface="+mj-lt"/>
            </a:endParaRP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30840817"/>
              </p:ext>
            </p:extLst>
          </p:nvPr>
        </p:nvGraphicFramePr>
        <p:xfrm>
          <a:off x="0" y="4077072"/>
          <a:ext cx="2051720" cy="27736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39624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Team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it-IT" sz="1400" b="1" u="none" strike="noStrike" baseline="0" dirty="0" err="1" smtClean="0">
                          <a:effectLst/>
                        </a:rPr>
                        <a:t>Members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Barba Antonio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Bottiglieri</a:t>
                      </a:r>
                      <a:r>
                        <a:rPr lang="it-IT" sz="1400" baseline="0" dirty="0" smtClean="0">
                          <a:effectLst/>
                        </a:rPr>
                        <a:t> Gianfranco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D’Eugenio</a:t>
                      </a:r>
                      <a:r>
                        <a:rPr lang="it-IT" sz="1400" baseline="0" dirty="0" smtClean="0">
                          <a:effectLst/>
                        </a:rPr>
                        <a:t> Elisa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Di</a:t>
                      </a:r>
                      <a:r>
                        <a:rPr lang="it-IT" sz="1400" baseline="0" dirty="0" smtClean="0">
                          <a:effectLst/>
                        </a:rPr>
                        <a:t> Palma Ferdinando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Micco</a:t>
                      </a:r>
                      <a:r>
                        <a:rPr lang="it-IT" sz="1400" baseline="0" dirty="0" smtClean="0">
                          <a:effectLst/>
                        </a:rPr>
                        <a:t> Andrea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err="1" smtClean="0">
                          <a:effectLst/>
                        </a:rPr>
                        <a:t>Scafuro</a:t>
                      </a:r>
                      <a:r>
                        <a:rPr lang="it-IT" sz="1400" dirty="0" smtClean="0">
                          <a:effectLst/>
                        </a:rPr>
                        <a:t> Angelo Gerardo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56586736"/>
              </p:ext>
            </p:extLst>
          </p:nvPr>
        </p:nvGraphicFramePr>
        <p:xfrm>
          <a:off x="7092280" y="6060793"/>
          <a:ext cx="2051720" cy="7924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Project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Manager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Alfonso Murolo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pic>
        <p:nvPicPr>
          <p:cNvPr id="1027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653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 (3)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2564904"/>
            <a:ext cx="7776864" cy="21602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Login separato per tipologia di utente</a:t>
            </a:r>
          </a:p>
          <a:p>
            <a:pPr lvl="1"/>
            <a:r>
              <a:rPr lang="it-IT" dirty="0" smtClean="0"/>
              <a:t>Dati di ricerca variabili in base ai permessi</a:t>
            </a:r>
          </a:p>
          <a:p>
            <a:pPr lvl="1"/>
            <a:r>
              <a:rPr lang="it-IT" dirty="0" smtClean="0"/>
              <a:t>Monitoraggio Complessivo dell’Amministratore</a:t>
            </a:r>
          </a:p>
          <a:p>
            <a:pPr lvl="2"/>
            <a:endParaRPr lang="it-IT" dirty="0" smtClean="0"/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41430070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erdinando\Documents\Università\IS\RAD\3 - Sistema proposto\attor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764704"/>
            <a:ext cx="7272808" cy="6093296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2141887" y="0"/>
            <a:ext cx="4862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Attori del Sistema 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9587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1043608" y="0"/>
            <a:ext cx="70021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Principali del Sottosistema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5122" name="Picture 2" descr="C:\Users\Ferdinando\Desktop\attor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764703"/>
            <a:ext cx="7260655" cy="60932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879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2197459" y="404664"/>
            <a:ext cx="46116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Generalizzazioni  </a:t>
            </a:r>
          </a:p>
          <a:p>
            <a:pPr algn="ctr"/>
            <a:r>
              <a:rPr lang="it-IT" sz="2800" b="1" dirty="0" smtClean="0">
                <a:latin typeface="+mj-lt"/>
              </a:rPr>
              <a:t>Trasformazioni  e  Aggiunte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720080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Aggiunte</a:t>
            </a:r>
          </a:p>
          <a:p>
            <a:pPr lvl="1"/>
            <a:r>
              <a:rPr lang="it-IT" dirty="0" smtClean="0"/>
              <a:t>Durante il processo di Analisi e </a:t>
            </a:r>
            <a:r>
              <a:rPr lang="it-IT" dirty="0" err="1" smtClean="0"/>
              <a:t>oltre…</a:t>
            </a:r>
            <a:r>
              <a:rPr lang="it-IT" dirty="0" smtClean="0"/>
              <a:t>.</a:t>
            </a:r>
          </a:p>
          <a:p>
            <a:pPr lvl="1"/>
            <a:r>
              <a:rPr lang="it-IT" dirty="0" smtClean="0"/>
              <a:t>Migliorare o Ottimizzare</a:t>
            </a:r>
          </a:p>
          <a:p>
            <a:r>
              <a:rPr lang="it-IT" dirty="0" smtClean="0"/>
              <a:t>Trasformazioni e Generalizzazioni</a:t>
            </a:r>
          </a:p>
          <a:p>
            <a:pPr lvl="1"/>
            <a:r>
              <a:rPr lang="it-IT" dirty="0" smtClean="0"/>
              <a:t>Normale evoluzione del sistema</a:t>
            </a:r>
          </a:p>
          <a:p>
            <a:pPr lvl="1"/>
            <a:r>
              <a:rPr lang="it-IT" dirty="0" smtClean="0"/>
              <a:t>Scalabilità di dominio</a:t>
            </a:r>
          </a:p>
          <a:p>
            <a:r>
              <a:rPr lang="it-IT" dirty="0" smtClean="0"/>
              <a:t>Riportate e descritte nell’evoluzione del RAD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36757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Prima versione RAD 1.0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6146" name="Picture 2" descr="C:\Users\Ferdinando\Desktop\UCD Prim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196752"/>
            <a:ext cx="7200799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5474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Seconda versione RAD 2.0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 descr="C:\Users\Ferdinando\Desktop\Nuova cartella\2v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196752"/>
            <a:ext cx="684076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2853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Ultima versione RAD 4.0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Ferdinando\Desktop\Nuova cartella\UCD fina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196752"/>
            <a:ext cx="756084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2008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0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Prima versione </a:t>
            </a:r>
            <a:r>
              <a:rPr lang="it-IT" sz="2800" b="1" dirty="0" err="1" smtClean="0">
                <a:latin typeface="+mj-lt"/>
              </a:rPr>
              <a:t>GestioneDatiPersonali</a:t>
            </a:r>
            <a:r>
              <a:rPr lang="it-IT" sz="2800" b="1" dirty="0" smtClean="0">
                <a:latin typeface="+mj-lt"/>
              </a:rPr>
              <a:t>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Ferdinando\Desktop\Immagin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914400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32035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971600" y="0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Ultima versione </a:t>
            </a:r>
            <a:r>
              <a:rPr lang="it-IT" sz="2800" b="1" dirty="0" err="1" smtClean="0">
                <a:latin typeface="+mj-lt"/>
              </a:rPr>
              <a:t>GestioneDati</a:t>
            </a:r>
            <a:r>
              <a:rPr lang="it-IT" sz="2800" b="1" dirty="0" smtClean="0">
                <a:latin typeface="+mj-lt"/>
              </a:rPr>
              <a:t> personali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 descr="C:\Users\Ferdinando\Documents\Università\IS\RAD\Casi d'uso\Atsilo1\Gestione Dati personali\UCD_A_3 GestioneDatiPersonaliComplet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914400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1102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883362" y="500042"/>
            <a:ext cx="52362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Obiettivo </a:t>
            </a:r>
            <a:r>
              <a:rPr lang="it-IT" sz="4800" b="1" dirty="0">
                <a:latin typeface="+mj-lt"/>
              </a:rPr>
              <a:t>P</a:t>
            </a:r>
            <a:r>
              <a:rPr lang="it-IT" sz="4800" b="1" dirty="0" smtClean="0">
                <a:latin typeface="+mj-lt"/>
              </a:rPr>
              <a:t>rincipale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395536" y="4293096"/>
            <a:ext cx="8286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A dirlo sembra una cosa molto semplice ma non è stato affatto cosi.</a:t>
            </a:r>
            <a:endParaRPr lang="it-IT" sz="28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2564904"/>
            <a:ext cx="7920880" cy="16561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Semplificazione della presentazione ed elaborazione delle richieste da parte degli utenti</a:t>
            </a:r>
          </a:p>
          <a:p>
            <a:pPr lvl="1"/>
            <a:r>
              <a:rPr lang="it-IT" dirty="0" smtClean="0"/>
              <a:t>Obiettivo raggiunto e risolto con successo.</a:t>
            </a:r>
          </a:p>
        </p:txBody>
      </p:sp>
    </p:spTree>
    <p:extLst>
      <p:ext uri="{BB962C8B-B14F-4D97-AF65-F5344CB8AC3E}">
        <p14:creationId xmlns="" xmlns:p14="http://schemas.microsoft.com/office/powerpoint/2010/main" val="29275067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11760" y="2780928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Teams</a:t>
            </a:r>
            <a:r>
              <a:rPr lang="it-IT" sz="2800" b="1" dirty="0" smtClean="0">
                <a:latin typeface="+mj-lt"/>
              </a:rPr>
              <a:t> di Sviluppo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67544" y="1484784"/>
            <a:ext cx="8208912" cy="136815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 smtClean="0"/>
              <a:t>Sistema</a:t>
            </a:r>
            <a:r>
              <a:rPr lang="en-US" dirty="0" smtClean="0"/>
              <a:t> Software per  </a:t>
            </a:r>
            <a:r>
              <a:rPr lang="en-US" dirty="0" err="1" smtClean="0"/>
              <a:t>migliorare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dirty="0" err="1" smtClean="0"/>
              <a:t>ottimizzare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servizio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asilo</a:t>
            </a:r>
            <a:r>
              <a:rPr lang="en-US" dirty="0" smtClean="0"/>
              <a:t> </a:t>
            </a:r>
            <a:r>
              <a:rPr lang="en-US" dirty="0" err="1" smtClean="0"/>
              <a:t>nido</a:t>
            </a:r>
            <a:r>
              <a:rPr lang="en-US" dirty="0" smtClean="0"/>
              <a:t> </a:t>
            </a:r>
            <a:r>
              <a:rPr lang="en-US" dirty="0" err="1" smtClean="0"/>
              <a:t>messo</a:t>
            </a:r>
            <a:r>
              <a:rPr lang="en-US" dirty="0" smtClean="0"/>
              <a:t> a </a:t>
            </a:r>
            <a:r>
              <a:rPr lang="en-US" dirty="0" err="1" smtClean="0"/>
              <a:t>disposizione</a:t>
            </a:r>
            <a:r>
              <a:rPr lang="en-US" dirty="0" smtClean="0"/>
              <a:t> </a:t>
            </a:r>
            <a:r>
              <a:rPr lang="en-US" dirty="0" err="1" smtClean="0"/>
              <a:t>dell’università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Fisciano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67544" y="3789040"/>
            <a:ext cx="5111750" cy="192168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it-IT" dirty="0" smtClean="0"/>
          </a:p>
          <a:p>
            <a:pPr lvl="1"/>
            <a:r>
              <a:rPr lang="it-IT" dirty="0" smtClean="0"/>
              <a:t>Sottosistema Accessi</a:t>
            </a:r>
          </a:p>
          <a:p>
            <a:pPr lvl="1"/>
            <a:r>
              <a:rPr lang="it-IT" dirty="0" smtClean="0"/>
              <a:t>Sottosistema </a:t>
            </a:r>
            <a:r>
              <a:rPr lang="it-IT" dirty="0" err="1" smtClean="0"/>
              <a:t>……</a:t>
            </a:r>
            <a:endParaRPr lang="it-IT" dirty="0" smtClean="0"/>
          </a:p>
          <a:p>
            <a:pPr lvl="1"/>
            <a:r>
              <a:rPr lang="it-IT" dirty="0" smtClean="0"/>
              <a:t>Sottosistema </a:t>
            </a:r>
            <a:r>
              <a:rPr lang="it-IT" dirty="0" err="1" smtClean="0"/>
              <a:t>……</a:t>
            </a:r>
            <a:endParaRPr lang="it-IT" dirty="0" smtClean="0"/>
          </a:p>
        </p:txBody>
      </p:sp>
      <p:sp>
        <p:nvSpPr>
          <p:cNvPr id="6" name="CasellaDiTesto 5"/>
          <p:cNvSpPr txBox="1"/>
          <p:nvPr/>
        </p:nvSpPr>
        <p:spPr>
          <a:xfrm>
            <a:off x="2636168" y="341041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Progetto </a:t>
            </a:r>
            <a:r>
              <a:rPr lang="it-IT" sz="4800" b="1" dirty="0" err="1" smtClean="0">
                <a:latin typeface="+mj-lt"/>
              </a:rPr>
              <a:t>@silo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Finalità e obiettivo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09383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11560" y="1052736"/>
            <a:ext cx="2143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 smtClean="0"/>
              <a:t>Idea …</a:t>
            </a:r>
            <a:endParaRPr lang="it-IT" sz="4800" b="1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83568" y="2636912"/>
            <a:ext cx="7920880" cy="352839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Sistema di presentazione on-line delle domande di iscrizione per il proprio bambino</a:t>
            </a:r>
          </a:p>
          <a:p>
            <a:pPr lvl="1"/>
            <a:r>
              <a:rPr lang="it-IT" dirty="0" smtClean="0"/>
              <a:t>Sito internet che permette di:</a:t>
            </a:r>
          </a:p>
          <a:p>
            <a:pPr lvl="2"/>
            <a:r>
              <a:rPr lang="it-IT" dirty="0" smtClean="0"/>
              <a:t>Consultare il bando</a:t>
            </a:r>
          </a:p>
          <a:p>
            <a:pPr lvl="2"/>
            <a:r>
              <a:rPr lang="it-IT" dirty="0" smtClean="0"/>
              <a:t>Compilare una eventuale domanda di iscrizione online </a:t>
            </a:r>
            <a:r>
              <a:rPr lang="it-IT" b="1" dirty="0" smtClean="0"/>
              <a:t>(completa di tutti i campi)</a:t>
            </a:r>
            <a:endParaRPr lang="it-IT" dirty="0" smtClean="0"/>
          </a:p>
          <a:p>
            <a:pPr lvl="2"/>
            <a:r>
              <a:rPr lang="it-IT" dirty="0" smtClean="0"/>
              <a:t>Inviare la domanda compilata</a:t>
            </a:r>
          </a:p>
          <a:p>
            <a:pPr lvl="2"/>
            <a:r>
              <a:rPr lang="it-IT" dirty="0" smtClean="0"/>
              <a:t>Mostrare la graduatoria</a:t>
            </a:r>
          </a:p>
        </p:txBody>
      </p:sp>
    </p:spTree>
    <p:extLst>
      <p:ext uri="{BB962C8B-B14F-4D97-AF65-F5344CB8AC3E}">
        <p14:creationId xmlns="" xmlns:p14="http://schemas.microsoft.com/office/powerpoint/2010/main" val="338907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tonio\Desktop\SC part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438277"/>
            <a:ext cx="7870844" cy="5276871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642910" y="285728"/>
            <a:ext cx="450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Prima versione del sistema</a:t>
            </a:r>
            <a:endParaRPr lang="it-IT" sz="2800" b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42910" y="857232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Esempio di uno scenario per la presentazione della domanda di iscrizione (parte 1)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78112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ntonio\Desktop\SC part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643050"/>
            <a:ext cx="7858180" cy="4705367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714348" y="928670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Esempio di uno scenario per la presentazione della domanda di iscrizione (parte 2)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3857620" y="6286520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SC_A_4</a:t>
            </a:r>
            <a:endParaRPr lang="it-IT" sz="1400" dirty="0"/>
          </a:p>
        </p:txBody>
      </p:sp>
    </p:spTree>
    <p:extLst>
      <p:ext uri="{BB962C8B-B14F-4D97-AF65-F5344CB8AC3E}">
        <p14:creationId xmlns="" xmlns:p14="http://schemas.microsoft.com/office/powerpoint/2010/main" val="311375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4282" y="1857364"/>
            <a:ext cx="87154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 smtClean="0"/>
              <a:t>“Solo perché voi avete sofferto quando vi siete iscritti all'università non è detto che devono farlo tutti” (</a:t>
            </a:r>
            <a:r>
              <a:rPr lang="it-IT" sz="4800" dirty="0" err="1" smtClean="0"/>
              <a:t>cit</a:t>
            </a:r>
            <a:r>
              <a:rPr lang="it-IT" sz="4800" dirty="0" smtClean="0"/>
              <a:t> F. </a:t>
            </a:r>
            <a:r>
              <a:rPr lang="it-IT" sz="4800" dirty="0" err="1" smtClean="0"/>
              <a:t>Ferrucci</a:t>
            </a:r>
            <a:r>
              <a:rPr lang="it-IT" sz="4800" dirty="0" smtClean="0"/>
              <a:t>)</a:t>
            </a:r>
            <a:endParaRPr lang="it-IT" sz="4800" dirty="0"/>
          </a:p>
        </p:txBody>
      </p:sp>
    </p:spTree>
    <p:extLst>
      <p:ext uri="{BB962C8B-B14F-4D97-AF65-F5344CB8AC3E}">
        <p14:creationId xmlns="" xmlns:p14="http://schemas.microsoft.com/office/powerpoint/2010/main" val="312822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51520" y="1268760"/>
            <a:ext cx="2786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 smtClean="0"/>
              <a:t>Idea V.2</a:t>
            </a:r>
            <a:endParaRPr lang="it-IT" sz="4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51520" y="2636912"/>
            <a:ext cx="8286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La versione precedente non ha soddisfatto il committente quindi abbiamo pensato di </a:t>
            </a:r>
            <a:r>
              <a:rPr lang="it-IT" b="1" dirty="0" smtClean="0"/>
              <a:t>dividere l’iscrizione in due parti:</a:t>
            </a:r>
          </a:p>
          <a:p>
            <a:endParaRPr lang="it-IT" dirty="0" smtClean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Creazione di un account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Compilazione della domanda di iscrizione 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352646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ntonio\Desktop\UC accou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714356"/>
            <a:ext cx="7858180" cy="5884878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3357554" y="6550223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 smtClean="0"/>
              <a:t>UC_A_46 Creazione account</a:t>
            </a:r>
            <a:endParaRPr lang="it-IT" sz="1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71472" y="214290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la creazione dell’account con i dati da compilare</a:t>
            </a:r>
            <a:endParaRPr lang="it-IT" b="1" dirty="0"/>
          </a:p>
        </p:txBody>
      </p:sp>
    </p:spTree>
    <p:extLst>
      <p:ext uri="{BB962C8B-B14F-4D97-AF65-F5344CB8AC3E}">
        <p14:creationId xmlns="" xmlns:p14="http://schemas.microsoft.com/office/powerpoint/2010/main" val="415373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ntonio\Desktop\Uc iscr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071546"/>
            <a:ext cx="8215370" cy="5534027"/>
          </a:xfrm>
          <a:prstGeom prst="rect">
            <a:avLst/>
          </a:prstGeom>
          <a:noFill/>
        </p:spPr>
      </p:pic>
      <p:sp>
        <p:nvSpPr>
          <p:cNvPr id="4" name="CasellaDiTesto 3"/>
          <p:cNvSpPr txBox="1"/>
          <p:nvPr/>
        </p:nvSpPr>
        <p:spPr>
          <a:xfrm>
            <a:off x="500034" y="428604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l’iscrizione del bambino (parte 1)</a:t>
            </a:r>
            <a:endParaRPr lang="it-IT" b="1" dirty="0"/>
          </a:p>
        </p:txBody>
      </p:sp>
    </p:spTree>
    <p:extLst>
      <p:ext uri="{BB962C8B-B14F-4D97-AF65-F5344CB8AC3E}">
        <p14:creationId xmlns="" xmlns:p14="http://schemas.microsoft.com/office/powerpoint/2010/main" val="358461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Antonio\Desktop\Uc iscr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928670"/>
            <a:ext cx="8215370" cy="3609975"/>
          </a:xfrm>
          <a:prstGeom prst="rect">
            <a:avLst/>
          </a:prstGeom>
          <a:noFill/>
        </p:spPr>
      </p:pic>
      <p:sp>
        <p:nvSpPr>
          <p:cNvPr id="5" name="CasellaDiTesto 4"/>
          <p:cNvSpPr txBox="1"/>
          <p:nvPr/>
        </p:nvSpPr>
        <p:spPr>
          <a:xfrm>
            <a:off x="500034" y="285728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l’iscrizione del bambino (parte 2)</a:t>
            </a:r>
            <a:endParaRPr lang="it-IT" b="1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571472" y="4500570"/>
            <a:ext cx="807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 smtClean="0"/>
              <a:t>UC_A_4 Compila modulo di iscrizione per personale universitario e studenti </a:t>
            </a:r>
            <a:endParaRPr lang="it-IT" sz="1400" dirty="0"/>
          </a:p>
        </p:txBody>
      </p:sp>
      <p:sp>
        <p:nvSpPr>
          <p:cNvPr id="9" name="Fumetto 2 8"/>
          <p:cNvSpPr/>
          <p:nvPr/>
        </p:nvSpPr>
        <p:spPr>
          <a:xfrm>
            <a:off x="714348" y="5000636"/>
            <a:ext cx="8001056" cy="1428760"/>
          </a:xfrm>
          <a:prstGeom prst="wedgeRoundRectCallout">
            <a:avLst>
              <a:gd name="adj1" fmla="val -5411"/>
              <a:gd name="adj2" fmla="val -117307"/>
              <a:gd name="adj3" fmla="val 16667"/>
            </a:avLst>
          </a:prstGeom>
          <a:solidFill>
            <a:schemeClr val="bg2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dirty="0" smtClean="0"/>
          </a:p>
          <a:p>
            <a:pPr algn="ctr"/>
            <a:r>
              <a:rPr lang="it-IT" sz="2400" dirty="0" smtClean="0"/>
              <a:t>Nel caso il genitore chiude la finestra il sistema chiede di salvare i dati compilati in modo da ricaricarli alla prossima riapertura.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309712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5720" y="2285992"/>
            <a:ext cx="86439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Il genitore è l’utente che iscrive il proprio figlio all’asilo e può essere di tre tipi: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Personale universitario e studenti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Residenti di </a:t>
            </a:r>
            <a:r>
              <a:rPr lang="it-IT" dirty="0" err="1" smtClean="0"/>
              <a:t>Fisciano</a:t>
            </a:r>
            <a:r>
              <a:rPr lang="it-IT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Altro utente</a:t>
            </a:r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b="1" dirty="0" smtClean="0"/>
              <a:t>Passo 1</a:t>
            </a:r>
            <a:r>
              <a:rPr lang="it-IT" dirty="0" smtClean="0"/>
              <a:t>: Creazione dell’</a:t>
            </a:r>
            <a:r>
              <a:rPr lang="it-IT" dirty="0" err="1" smtClean="0"/>
              <a:t>accuont</a:t>
            </a:r>
            <a:endParaRPr lang="it-IT" dirty="0" smtClean="0"/>
          </a:p>
          <a:p>
            <a:r>
              <a:rPr lang="it-IT" b="1" dirty="0" smtClean="0"/>
              <a:t>Passo 2</a:t>
            </a:r>
            <a:r>
              <a:rPr lang="it-IT" dirty="0" smtClean="0"/>
              <a:t>: Compilazione della domanda di iscrizione</a:t>
            </a:r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Ad iscrizione completa queste sono le operazioni: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e modificare i dati inseriti durante l’iscrizione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e modificare i dati del proprio bambino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lo stato della propria iscrizione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5720" y="1357298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Primo approccio ad “</a:t>
            </a:r>
            <a:r>
              <a:rPr lang="it-IT" sz="2800" b="1" dirty="0" err="1" smtClean="0"/>
              <a:t>@silo</a:t>
            </a:r>
            <a:r>
              <a:rPr lang="it-IT" sz="2800" b="1" dirty="0" smtClean="0"/>
              <a:t>”</a:t>
            </a:r>
            <a:endParaRPr lang="it-IT" sz="2800" b="1" dirty="0"/>
          </a:p>
        </p:txBody>
      </p:sp>
    </p:spTree>
    <p:extLst>
      <p:ext uri="{BB962C8B-B14F-4D97-AF65-F5344CB8AC3E}">
        <p14:creationId xmlns="" xmlns:p14="http://schemas.microsoft.com/office/powerpoint/2010/main" val="3902446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5720" y="1000108"/>
            <a:ext cx="328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Chi fa cosa …</a:t>
            </a:r>
            <a:endParaRPr lang="it-IT" sz="2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5720" y="1785927"/>
            <a:ext cx="86439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L’impiegato del diritto allo studio </a:t>
            </a:r>
            <a:r>
              <a:rPr lang="it-IT" dirty="0" smtClean="0"/>
              <a:t>può compiere sono: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Inserimento delle specifiche del bando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Modifica delle specifiche del bando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Assegna punteggio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Eliminazione bambino</a:t>
            </a:r>
          </a:p>
          <a:p>
            <a:endParaRPr lang="it-IT" dirty="0" smtClean="0"/>
          </a:p>
          <a:p>
            <a:pPr>
              <a:buFont typeface="Arial" pitchFamily="34" charset="0"/>
              <a:buChar char="•"/>
            </a:pPr>
            <a:endParaRPr lang="it-IT" dirty="0" smtClean="0"/>
          </a:p>
          <a:p>
            <a:r>
              <a:rPr lang="it-IT" b="1" dirty="0" smtClean="0"/>
              <a:t>L’impiegato dell’asilo</a:t>
            </a:r>
            <a:r>
              <a:rPr lang="it-IT" dirty="0" smtClean="0"/>
              <a:t>, per questa fase, può fare come: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Convalida iscrizione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 lista delle iscrizioni non convalidate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Modifica i certificati di iscrizione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67797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Hot </a:t>
            </a:r>
            <a:r>
              <a:rPr lang="it-IT" sz="2800" b="1" dirty="0" err="1" smtClean="0">
                <a:latin typeface="+mj-lt"/>
              </a:rPr>
              <a:t>Points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3140968"/>
            <a:ext cx="7344816" cy="23042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Registrazione e Accesso</a:t>
            </a:r>
          </a:p>
          <a:p>
            <a:r>
              <a:rPr lang="it-IT" dirty="0" smtClean="0"/>
              <a:t>Presentazione Domanda on-Line</a:t>
            </a:r>
          </a:p>
          <a:p>
            <a:r>
              <a:rPr lang="it-IT" dirty="0" smtClean="0"/>
              <a:t>Creazione, modifica, consultazione Graduatoria</a:t>
            </a:r>
          </a:p>
          <a:p>
            <a:r>
              <a:rPr lang="it-IT" dirty="0" smtClean="0"/>
              <a:t>Creazione,modifica, consultazioni Classi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11560" y="1988840"/>
            <a:ext cx="5111750" cy="5760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Principali</a:t>
            </a:r>
            <a:r>
              <a:rPr lang="en-US" dirty="0" smtClean="0"/>
              <a:t> </a:t>
            </a:r>
            <a:r>
              <a:rPr lang="en-US" dirty="0" err="1" smtClean="0"/>
              <a:t>punti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realizzazione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365141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tonio\Desktop\at-silo\RAD\Casi d'uso\Atsilo1\Gestione Dati personali\UCD_A_3 GestioneDatiPersonaliComplet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CasellaDiTesto 4"/>
          <p:cNvSpPr txBox="1"/>
          <p:nvPr/>
        </p:nvSpPr>
        <p:spPr>
          <a:xfrm>
            <a:off x="0" y="6550223"/>
            <a:ext cx="4357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UCD_A_3 Gestione Dati Personali Completo</a:t>
            </a:r>
            <a:endParaRPr lang="it-IT" sz="1400" dirty="0"/>
          </a:p>
        </p:txBody>
      </p:sp>
    </p:spTree>
    <p:extLst>
      <p:ext uri="{BB962C8B-B14F-4D97-AF65-F5344CB8AC3E}">
        <p14:creationId xmlns="" xmlns:p14="http://schemas.microsoft.com/office/powerpoint/2010/main" val="277795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4282" y="1000108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Come e chi gestisce gli iscritti</a:t>
            </a:r>
            <a:endParaRPr lang="it-IT" sz="2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14282" y="2214554"/>
            <a:ext cx="87154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Impiegato dell’asilo: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i candidati per stato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i candidati n base ai servizi richiesti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Assegnargli una classe</a:t>
            </a:r>
          </a:p>
          <a:p>
            <a:pPr>
              <a:buFont typeface="Arial" pitchFamily="34" charset="0"/>
              <a:buChar char="•"/>
            </a:pPr>
            <a:endParaRPr lang="it-IT" dirty="0"/>
          </a:p>
          <a:p>
            <a:r>
              <a:rPr lang="it-IT" dirty="0" smtClean="0"/>
              <a:t>Direttore: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Aggiungi classe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Elimina classe</a:t>
            </a:r>
          </a:p>
          <a:p>
            <a:endParaRPr lang="it-IT" dirty="0" smtClean="0"/>
          </a:p>
          <a:p>
            <a:r>
              <a:rPr lang="it-IT" dirty="0" smtClean="0"/>
              <a:t>Delegato del rettore: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Conferma assegnazione classe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Rifiuta assegnazione classe</a:t>
            </a:r>
          </a:p>
        </p:txBody>
      </p:sp>
    </p:spTree>
    <p:extLst>
      <p:ext uri="{BB962C8B-B14F-4D97-AF65-F5344CB8AC3E}">
        <p14:creationId xmlns="" xmlns:p14="http://schemas.microsoft.com/office/powerpoint/2010/main" val="257467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ntonio\Desktop\at-silo\RAD\Casi d'uso\Atsilo1\Gestione Iscritti\UCD_A_2_Gestione iscritt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6858016" y="6286520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UCD A 2 Gestione iscritti</a:t>
            </a:r>
            <a:endParaRPr lang="it-IT" sz="1400" dirty="0"/>
          </a:p>
        </p:txBody>
      </p:sp>
    </p:spTree>
    <p:extLst>
      <p:ext uri="{BB962C8B-B14F-4D97-AF65-F5344CB8AC3E}">
        <p14:creationId xmlns="" xmlns:p14="http://schemas.microsoft.com/office/powerpoint/2010/main" val="76387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71472" y="1214422"/>
            <a:ext cx="4286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 smtClean="0"/>
              <a:t>Rad</a:t>
            </a:r>
            <a:r>
              <a:rPr lang="it-IT" sz="3200" b="1" dirty="0" smtClean="0"/>
              <a:t>: </a:t>
            </a:r>
            <a:r>
              <a:rPr lang="it-IT" sz="2800" b="1" dirty="0" smtClean="0"/>
              <a:t>Pro</a:t>
            </a:r>
            <a:r>
              <a:rPr lang="it-IT" sz="3200" b="1" dirty="0" smtClean="0"/>
              <a:t> e contro</a:t>
            </a:r>
            <a:endParaRPr lang="it-IT" sz="3200" b="1" dirty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539552" y="2348880"/>
            <a:ext cx="7920880" cy="37947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b="1" i="1" dirty="0" smtClean="0"/>
              <a:t>Pro</a:t>
            </a:r>
            <a:r>
              <a:rPr lang="it-IT" b="1" i="1" dirty="0" smtClean="0"/>
              <a:t>:</a:t>
            </a:r>
            <a:endParaRPr lang="it-IT" dirty="0"/>
          </a:p>
          <a:p>
            <a:pPr lvl="1"/>
            <a:r>
              <a:rPr lang="it-IT" sz="1800" dirty="0" smtClean="0"/>
              <a:t>Revisioni incrociate</a:t>
            </a:r>
          </a:p>
          <a:p>
            <a:pPr lvl="1"/>
            <a:r>
              <a:rPr lang="it-IT" sz="1800" dirty="0" smtClean="0"/>
              <a:t>Modellazione accurata  </a:t>
            </a:r>
          </a:p>
          <a:p>
            <a:pPr lvl="1"/>
            <a:r>
              <a:rPr lang="it-IT" sz="1800" dirty="0" smtClean="0"/>
              <a:t>Attori progettati nell’ottica dell’aggiornamento del </a:t>
            </a:r>
            <a:r>
              <a:rPr lang="it-IT" sz="1800" dirty="0" err="1" smtClean="0"/>
              <a:t>rad</a:t>
            </a:r>
            <a:endParaRPr lang="it-IT" sz="1800" dirty="0" smtClean="0"/>
          </a:p>
          <a:p>
            <a:pPr lvl="1"/>
            <a:endParaRPr lang="it-IT" sz="1800" dirty="0" smtClean="0"/>
          </a:p>
          <a:p>
            <a:pPr lvl="1">
              <a:buNone/>
            </a:pPr>
            <a:endParaRPr lang="it-IT" sz="1800" dirty="0" smtClean="0"/>
          </a:p>
          <a:p>
            <a:r>
              <a:rPr lang="it-IT" sz="2400" b="1" i="1" dirty="0" smtClean="0"/>
              <a:t>Contro</a:t>
            </a:r>
            <a:r>
              <a:rPr lang="it-IT" b="1" i="1" dirty="0" smtClean="0"/>
              <a:t>:</a:t>
            </a:r>
            <a:endParaRPr lang="it-IT" dirty="0" smtClean="0"/>
          </a:p>
          <a:p>
            <a:pPr lvl="1"/>
            <a:r>
              <a:rPr lang="it-IT" sz="1800" dirty="0" smtClean="0"/>
              <a:t>Nonostante numerose revisioni ci sono ancora delle imperfezioni</a:t>
            </a:r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endParaRPr lang="it-IT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97268" y="476672"/>
            <a:ext cx="34644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>
                <a:latin typeface="+mj-lt"/>
              </a:rPr>
              <a:t>G</a:t>
            </a:r>
            <a:r>
              <a:rPr lang="it-IT" sz="4800" b="1" dirty="0" err="1" smtClean="0">
                <a:latin typeface="+mj-lt"/>
              </a:rPr>
              <a:t>oals</a:t>
            </a:r>
            <a:endParaRPr lang="it-IT" sz="4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2132856"/>
            <a:ext cx="8208912" cy="39379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Definiamo le fondamenta dello sviluppo del sistema.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b="1" dirty="0"/>
              <a:t>Regole d’oro </a:t>
            </a:r>
            <a:r>
              <a:rPr lang="it-IT" dirty="0"/>
              <a:t>per l’implementazione: definiamo limiti ed obiettivi fondamentali che il nostro sistema deve portare a termine.</a:t>
            </a:r>
          </a:p>
        </p:txBody>
      </p:sp>
    </p:spTree>
    <p:extLst>
      <p:ext uri="{BB962C8B-B14F-4D97-AF65-F5344CB8AC3E}">
        <p14:creationId xmlns="" xmlns:p14="http://schemas.microsoft.com/office/powerpoint/2010/main" val="425338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/>
              <a:t>Sicurezza e tutela della </a:t>
            </a:r>
            <a:r>
              <a:rPr lang="it-IT" b="1" i="1" dirty="0" smtClean="0"/>
              <a:t>privacy</a:t>
            </a:r>
          </a:p>
          <a:p>
            <a:endParaRPr lang="it-IT" dirty="0"/>
          </a:p>
          <a:p>
            <a:pPr lvl="1"/>
            <a:r>
              <a:rPr lang="it-IT" dirty="0" smtClean="0"/>
              <a:t>Affidabilità nell’inserimento dei dati sensibili</a:t>
            </a:r>
          </a:p>
          <a:p>
            <a:pPr lvl="1"/>
            <a:r>
              <a:rPr lang="it-IT" dirty="0" smtClean="0"/>
              <a:t>Notifica nel caso di pubblicazione dei propri dati personali</a:t>
            </a:r>
          </a:p>
        </p:txBody>
      </p:sp>
    </p:spTree>
    <p:extLst>
      <p:ext uri="{BB962C8B-B14F-4D97-AF65-F5344CB8AC3E}">
        <p14:creationId xmlns="" xmlns:p14="http://schemas.microsoft.com/office/powerpoint/2010/main" val="7191586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Tempo di risposta</a:t>
            </a:r>
          </a:p>
          <a:p>
            <a:endParaRPr lang="it-IT" dirty="0"/>
          </a:p>
          <a:p>
            <a:pPr lvl="1"/>
            <a:r>
              <a:rPr lang="it-IT" dirty="0" smtClean="0"/>
              <a:t>Tempi di risposta irrisori</a:t>
            </a:r>
            <a:endParaRPr lang="it-IT" dirty="0"/>
          </a:p>
          <a:p>
            <a:pPr lvl="2"/>
            <a:r>
              <a:rPr lang="it-IT" dirty="0" smtClean="0"/>
              <a:t>Il sistema si occupa quasi esclusivamente di interrogazioni al database</a:t>
            </a:r>
          </a:p>
        </p:txBody>
      </p:sp>
    </p:spTree>
    <p:extLst>
      <p:ext uri="{BB962C8B-B14F-4D97-AF65-F5344CB8AC3E}">
        <p14:creationId xmlns="" xmlns:p14="http://schemas.microsoft.com/office/powerpoint/2010/main" val="37901592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Usabilità</a:t>
            </a:r>
          </a:p>
          <a:p>
            <a:endParaRPr lang="it-IT" dirty="0"/>
          </a:p>
          <a:p>
            <a:pPr lvl="1"/>
            <a:r>
              <a:rPr lang="it-IT" dirty="0" smtClean="0"/>
              <a:t>Sistema funzionante e coerente col modello</a:t>
            </a:r>
            <a:endParaRPr lang="it-IT" dirty="0"/>
          </a:p>
          <a:p>
            <a:pPr lvl="2"/>
            <a:r>
              <a:rPr lang="it-IT" dirty="0" smtClean="0"/>
              <a:t>Accesso al sistema attraverso un browser</a:t>
            </a:r>
          </a:p>
          <a:p>
            <a:pPr lvl="2"/>
            <a:r>
              <a:rPr lang="it-IT" dirty="0" smtClean="0"/>
              <a:t>Salvataggio in bozze</a:t>
            </a:r>
          </a:p>
        </p:txBody>
      </p:sp>
    </p:spTree>
    <p:extLst>
      <p:ext uri="{BB962C8B-B14F-4D97-AF65-F5344CB8AC3E}">
        <p14:creationId xmlns="" xmlns:p14="http://schemas.microsoft.com/office/powerpoint/2010/main" val="5608703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Adattabilità e portabilità</a:t>
            </a:r>
          </a:p>
          <a:p>
            <a:endParaRPr lang="it-IT" dirty="0"/>
          </a:p>
          <a:p>
            <a:pPr lvl="1"/>
            <a:r>
              <a:rPr lang="it-IT" dirty="0" smtClean="0"/>
              <a:t>Gestione personale funzionante e coerente col modello</a:t>
            </a:r>
          </a:p>
          <a:p>
            <a:pPr lvl="1"/>
            <a:r>
              <a:rPr lang="it-IT" dirty="0" smtClean="0"/>
              <a:t>Sistema scalabile ed adattabile a nuovi sviluppi HW/SW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5184062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Tolleranza</a:t>
            </a:r>
          </a:p>
          <a:p>
            <a:endParaRPr lang="it-IT" dirty="0"/>
          </a:p>
          <a:p>
            <a:pPr lvl="1"/>
            <a:r>
              <a:rPr lang="it-IT" dirty="0" smtClean="0"/>
              <a:t>Minimo rischio di crash di sistema</a:t>
            </a:r>
          </a:p>
          <a:p>
            <a:pPr lvl="1"/>
            <a:r>
              <a:rPr lang="it-IT" dirty="0" smtClean="0"/>
              <a:t>Schermate di avviso in caso di manutenzione in corso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0899459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37357830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749573" y="476672"/>
            <a:ext cx="59598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Personale gestione Asilo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Affidabilità</a:t>
            </a:r>
          </a:p>
          <a:p>
            <a:endParaRPr lang="it-IT" dirty="0"/>
          </a:p>
          <a:p>
            <a:pPr lvl="1"/>
            <a:r>
              <a:rPr lang="it-IT" dirty="0" smtClean="0"/>
              <a:t>Sistema sempre funzionante e disponibile</a:t>
            </a:r>
          </a:p>
          <a:p>
            <a:pPr lvl="2"/>
            <a:r>
              <a:rPr lang="it-IT" dirty="0" smtClean="0"/>
              <a:t>Evitare l’impossibilità di compiere operazioni gestionali</a:t>
            </a:r>
            <a:endParaRPr lang="it-IT" dirty="0"/>
          </a:p>
          <a:p>
            <a:pPr lvl="1"/>
            <a:r>
              <a:rPr lang="it-IT" dirty="0" smtClean="0"/>
              <a:t>Tolleranza e notifica degli errori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8203181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Interfaccia vs. Usabilità</a:t>
            </a:r>
          </a:p>
          <a:p>
            <a:endParaRPr lang="it-IT" dirty="0"/>
          </a:p>
          <a:p>
            <a:pPr lvl="1"/>
            <a:r>
              <a:rPr lang="it-IT" dirty="0" smtClean="0"/>
              <a:t>Oggetti di chiara comprensibilità per l’utente</a:t>
            </a:r>
            <a:endParaRPr lang="it-IT" dirty="0"/>
          </a:p>
          <a:p>
            <a:pPr lvl="1"/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2987824" y="2204864"/>
            <a:ext cx="1656184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1125857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132856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Sicurezza vs. Efficienza</a:t>
            </a:r>
          </a:p>
          <a:p>
            <a:endParaRPr lang="it-IT" dirty="0"/>
          </a:p>
          <a:p>
            <a:pPr lvl="1"/>
            <a:r>
              <a:rPr lang="it-IT" dirty="0" smtClean="0"/>
              <a:t>Login iniziale</a:t>
            </a:r>
            <a:endParaRPr lang="it-IT" dirty="0"/>
          </a:p>
          <a:p>
            <a:pPr lvl="2"/>
            <a:r>
              <a:rPr lang="it-IT" dirty="0" smtClean="0"/>
              <a:t>Visualizzazione da parte dell’utente solo della parte del sistema ad esso dedicata</a:t>
            </a:r>
          </a:p>
          <a:p>
            <a:pPr lvl="2"/>
            <a:r>
              <a:rPr lang="it-IT" dirty="0" smtClean="0"/>
              <a:t>Soluzione leggera ed efficiente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24983093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1916832"/>
            <a:ext cx="7920880" cy="367240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Spazio di Memoria vs. Velocità</a:t>
            </a:r>
          </a:p>
          <a:p>
            <a:endParaRPr lang="it-IT" dirty="0"/>
          </a:p>
          <a:p>
            <a:pPr lvl="1"/>
            <a:r>
              <a:rPr lang="it-IT" dirty="0" smtClean="0"/>
              <a:t>Memorizzazione informazioni delle entità</a:t>
            </a:r>
          </a:p>
          <a:p>
            <a:pPr lvl="2"/>
            <a:r>
              <a:rPr lang="it-IT" dirty="0" smtClean="0"/>
              <a:t>Il carico complessivo non influisce sulla velocità del sistema</a:t>
            </a:r>
            <a:endParaRPr lang="it-IT" dirty="0"/>
          </a:p>
          <a:p>
            <a:pPr lvl="1"/>
            <a:r>
              <a:rPr lang="it-IT" dirty="0" smtClean="0"/>
              <a:t>Più rilevanza alla velocità</a:t>
            </a:r>
            <a:endParaRPr lang="it-IT" dirty="0"/>
          </a:p>
          <a:p>
            <a:pPr lvl="2"/>
            <a:r>
              <a:rPr lang="it-IT" dirty="0" smtClean="0"/>
              <a:t>Più spazio su disco ma alta velocità in lettura e scrittura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4909934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420888"/>
            <a:ext cx="7920880" cy="367240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Tempo di Rilascio vs. Qualità</a:t>
            </a:r>
          </a:p>
          <a:p>
            <a:endParaRPr lang="it-IT" dirty="0"/>
          </a:p>
          <a:p>
            <a:pPr lvl="1"/>
            <a:r>
              <a:rPr lang="it-IT" dirty="0" smtClean="0"/>
              <a:t>Rispetto pedissequo delle date di consegna e giusta qualità delle funzionalità</a:t>
            </a:r>
          </a:p>
        </p:txBody>
      </p:sp>
    </p:spTree>
    <p:extLst>
      <p:ext uri="{BB962C8B-B14F-4D97-AF65-F5344CB8AC3E}">
        <p14:creationId xmlns="" xmlns:p14="http://schemas.microsoft.com/office/powerpoint/2010/main" val="19826034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394525" y="476672"/>
            <a:ext cx="6669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Architettura del Software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1268184"/>
            <a:ext cx="4215408" cy="55898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866816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394519" y="476672"/>
            <a:ext cx="666991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Architettura del Software</a:t>
            </a:r>
          </a:p>
          <a:p>
            <a:pPr algn="ctr"/>
            <a:r>
              <a:rPr lang="it-IT" sz="2800" b="1" dirty="0" smtClean="0">
                <a:latin typeface="+mj-lt"/>
              </a:rPr>
              <a:t>Perché Three-</a:t>
            </a:r>
            <a:r>
              <a:rPr lang="it-IT" sz="2800" b="1" dirty="0" err="1" smtClean="0">
                <a:latin typeface="+mj-lt"/>
              </a:rPr>
              <a:t>Tier</a:t>
            </a:r>
            <a:r>
              <a:rPr lang="it-IT" sz="2800" b="1" dirty="0" smtClean="0">
                <a:latin typeface="+mj-lt"/>
              </a:rPr>
              <a:t>?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  <a:p>
            <a:r>
              <a:rPr lang="it-IT" dirty="0" smtClean="0"/>
              <a:t>Gestione facile ed indipendente dei sistemi di elaborazione e delle interfacce grafiche</a:t>
            </a:r>
            <a:endParaRPr lang="it-IT" dirty="0"/>
          </a:p>
          <a:p>
            <a:pPr lvl="1"/>
            <a:r>
              <a:rPr lang="it-IT" dirty="0" smtClean="0"/>
              <a:t>Indipendenza dei </a:t>
            </a:r>
            <a:r>
              <a:rPr lang="it-IT" dirty="0" err="1" smtClean="0"/>
              <a:t>layer</a:t>
            </a:r>
            <a:r>
              <a:rPr lang="it-IT" dirty="0" smtClean="0"/>
              <a:t>: basso accoppiamento</a:t>
            </a:r>
            <a:endParaRPr lang="it-IT" dirty="0"/>
          </a:p>
          <a:p>
            <a:pPr lvl="2"/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21674585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97656" y="476672"/>
            <a:ext cx="70636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Diagramma di Deployment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268760"/>
            <a:ext cx="8552679" cy="558995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79849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083718" y="476672"/>
            <a:ext cx="52915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I nostri Sottosistemi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1269105"/>
            <a:ext cx="6012194" cy="55888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904467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083718" y="476672"/>
            <a:ext cx="52915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I nostri Sottosistemi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96752"/>
            <a:ext cx="9144000" cy="5776717"/>
          </a:xfrm>
          <a:prstGeom prst="rect">
            <a:avLst/>
          </a:prstGeom>
        </p:spPr>
      </p:pic>
      <p:sp>
        <p:nvSpPr>
          <p:cNvPr id="5" name="Ovale 4"/>
          <p:cNvSpPr/>
          <p:nvPr/>
        </p:nvSpPr>
        <p:spPr>
          <a:xfrm>
            <a:off x="5580112" y="1844824"/>
            <a:ext cx="2520280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683568" y="1772816"/>
            <a:ext cx="2520280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/>
          <p:cNvSpPr/>
          <p:nvPr/>
        </p:nvSpPr>
        <p:spPr>
          <a:xfrm>
            <a:off x="5652120" y="4509120"/>
            <a:ext cx="2520280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9216681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rgbClr val="FF0000"/>
                </a:solidFill>
              </a:rPr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7663820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010705" y="476672"/>
            <a:ext cx="74375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Gestione dei Dati Persistenti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060848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  <a:p>
            <a:r>
              <a:rPr lang="it-IT" dirty="0" smtClean="0"/>
              <a:t>Gestione di un database attraverso DBMS </a:t>
            </a:r>
            <a:r>
              <a:rPr lang="it-IT" b="1" dirty="0" err="1" smtClean="0"/>
              <a:t>MySQL</a:t>
            </a:r>
            <a:endParaRPr lang="it-IT" b="1" dirty="0" smtClean="0"/>
          </a:p>
          <a:p>
            <a:endParaRPr lang="it-IT" b="1" dirty="0"/>
          </a:p>
          <a:p>
            <a:pPr lvl="1"/>
            <a:r>
              <a:rPr lang="it-IT" dirty="0" smtClean="0"/>
              <a:t>Database </a:t>
            </a:r>
            <a:r>
              <a:rPr lang="it-IT" b="1" dirty="0" smtClean="0"/>
              <a:t>minuziosamente strutturato</a:t>
            </a:r>
            <a:r>
              <a:rPr lang="it-IT" dirty="0" smtClean="0"/>
              <a:t>: gestione nel dettaglio dei dati persistenti rispecchiando alla perfezione la complessità del dominio del problema</a:t>
            </a:r>
            <a:endParaRPr lang="it-IT" b="1" dirty="0"/>
          </a:p>
        </p:txBody>
      </p:sp>
    </p:spTree>
    <p:extLst>
      <p:ext uri="{BB962C8B-B14F-4D97-AF65-F5344CB8AC3E}">
        <p14:creationId xmlns="" xmlns:p14="http://schemas.microsoft.com/office/powerpoint/2010/main" val="28095316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88640"/>
            <a:ext cx="7700823" cy="654232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Ovale 4"/>
          <p:cNvSpPr/>
          <p:nvPr/>
        </p:nvSpPr>
        <p:spPr>
          <a:xfrm>
            <a:off x="107504" y="-31665"/>
            <a:ext cx="2520280" cy="32849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1079104" y="3645024"/>
            <a:ext cx="8064896" cy="32129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0522354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332656"/>
            <a:ext cx="8591430" cy="592397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137835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913029" y="476672"/>
            <a:ext cx="76329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Tracciabilità dei Design </a:t>
            </a:r>
            <a:r>
              <a:rPr lang="it-IT" sz="4800" b="1" dirty="0" err="1" smtClean="0">
                <a:latin typeface="+mj-lt"/>
              </a:rPr>
              <a:t>Goals</a:t>
            </a:r>
            <a:endParaRPr lang="it-IT" sz="4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56308220"/>
              </p:ext>
            </p:extLst>
          </p:nvPr>
        </p:nvGraphicFramePr>
        <p:xfrm>
          <a:off x="827584" y="1556792"/>
          <a:ext cx="7699268" cy="4689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817"/>
                <a:gridCol w="1924817"/>
                <a:gridCol w="1924817"/>
                <a:gridCol w="1924817"/>
              </a:tblGrid>
              <a:tr h="76196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b="1" i="1" dirty="0" smtClean="0">
                          <a:latin typeface="Arial" pitchFamily="34" charset="0"/>
                          <a:cs typeface="Arial" pitchFamily="34" charset="0"/>
                        </a:rPr>
                        <a:t>CRITERI </a:t>
                      </a:r>
                      <a:r>
                        <a:rPr lang="it-IT" sz="1050" b="1" i="1" dirty="0" err="1" smtClean="0">
                          <a:latin typeface="Arial" pitchFamily="34" charset="0"/>
                          <a:cs typeface="Arial" pitchFamily="34" charset="0"/>
                        </a:rPr>
                        <a:t>DI</a:t>
                      </a:r>
                      <a:r>
                        <a:rPr lang="it-IT" sz="1050" b="1" i="1" dirty="0" smtClean="0">
                          <a:latin typeface="Arial" pitchFamily="34" charset="0"/>
                          <a:cs typeface="Arial" pitchFamily="34" charset="0"/>
                        </a:rPr>
                        <a:t> PERFORMANCE</a:t>
                      </a:r>
                      <a:endParaRPr lang="it-IT" sz="105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i="1" dirty="0" smtClean="0"/>
                        <a:t>DEPENDABILITY CRITERIA</a:t>
                      </a:r>
                      <a:endParaRPr lang="it-IT" sz="1050" dirty="0" smtClean="0"/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i="1" dirty="0" smtClean="0"/>
                        <a:t>CRITERI </a:t>
                      </a:r>
                      <a:r>
                        <a:rPr lang="it-IT" sz="1050" i="1" dirty="0" err="1" smtClean="0"/>
                        <a:t>DI</a:t>
                      </a:r>
                      <a:r>
                        <a:rPr lang="it-IT" sz="1050" i="1" dirty="0" smtClean="0"/>
                        <a:t> MANUTENZIONE</a:t>
                      </a:r>
                      <a:endParaRPr lang="it-IT" sz="1050" dirty="0" smtClean="0"/>
                    </a:p>
                    <a:p>
                      <a:endParaRPr lang="it-IT" dirty="0"/>
                    </a:p>
                  </a:txBody>
                  <a:tcPr/>
                </a:tc>
              </a:tr>
              <a:tr h="10513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latin typeface="Arial" pitchFamily="34" charset="0"/>
                          <a:cs typeface="Arial" pitchFamily="34" charset="0"/>
                        </a:rPr>
                        <a:t>DEFINIZIONE E IMPLEMENTAZIONE ARCHITETTURA DEL SISTEMA ATTUALE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L’implementazione dei processi compiuti da genitori e personale soddisfa gli obiettivi in termini di tempi di risposta.</a:t>
                      </a:r>
                    </a:p>
                    <a:p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 controlli sull’input 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al’atto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dell’inserimento (allo scopo </a:t>
                      </a:r>
                      <a:r>
                        <a:rPr kumimoji="0" lang="it-IT" sz="1100" b="0" i="0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 evitare 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failures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soddisfano gli obiettivi di affidabilità e disponibilità.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L’architettura Three-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Tier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soddisfa l'obiettivo di estendibilità e modificabilità.</a:t>
                      </a:r>
                    </a:p>
                  </a:txBody>
                  <a:tcPr/>
                </a:tc>
              </a:tr>
              <a:tr h="1165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latin typeface="Arial" pitchFamily="34" charset="0"/>
                          <a:cs typeface="Arial" pitchFamily="34" charset="0"/>
                        </a:rPr>
                        <a:t>MAPPING HW/SW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L’architettura 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client-server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soddisfa gli obiettivi di affidabilità e disponibilità.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</a:tr>
              <a:tr h="15579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latin typeface="Arial" pitchFamily="34" charset="0"/>
                          <a:cs typeface="Arial" pitchFamily="34" charset="0"/>
                        </a:rPr>
                        <a:t>GESTIONE DEI DATI PERSISTENTI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gestione dei dati persistenti attraverso DBMS soddisfa l'obiettivo di sicurezza.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gestione dei dati persistenti attraverso DBMS soddisfa l'obiettivo di portabilità.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7304435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621557" y="476672"/>
            <a:ext cx="221584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SDD</a:t>
            </a:r>
          </a:p>
          <a:p>
            <a:pPr algn="ctr"/>
            <a:r>
              <a:rPr lang="it-IT" sz="2800" b="1" dirty="0" smtClean="0">
                <a:latin typeface="+mj-lt"/>
              </a:rPr>
              <a:t>Pregi e Difetti</a:t>
            </a:r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8280920" cy="158417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Cosa è andato bene…</a:t>
            </a:r>
            <a:endParaRPr lang="it-IT" dirty="0"/>
          </a:p>
          <a:p>
            <a:pPr lvl="1"/>
            <a:r>
              <a:rPr lang="it-IT" dirty="0" smtClean="0"/>
              <a:t>Definizione precisa, corretta e coerente dei sottosistemi.</a:t>
            </a:r>
            <a:endParaRPr lang="it-IT" dirty="0"/>
          </a:p>
          <a:p>
            <a:pPr lvl="1"/>
            <a:endParaRPr lang="it-IT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3789040"/>
            <a:ext cx="8280920" cy="172819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Cosa stava per andar male…</a:t>
            </a:r>
            <a:endParaRPr lang="it-IT" dirty="0"/>
          </a:p>
          <a:p>
            <a:pPr lvl="1"/>
            <a:r>
              <a:rPr lang="it-IT" dirty="0" smtClean="0"/>
              <a:t>Gestione dei dati persistenti inizialmente imprecisa, raffinata poi nelle varie versioni a seconda delle nuove e sempre più rigide esigenze del committente.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6298313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796549" y="3212976"/>
            <a:ext cx="5417281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Implementazione:</a:t>
            </a:r>
          </a:p>
          <a:p>
            <a:pPr algn="ctr"/>
            <a:r>
              <a:rPr lang="it-IT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Layer</a:t>
            </a:r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di Storage</a:t>
            </a:r>
            <a:endParaRPr lang="it-IT" sz="2000" b="1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677978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827105" y="476672"/>
            <a:ext cx="722550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Realizzare il </a:t>
            </a:r>
            <a:r>
              <a:rPr lang="it-IT" sz="4800" b="1" dirty="0" err="1" smtClean="0">
                <a:latin typeface="+mj-lt"/>
              </a:rPr>
              <a:t>layer</a:t>
            </a:r>
            <a:r>
              <a:rPr lang="it-IT" sz="4800" b="1" dirty="0" smtClean="0">
                <a:latin typeface="+mj-lt"/>
              </a:rPr>
              <a:t> di </a:t>
            </a:r>
            <a:r>
              <a:rPr lang="it-IT" sz="4800" b="1" dirty="0" err="1" smtClean="0">
                <a:latin typeface="+mj-lt"/>
              </a:rPr>
              <a:t>storage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Le alternative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it-IT" dirty="0" smtClean="0"/>
              <a:t>Inserire in “</a:t>
            </a:r>
            <a:r>
              <a:rPr lang="it-IT" i="1" dirty="0" smtClean="0"/>
              <a:t>Storage</a:t>
            </a:r>
            <a:r>
              <a:rPr lang="it-IT" dirty="0" smtClean="0"/>
              <a:t>”  una classe per la  gestione della connessione al database e delegare tutte le operazioni sulla persistenza e modifica dei </a:t>
            </a:r>
            <a:r>
              <a:rPr lang="it-IT" dirty="0" err="1" smtClean="0"/>
              <a:t>beans</a:t>
            </a:r>
            <a:r>
              <a:rPr lang="it-IT" dirty="0" smtClean="0"/>
              <a:t>, sulla base dati, al </a:t>
            </a:r>
            <a:r>
              <a:rPr lang="it-IT" dirty="0" err="1" smtClean="0"/>
              <a:t>layer</a:t>
            </a:r>
            <a:r>
              <a:rPr lang="it-IT" dirty="0" smtClean="0"/>
              <a:t> </a:t>
            </a:r>
            <a:r>
              <a:rPr lang="it-IT" i="1" dirty="0" smtClean="0"/>
              <a:t>Control</a:t>
            </a:r>
            <a:r>
              <a:rPr lang="it-IT" dirty="0" smtClean="0"/>
              <a:t>.</a:t>
            </a:r>
          </a:p>
          <a:p>
            <a:pPr marL="342900" indent="-342900"/>
            <a:r>
              <a:rPr lang="it-IT" dirty="0" smtClean="0"/>
              <a:t>Realizzare classi in “</a:t>
            </a:r>
            <a:r>
              <a:rPr lang="it-IT" i="1" dirty="0" err="1" smtClean="0"/>
              <a:t>Storage</a:t>
            </a:r>
            <a:r>
              <a:rPr lang="it-IT" dirty="0" smtClean="0"/>
              <a:t>” contenente metodi per gestire la persistenza di ogni singolo </a:t>
            </a:r>
            <a:r>
              <a:rPr lang="it-IT" dirty="0" err="1" smtClean="0"/>
              <a:t>bean</a:t>
            </a:r>
            <a:r>
              <a:rPr lang="it-IT" dirty="0" smtClean="0"/>
              <a:t> nella base dati.</a:t>
            </a:r>
          </a:p>
          <a:p>
            <a:pPr marL="342900" indent="-342900"/>
            <a:r>
              <a:rPr lang="it-IT" dirty="0" smtClean="0"/>
              <a:t>Trasformare “</a:t>
            </a:r>
            <a:r>
              <a:rPr lang="it-IT" i="1" dirty="0" err="1" smtClean="0"/>
              <a:t>Storage</a:t>
            </a:r>
            <a:r>
              <a:rPr lang="it-IT" dirty="0" smtClean="0"/>
              <a:t>”  in un </a:t>
            </a:r>
            <a:r>
              <a:rPr lang="it-IT" dirty="0" err="1" smtClean="0"/>
              <a:t>framework</a:t>
            </a:r>
            <a:r>
              <a:rPr lang="it-IT" dirty="0" smtClean="0"/>
              <a:t> che faccia da ponte tra il mondo </a:t>
            </a:r>
            <a:r>
              <a:rPr lang="it-IT" dirty="0" err="1" smtClean="0"/>
              <a:t>Object-Oriented</a:t>
            </a:r>
            <a:r>
              <a:rPr lang="it-IT" dirty="0" smtClean="0"/>
              <a:t> e quello relazionale.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27811027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</a:t>
            </a:r>
          </a:p>
          <a:p>
            <a:pPr algn="ctr"/>
            <a:r>
              <a:rPr lang="it-IT" sz="2800" b="1" dirty="0" smtClean="0">
                <a:latin typeface="+mj-lt"/>
              </a:rPr>
              <a:t>Senza utilizzare </a:t>
            </a:r>
            <a:r>
              <a:rPr lang="it-IT" sz="2800" b="1" dirty="0" err="1" smtClean="0">
                <a:latin typeface="+mj-lt"/>
              </a:rPr>
              <a:t>framework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it-IT" dirty="0" smtClean="0"/>
              <a:t>Ogni classe di gestione del </a:t>
            </a:r>
            <a:r>
              <a:rPr lang="it-IT" dirty="0" err="1" smtClean="0"/>
              <a:t>bean</a:t>
            </a:r>
            <a:r>
              <a:rPr lang="it-IT" dirty="0" smtClean="0"/>
              <a:t> avrà un metodo che consentirà lo operazioni base sulla base dati ovvero: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Insert</a:t>
            </a:r>
            <a:r>
              <a:rPr lang="it-IT" i="1" dirty="0" smtClean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Replace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Delete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GetAll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IsInATable</a:t>
            </a:r>
            <a:endParaRPr lang="it-IT" i="1" dirty="0" smtClean="0"/>
          </a:p>
          <a:p>
            <a:pPr marL="342900" indent="-342900"/>
            <a:r>
              <a:rPr lang="it-IT" dirty="0" smtClean="0"/>
              <a:t> Nel nostro caso, avendo 33 </a:t>
            </a:r>
            <a:r>
              <a:rPr lang="it-IT" dirty="0" err="1" smtClean="0"/>
              <a:t>beans</a:t>
            </a:r>
            <a:r>
              <a:rPr lang="it-IT" dirty="0" smtClean="0"/>
              <a:t>, dovranno essere scritti </a:t>
            </a:r>
            <a:r>
              <a:rPr lang="it-IT" u="sng" dirty="0" smtClean="0"/>
              <a:t>33 metodi per ogni operazione comune </a:t>
            </a:r>
            <a:r>
              <a:rPr lang="it-IT" dirty="0" smtClean="0"/>
              <a:t>ovvero </a:t>
            </a:r>
            <a:r>
              <a:rPr lang="it-IT" u="sng" dirty="0" smtClean="0"/>
              <a:t>165 metodi</a:t>
            </a:r>
          </a:p>
        </p:txBody>
      </p:sp>
      <p:pic>
        <p:nvPicPr>
          <p:cNvPr id="1026" name="Picture 2" descr="C:\Users\Angelo\Downloads\man-cry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2780928"/>
            <a:ext cx="2592288" cy="2592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528833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356751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</a:t>
            </a:r>
          </a:p>
          <a:p>
            <a:pPr algn="ctr"/>
            <a:r>
              <a:rPr lang="it-IT" sz="2800" b="1" dirty="0" smtClean="0">
                <a:latin typeface="+mj-lt"/>
              </a:rPr>
              <a:t>Utilizzando </a:t>
            </a:r>
            <a:r>
              <a:rPr lang="it-IT" sz="2800" b="1" dirty="0" err="1" smtClean="0">
                <a:latin typeface="+mj-lt"/>
              </a:rPr>
              <a:t>framework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Angelo\Downloads\omin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6940" y="3507829"/>
            <a:ext cx="2745540" cy="3161531"/>
          </a:xfrm>
          <a:prstGeom prst="rect">
            <a:avLst/>
          </a:prstGeom>
          <a:noFill/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/>
            <a:r>
              <a:rPr lang="it-IT" dirty="0" smtClean="0"/>
              <a:t>Ogni classe di gestione di un </a:t>
            </a:r>
            <a:r>
              <a:rPr lang="it-IT" dirty="0" err="1" smtClean="0"/>
              <a:t>bean</a:t>
            </a:r>
            <a:r>
              <a:rPr lang="it-IT" dirty="0" smtClean="0"/>
              <a:t> erediterà i metodi per consentire le operazioni base sulla base dati.</a:t>
            </a:r>
          </a:p>
          <a:p>
            <a:pPr marL="342900" indent="-342900" algn="just"/>
            <a:r>
              <a:rPr lang="it-IT" dirty="0" smtClean="0"/>
              <a:t>I metodi così non verranno scritti per ogni classe, conseguendo un risparmio notevole.</a:t>
            </a:r>
          </a:p>
          <a:p>
            <a:pPr marL="342900" indent="-342900" algn="just">
              <a:buNone/>
            </a:pPr>
            <a:endParaRPr lang="it-IT" dirty="0" smtClean="0"/>
          </a:p>
          <a:p>
            <a:pPr marL="342900" indent="-342900"/>
            <a:r>
              <a:rPr lang="it-IT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scriveranno </a:t>
            </a:r>
            <a:r>
              <a:rPr lang="it-IT" sz="36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165 metodi in meno</a:t>
            </a:r>
          </a:p>
          <a:p>
            <a:pPr marL="708660" lvl="1" indent="-342900"/>
            <a:r>
              <a:rPr lang="it-IT" sz="2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  <a:r>
              <a:rPr lang="it-IT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ridotto</a:t>
            </a:r>
          </a:p>
          <a:p>
            <a:pPr marL="708660" lvl="1" indent="-342900"/>
            <a:r>
              <a:rPr lang="it-IT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Leggibilità aumentata</a:t>
            </a:r>
          </a:p>
          <a:p>
            <a:pPr marL="708660" lvl="1" indent="-342900"/>
            <a:r>
              <a:rPr lang="it-IT" sz="2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Manutenibilità</a:t>
            </a:r>
            <a:r>
              <a:rPr lang="it-IT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aumentata</a:t>
            </a:r>
          </a:p>
          <a:p>
            <a:pPr marL="342900" indent="-342900"/>
            <a:endParaRPr lang="it-IT" sz="3200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/>
            <a:endParaRPr lang="it-IT" sz="3200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/>
            <a:endParaRPr lang="it-IT" sz="3200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78483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 pratico</a:t>
            </a:r>
          </a:p>
          <a:p>
            <a:pPr algn="ctr"/>
            <a:r>
              <a:rPr lang="it-IT" sz="2800" b="1" dirty="0" err="1" smtClean="0">
                <a:latin typeface="+mj-lt"/>
              </a:rPr>
              <a:t>Insert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571472" y="1643050"/>
            <a:ext cx="7715304" cy="50720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public  </a:t>
            </a:r>
            <a:r>
              <a:rPr lang="it-IT" sz="1400" b="1" dirty="0" err="1" smtClean="0"/>
              <a:t>boolean</a:t>
            </a:r>
            <a:r>
              <a:rPr lang="it-IT" sz="1400" b="1" dirty="0" smtClean="0"/>
              <a:t>  </a:t>
            </a:r>
            <a:r>
              <a:rPr lang="it-IT" sz="1400" b="1" dirty="0" err="1" smtClean="0"/>
              <a:t>inserisciBando</a:t>
            </a:r>
            <a:r>
              <a:rPr lang="it-IT" sz="1400" b="1" dirty="0" smtClean="0"/>
              <a:t>(</a:t>
            </a:r>
            <a:r>
              <a:rPr lang="it-IT" sz="1400" b="1" dirty="0" err="1" smtClean="0"/>
              <a:t>int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id</a:t>
            </a:r>
            <a:r>
              <a:rPr lang="it-IT" sz="1400" b="1" dirty="0" smtClean="0"/>
              <a:t>,Date </a:t>
            </a:r>
            <a:r>
              <a:rPr lang="it-IT" sz="1400" b="1" dirty="0" err="1" smtClean="0"/>
              <a:t>dataInizioBando</a:t>
            </a:r>
            <a:r>
              <a:rPr lang="it-IT" sz="1400" b="1" dirty="0" smtClean="0"/>
              <a:t>,Date </a:t>
            </a:r>
            <a:r>
              <a:rPr lang="it-IT" sz="1400" b="1" dirty="0" err="1" smtClean="0"/>
              <a:t>dataFineBando</a:t>
            </a:r>
            <a:r>
              <a:rPr lang="it-IT" sz="1400" b="1" dirty="0" smtClean="0"/>
              <a:t>,Date .... ) </a:t>
            </a:r>
            <a:r>
              <a:rPr lang="it-IT" sz="1400" b="1" dirty="0" err="1" smtClean="0"/>
              <a:t>throws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SQLException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Connection </a:t>
            </a:r>
            <a:r>
              <a:rPr lang="it-IT" sz="1400" b="1" dirty="0" err="1" smtClean="0"/>
              <a:t>conn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getDataSource</a:t>
            </a:r>
            <a:r>
              <a:rPr lang="it-IT" sz="1400" b="1" dirty="0" smtClean="0"/>
              <a:t>().</a:t>
            </a:r>
            <a:r>
              <a:rPr lang="it-IT" sz="1400" b="1" dirty="0" err="1" smtClean="0"/>
              <a:t>getConnection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</a:t>
            </a:r>
            <a:r>
              <a:rPr lang="it-IT" sz="1400" b="1" dirty="0" err="1" smtClean="0"/>
              <a:t>try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//varie conversioni delle date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PreparedStatement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pstm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conn.prepareStatement</a:t>
            </a:r>
            <a:r>
              <a:rPr lang="it-IT" sz="1400" b="1" dirty="0" smtClean="0"/>
              <a:t>("...");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try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</a:t>
            </a:r>
            <a:r>
              <a:rPr lang="it-IT" sz="1400" b="1" dirty="0" err="1" smtClean="0"/>
              <a:t>ResultSet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rslt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pstm.executeQuery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	</a:t>
            </a:r>
            <a:r>
              <a:rPr lang="it-IT" sz="1400" b="1" dirty="0" err="1" smtClean="0"/>
              <a:t>rslt.close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</a:t>
            </a:r>
            <a:r>
              <a:rPr lang="it-IT" sz="1400" b="1" dirty="0" err="1" smtClean="0"/>
              <a:t>pstm.close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conn.close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</a:t>
            </a:r>
            <a:r>
              <a:rPr lang="it-IT" sz="1400" b="1" dirty="0" err="1" smtClean="0"/>
              <a:t>return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true</a:t>
            </a:r>
            <a:r>
              <a:rPr lang="it-IT" sz="1400" b="1" dirty="0" smtClean="0"/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}</a:t>
            </a:r>
          </a:p>
        </p:txBody>
      </p:sp>
      <p:pic>
        <p:nvPicPr>
          <p:cNvPr id="3074" name="Picture 2" descr="C:\Users\Angelo\Downloads\Fotolia_13977964_X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0087" y="3959596"/>
            <a:ext cx="2086329" cy="27817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167316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1772816"/>
            <a:ext cx="7632848" cy="48965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Creazione account attraverso varie sezioni</a:t>
            </a:r>
          </a:p>
          <a:p>
            <a:pPr lvl="2"/>
            <a:r>
              <a:rPr lang="it-IT" dirty="0" smtClean="0"/>
              <a:t>Creazione generica dell’account</a:t>
            </a:r>
          </a:p>
          <a:p>
            <a:pPr lvl="2"/>
            <a:r>
              <a:rPr lang="it-IT" dirty="0" smtClean="0"/>
              <a:t>Dati Genitore richiedente</a:t>
            </a:r>
          </a:p>
          <a:p>
            <a:pPr lvl="2"/>
            <a:r>
              <a:rPr lang="it-IT" dirty="0" smtClean="0"/>
              <a:t>Dati Genitore non richiedente</a:t>
            </a:r>
          </a:p>
          <a:p>
            <a:pPr lvl="2"/>
            <a:r>
              <a:rPr lang="it-IT" dirty="0" smtClean="0"/>
              <a:t>Situazione Reddituale</a:t>
            </a:r>
          </a:p>
          <a:p>
            <a:pPr lvl="2"/>
            <a:r>
              <a:rPr lang="it-IT" dirty="0" smtClean="0"/>
              <a:t>Dati personali Bambino</a:t>
            </a:r>
          </a:p>
          <a:p>
            <a:pPr lvl="2"/>
            <a:r>
              <a:rPr lang="it-IT" dirty="0" smtClean="0"/>
              <a:t>Situazione Familiare</a:t>
            </a:r>
          </a:p>
          <a:p>
            <a:pPr lvl="1"/>
            <a:r>
              <a:rPr lang="it-IT" dirty="0" smtClean="0"/>
              <a:t>Notifiche costanti agli Impiegati di Competenza</a:t>
            </a:r>
          </a:p>
          <a:p>
            <a:pPr lvl="2"/>
            <a:r>
              <a:rPr lang="it-IT" dirty="0" smtClean="0"/>
              <a:t>Monitoraggio di richieste Utente </a:t>
            </a:r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endParaRPr lang="it-IT" dirty="0" smtClean="0"/>
          </a:p>
          <a:p>
            <a:pPr lvl="2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3581471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 pratico</a:t>
            </a:r>
          </a:p>
          <a:p>
            <a:pPr algn="ctr"/>
            <a:r>
              <a:rPr lang="it-IT" sz="2800" b="1" dirty="0" err="1" smtClean="0">
                <a:latin typeface="+mj-lt"/>
              </a:rPr>
              <a:t>Insert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571472" y="1643050"/>
            <a:ext cx="7715304" cy="142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Bando b; //bando da inserire nel db	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err="1" smtClean="0"/>
              <a:t>DbBando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dbBando=new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DBBando</a:t>
            </a:r>
            <a:r>
              <a:rPr lang="it-IT" sz="1400" b="1" dirty="0" smtClean="0"/>
              <a:t>(….);</a:t>
            </a:r>
            <a:endParaRPr lang="it-IT" sz="1400" b="1" dirty="0" smtClean="0"/>
          </a:p>
          <a:p>
            <a:pPr marL="342900" indent="-342900">
              <a:spcBef>
                <a:spcPct val="20000"/>
              </a:spcBef>
            </a:pPr>
            <a:r>
              <a:rPr lang="it-IT" sz="1400" b="1" dirty="0" err="1" smtClean="0"/>
              <a:t>dbBando.insert</a:t>
            </a:r>
            <a:r>
              <a:rPr lang="it-IT" sz="1400" b="1" dirty="0" smtClean="0"/>
              <a:t>(b);</a:t>
            </a:r>
          </a:p>
        </p:txBody>
      </p:sp>
      <p:pic>
        <p:nvPicPr>
          <p:cNvPr id="4098" name="Picture 2" descr="C:\Users\Angelo\Downloads\omino-aut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372" y="3148385"/>
            <a:ext cx="4464116" cy="35929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9128923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19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Usare DB senza accorgersene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5122" name="Picture 2" descr="C:\Users\Angelo\Downloads\omino-we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2492896"/>
            <a:ext cx="1673342" cy="1495203"/>
          </a:xfrm>
          <a:prstGeom prst="rect">
            <a:avLst/>
          </a:prstGeom>
          <a:noFill/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it-IT" dirty="0" smtClean="0"/>
              <a:t>“</a:t>
            </a:r>
            <a:r>
              <a:rPr lang="it-IT" i="1" dirty="0" smtClean="0"/>
              <a:t>Le modifiche effettuate nel mondo degli </a:t>
            </a:r>
          </a:p>
          <a:p>
            <a:pPr>
              <a:buNone/>
            </a:pPr>
            <a:r>
              <a:rPr lang="it-IT" i="1" dirty="0" smtClean="0"/>
              <a:t>	oggetti sono rese persistenti sulle tabelle!”</a:t>
            </a:r>
          </a:p>
          <a:p>
            <a:pPr>
              <a:buNone/>
            </a:pPr>
            <a:endParaRPr lang="it-IT" b="1" u="sng" dirty="0" smtClean="0"/>
          </a:p>
          <a:p>
            <a:r>
              <a:rPr lang="it-IT" b="1" dirty="0" smtClean="0"/>
              <a:t>Obiettivo:</a:t>
            </a:r>
            <a:endParaRPr lang="it-IT" dirty="0" smtClean="0"/>
          </a:p>
          <a:p>
            <a:pPr>
              <a:buNone/>
            </a:pPr>
            <a:r>
              <a:rPr lang="it-IT" dirty="0" smtClean="0"/>
              <a:t> 	portare un modello a oggetti in un database relazionale.</a:t>
            </a:r>
          </a:p>
          <a:p>
            <a:r>
              <a:rPr lang="it-IT" dirty="0" smtClean="0"/>
              <a:t>Operazione molto complessa.</a:t>
            </a:r>
          </a:p>
          <a:p>
            <a:r>
              <a:rPr lang="it-IT" dirty="0" smtClean="0"/>
              <a:t>Due paradigmi differenti (ad esempio relazioni, chiavi esterne)</a:t>
            </a:r>
          </a:p>
        </p:txBody>
      </p:sp>
    </p:spTree>
    <p:extLst>
      <p:ext uri="{BB962C8B-B14F-4D97-AF65-F5344CB8AC3E}">
        <p14:creationId xmlns="" xmlns:p14="http://schemas.microsoft.com/office/powerpoint/2010/main" val="4627292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Diagramma delle classi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it-IT" dirty="0" smtClean="0"/>
          </a:p>
        </p:txBody>
      </p:sp>
      <p:pic>
        <p:nvPicPr>
          <p:cNvPr id="1026" name="Picture 2" descr="C:\Users\Angelo\Desktop\StoragesenzaIn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714488"/>
            <a:ext cx="6571938" cy="5000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="" xmlns:p14="http://schemas.microsoft.com/office/powerpoint/2010/main" val="17171019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58252" y="428604"/>
            <a:ext cx="677538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>
                <a:latin typeface="+mj-lt"/>
              </a:rPr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/>
              <a:t>Breve descrizione delle classi del </a:t>
            </a:r>
            <a:r>
              <a:rPr lang="it-IT" sz="2800" b="1" dirty="0" err="1" smtClean="0"/>
              <a:t>framework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La classe </a:t>
            </a:r>
            <a:r>
              <a:rPr lang="it-IT" b="1" dirty="0" smtClean="0"/>
              <a:t>Database</a:t>
            </a:r>
            <a:r>
              <a:rPr lang="it-IT" dirty="0" smtClean="0"/>
              <a:t> si occupa di gestire la connessione al database.</a:t>
            </a:r>
          </a:p>
          <a:p>
            <a:r>
              <a:rPr lang="it-IT" dirty="0" smtClean="0"/>
              <a:t>La classe </a:t>
            </a:r>
            <a:r>
              <a:rPr lang="it-IT" b="1" dirty="0" smtClean="0"/>
              <a:t>Tabella</a:t>
            </a:r>
            <a:r>
              <a:rPr lang="it-IT" dirty="0" smtClean="0"/>
              <a:t> ha al suo interno un oggetto </a:t>
            </a:r>
            <a:r>
              <a:rPr lang="it-IT" i="1" dirty="0" smtClean="0"/>
              <a:t>Database</a:t>
            </a:r>
            <a:r>
              <a:rPr lang="it-IT" dirty="0" smtClean="0"/>
              <a:t> e rappresenta la tabella del </a:t>
            </a:r>
            <a:r>
              <a:rPr lang="it-IT" dirty="0" err="1" smtClean="0"/>
              <a:t>bean</a:t>
            </a:r>
            <a:r>
              <a:rPr lang="it-IT" dirty="0" smtClean="0"/>
              <a:t> nel database.</a:t>
            </a:r>
          </a:p>
          <a:p>
            <a:r>
              <a:rPr lang="it-IT" b="1" dirty="0" err="1" smtClean="0"/>
              <a:t>DbBeansInterface</a:t>
            </a:r>
            <a:r>
              <a:rPr lang="it-IT" dirty="0" smtClean="0"/>
              <a:t> è una interfaccia in cui sono dichiarati i metodi  che devono essere implementati ai fini di un corretto funzionamento del </a:t>
            </a:r>
            <a:r>
              <a:rPr lang="it-IT" dirty="0" err="1" smtClean="0"/>
              <a:t>framework</a:t>
            </a:r>
            <a:r>
              <a:rPr lang="it-IT" dirty="0" smtClean="0"/>
              <a:t> .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3097191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70276" y="428604"/>
            <a:ext cx="67513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/>
              <a:t>Breve descrizione delle classi del </a:t>
            </a:r>
            <a:r>
              <a:rPr lang="it-IT" sz="2800" b="1" dirty="0" err="1" smtClean="0"/>
              <a:t>framework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err="1" smtClean="0"/>
              <a:t>DbBeans</a:t>
            </a:r>
            <a:r>
              <a:rPr lang="it-IT" dirty="0" smtClean="0"/>
              <a:t> è una classe che implementa metodi per effettuare le operazioni più comuni sul database e contiene un oggetto </a:t>
            </a:r>
            <a:r>
              <a:rPr lang="it-IT" i="1" dirty="0" smtClean="0"/>
              <a:t>Tabella</a:t>
            </a:r>
            <a:r>
              <a:rPr lang="it-IT" dirty="0" smtClean="0"/>
              <a:t> che verrà istanziato da ogni classe che estende la suddetta. </a:t>
            </a:r>
          </a:p>
          <a:p>
            <a:r>
              <a:rPr lang="it-IT" b="1" dirty="0" smtClean="0"/>
              <a:t>DB''</a:t>
            </a:r>
            <a:r>
              <a:rPr lang="it-IT" b="1" dirty="0" err="1" smtClean="0"/>
              <a:t>NomeBeans</a:t>
            </a:r>
            <a:r>
              <a:rPr lang="it-IT" b="1" dirty="0" smtClean="0"/>
              <a:t>'' </a:t>
            </a:r>
            <a:r>
              <a:rPr lang="it-IT" dirty="0" smtClean="0"/>
              <a:t>estende </a:t>
            </a:r>
            <a:r>
              <a:rPr lang="it-IT" dirty="0" err="1" smtClean="0"/>
              <a:t>DbBeans</a:t>
            </a:r>
            <a:r>
              <a:rPr lang="it-IT" dirty="0" smtClean="0"/>
              <a:t> ed implementa metodi ausiliari.</a:t>
            </a:r>
          </a:p>
          <a:p>
            <a:endParaRPr lang="it-IT" dirty="0" smtClean="0"/>
          </a:p>
          <a:p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9559044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/>
              <a:t>Breve panoramica su </a:t>
            </a:r>
            <a:r>
              <a:rPr lang="it-IT" sz="2800" b="1" dirty="0" err="1" smtClean="0"/>
              <a:t>DBBeans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61013" indent="-5561013" algn="just">
              <a:buNone/>
            </a:pPr>
            <a:r>
              <a:rPr lang="it-IT" dirty="0" smtClean="0"/>
              <a:t>La classe </a:t>
            </a:r>
            <a:r>
              <a:rPr lang="it-IT" dirty="0" err="1" smtClean="0"/>
              <a:t>DBBeans</a:t>
            </a:r>
            <a:r>
              <a:rPr lang="it-IT" dirty="0" smtClean="0"/>
              <a:t> è il fulcro del </a:t>
            </a:r>
            <a:r>
              <a:rPr lang="it-IT" dirty="0" err="1" smtClean="0"/>
              <a:t>framework</a:t>
            </a:r>
            <a:r>
              <a:rPr lang="it-IT" dirty="0" smtClean="0"/>
              <a:t>.</a:t>
            </a:r>
          </a:p>
          <a:p>
            <a:pPr marL="5561013" indent="-5561013" algn="just">
              <a:buNone/>
            </a:pPr>
            <a:r>
              <a:rPr lang="it-IT" dirty="0" smtClean="0"/>
              <a:t>In esso sono implementati i metodi per</a:t>
            </a:r>
          </a:p>
          <a:p>
            <a:pPr marL="5561013" indent="-5561013" algn="just">
              <a:buNone/>
              <a:tabLst>
                <a:tab pos="5741988" algn="l"/>
              </a:tabLst>
            </a:pPr>
            <a:r>
              <a:rPr lang="it-IT" dirty="0" smtClean="0"/>
              <a:t>le operazioni comuni che saranno poi</a:t>
            </a:r>
          </a:p>
          <a:p>
            <a:pPr marL="5561013" indent="-5561013" algn="just">
              <a:buNone/>
              <a:tabLst>
                <a:tab pos="5741988" algn="l"/>
              </a:tabLst>
            </a:pPr>
            <a:r>
              <a:rPr lang="it-IT" dirty="0" smtClean="0"/>
              <a:t>ereditate dalle classi per la gestione dei</a:t>
            </a:r>
          </a:p>
          <a:p>
            <a:pPr marL="5561013" indent="-5561013" algn="just">
              <a:buNone/>
            </a:pPr>
            <a:r>
              <a:rPr lang="it-IT" dirty="0" err="1" smtClean="0"/>
              <a:t>beans</a:t>
            </a:r>
            <a:r>
              <a:rPr lang="it-IT" dirty="0" smtClean="0"/>
              <a:t> e i metodi per mappare il nome</a:t>
            </a:r>
          </a:p>
          <a:p>
            <a:pPr marL="5561013" indent="-5561013" algn="just">
              <a:buNone/>
            </a:pPr>
            <a:r>
              <a:rPr lang="it-IT" dirty="0" smtClean="0"/>
              <a:t>delle variabili con i nomi dei relativi </a:t>
            </a:r>
          </a:p>
          <a:p>
            <a:pPr marL="5561013" indent="-5561013" algn="just">
              <a:buNone/>
            </a:pPr>
            <a:r>
              <a:rPr lang="it-IT" dirty="0" smtClean="0"/>
              <a:t>attributi.</a:t>
            </a:r>
          </a:p>
        </p:txBody>
      </p:sp>
      <p:pic>
        <p:nvPicPr>
          <p:cNvPr id="4" name="Immagine 3" descr="DbBeaansClas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2200" y="2251582"/>
            <a:ext cx="2376264" cy="40577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="" xmlns:p14="http://schemas.microsoft.com/office/powerpoint/2010/main" val="11408370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/>
              <a:t>DBBeans</a:t>
            </a:r>
            <a:r>
              <a:rPr lang="it-IT" sz="2800" b="1" dirty="0" smtClean="0"/>
              <a:t>: i metodi chiave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dirty="0" smtClean="0"/>
              <a:t>Oltre ai metodi per le operazioni comuni a tutti i </a:t>
            </a:r>
            <a:r>
              <a:rPr lang="it-IT" dirty="0" err="1" smtClean="0"/>
              <a:t>beans</a:t>
            </a:r>
            <a:r>
              <a:rPr lang="it-IT" dirty="0" smtClean="0"/>
              <a:t>,  vi sono metodi che sono indispensabili affinché il </a:t>
            </a:r>
            <a:r>
              <a:rPr lang="it-IT" dirty="0" err="1" smtClean="0"/>
              <a:t>framework</a:t>
            </a:r>
            <a:r>
              <a:rPr lang="it-IT" b="1" dirty="0" smtClean="0"/>
              <a:t> </a:t>
            </a:r>
            <a:r>
              <a:rPr lang="it-IT" dirty="0" smtClean="0"/>
              <a:t>possa funzionare.</a:t>
            </a:r>
          </a:p>
          <a:p>
            <a:pPr marL="0" indent="0" algn="just">
              <a:buNone/>
            </a:pPr>
            <a:endParaRPr lang="it-IT" dirty="0" smtClean="0"/>
          </a:p>
          <a:p>
            <a:pPr marL="0" indent="0"/>
            <a:r>
              <a:rPr lang="en-US" b="1" dirty="0" smtClean="0"/>
              <a:t>protected abstract Map&lt;String, String&gt; </a:t>
            </a:r>
            <a:r>
              <a:rPr lang="en-US" b="1" dirty="0" err="1" smtClean="0"/>
              <a:t>getMappingFields</a:t>
            </a:r>
            <a:r>
              <a:rPr lang="en-US" b="1" dirty="0" smtClean="0"/>
              <a:t>();</a:t>
            </a:r>
          </a:p>
          <a:p>
            <a:pPr marL="0" indent="0">
              <a:buNone/>
            </a:pPr>
            <a:r>
              <a:rPr lang="it-IT" dirty="0" smtClean="0"/>
              <a:t>Associa </a:t>
            </a:r>
            <a:r>
              <a:rPr lang="it-IT" dirty="0" err="1" smtClean="0"/>
              <a:t>variabileBean-colonnaDatabase</a:t>
            </a:r>
            <a:r>
              <a:rPr lang="it-IT" dirty="0" smtClean="0"/>
              <a:t>.</a:t>
            </a:r>
          </a:p>
          <a:p>
            <a:pPr marL="0" indent="0"/>
            <a:r>
              <a:rPr lang="it-IT" b="1" dirty="0" err="1" smtClean="0"/>
              <a:t>protected</a:t>
            </a:r>
            <a:r>
              <a:rPr lang="it-IT" b="1" dirty="0" smtClean="0"/>
              <a:t> </a:t>
            </a:r>
            <a:r>
              <a:rPr lang="it-IT" b="1" dirty="0" err="1" smtClean="0"/>
              <a:t>abstract</a:t>
            </a:r>
            <a:r>
              <a:rPr lang="it-IT" b="1" dirty="0" smtClean="0"/>
              <a:t> </a:t>
            </a:r>
            <a:r>
              <a:rPr lang="it-IT" b="1" dirty="0" err="1" smtClean="0"/>
              <a:t>List</a:t>
            </a:r>
            <a:r>
              <a:rPr lang="it-IT" b="1" dirty="0" smtClean="0"/>
              <a:t>&lt;</a:t>
            </a:r>
            <a:r>
              <a:rPr lang="it-IT" b="1" dirty="0" err="1" smtClean="0"/>
              <a:t>String</a:t>
            </a:r>
            <a:r>
              <a:rPr lang="it-IT" b="1" dirty="0" smtClean="0"/>
              <a:t>&gt; </a:t>
            </a:r>
            <a:r>
              <a:rPr lang="it-IT" b="1" dirty="0" err="1" smtClean="0"/>
              <a:t>getKeyFields</a:t>
            </a:r>
            <a:r>
              <a:rPr lang="it-IT" b="1" dirty="0" smtClean="0"/>
              <a:t>();</a:t>
            </a:r>
          </a:p>
          <a:p>
            <a:pPr marL="0" indent="0">
              <a:buNone/>
            </a:pPr>
            <a:r>
              <a:rPr lang="it-IT" dirty="0" smtClean="0"/>
              <a:t>Restituisce la lista dei campi chiave nel database per questo </a:t>
            </a:r>
            <a:r>
              <a:rPr lang="it-IT" dirty="0" err="1" smtClean="0"/>
              <a:t>bean</a:t>
            </a:r>
            <a:r>
              <a:rPr lang="it-IT" dirty="0" smtClean="0"/>
              <a:t>.</a:t>
            </a:r>
            <a:endParaRPr lang="it-IT" b="1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 algn="just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2477475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/>
              <a:t>DBBeans</a:t>
            </a:r>
            <a:r>
              <a:rPr lang="it-IT" sz="2800" b="1" dirty="0" smtClean="0"/>
              <a:t>: i metodi chiave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b="1" dirty="0" smtClean="0"/>
              <a:t>protected final Map&lt;String, Object&gt; </a:t>
            </a:r>
            <a:r>
              <a:rPr lang="en-US" b="1" dirty="0" err="1" smtClean="0"/>
              <a:t>getFieldsFromBean</a:t>
            </a:r>
            <a:r>
              <a:rPr lang="en-US" b="1" dirty="0" smtClean="0"/>
              <a:t>(B </a:t>
            </a:r>
            <a:r>
              <a:rPr lang="en-US" b="1" dirty="0" err="1" smtClean="0"/>
              <a:t>realBean</a:t>
            </a:r>
            <a:r>
              <a:rPr lang="en-US" b="1" dirty="0" smtClean="0"/>
              <a:t>) </a:t>
            </a:r>
          </a:p>
          <a:p>
            <a:pPr marL="0" indent="0">
              <a:buNone/>
            </a:pPr>
            <a:r>
              <a:rPr lang="it-IT" dirty="0" smtClean="0"/>
              <a:t>Metodo che legge i valori di tutti i campi di un oggetto Java </a:t>
            </a:r>
            <a:r>
              <a:rPr lang="it-IT" dirty="0" err="1" smtClean="0"/>
              <a:t>realBean</a:t>
            </a:r>
            <a:endParaRPr lang="it-IT" dirty="0" smtClean="0"/>
          </a:p>
          <a:p>
            <a:pPr marL="0" indent="0"/>
            <a:r>
              <a:rPr lang="it-IT" b="1" dirty="0" err="1" smtClean="0"/>
              <a:t>protected</a:t>
            </a:r>
            <a:r>
              <a:rPr lang="it-IT" b="1" dirty="0" smtClean="0"/>
              <a:t> Assegnazione[] </a:t>
            </a:r>
            <a:r>
              <a:rPr lang="it-IT" b="1" dirty="0" err="1" smtClean="0"/>
              <a:t>creaAssegnazioni</a:t>
            </a:r>
            <a:r>
              <a:rPr lang="it-IT" b="1" dirty="0" smtClean="0"/>
              <a:t>(B </a:t>
            </a:r>
            <a:r>
              <a:rPr lang="it-IT" b="1" dirty="0" err="1" smtClean="0"/>
              <a:t>bean</a:t>
            </a:r>
            <a:r>
              <a:rPr lang="it-IT" b="1" dirty="0" smtClean="0"/>
              <a:t>)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Gestione assegnazione chiavi esterne</a:t>
            </a:r>
          </a:p>
          <a:p>
            <a:pPr marL="0" indent="0"/>
            <a:r>
              <a:rPr lang="it-IT" b="1" dirty="0" err="1" smtClean="0"/>
              <a:t>protected</a:t>
            </a:r>
            <a:r>
              <a:rPr lang="it-IT" b="1" dirty="0" smtClean="0"/>
              <a:t> Bando </a:t>
            </a:r>
            <a:r>
              <a:rPr lang="it-IT" b="1" dirty="0" err="1" smtClean="0"/>
              <a:t>creaBean</a:t>
            </a:r>
            <a:r>
              <a:rPr lang="it-IT" b="1" dirty="0" smtClean="0"/>
              <a:t>(</a:t>
            </a:r>
            <a:r>
              <a:rPr lang="it-IT" b="1" dirty="0" err="1" smtClean="0"/>
              <a:t>ResultSet</a:t>
            </a:r>
            <a:r>
              <a:rPr lang="it-IT" b="1" dirty="0" smtClean="0"/>
              <a:t> r)</a:t>
            </a:r>
          </a:p>
          <a:p>
            <a:pPr marL="0" indent="0">
              <a:buNone/>
            </a:pPr>
            <a:r>
              <a:rPr lang="it-IT" dirty="0" smtClean="0"/>
              <a:t>Setta un </a:t>
            </a:r>
            <a:r>
              <a:rPr lang="it-IT" dirty="0" err="1" smtClean="0"/>
              <a:t>bean</a:t>
            </a:r>
            <a:r>
              <a:rPr lang="it-IT" dirty="0" smtClean="0"/>
              <a:t> prendendo gli attributi da un </a:t>
            </a:r>
            <a:r>
              <a:rPr lang="it-IT" dirty="0" err="1" smtClean="0"/>
              <a:t>ResultSet</a:t>
            </a:r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7768316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564757" y="3212976"/>
            <a:ext cx="588086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Implementazione:</a:t>
            </a:r>
          </a:p>
          <a:p>
            <a:pPr algn="ctr"/>
            <a:r>
              <a:rPr lang="it-IT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Layer</a:t>
            </a:r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di Application</a:t>
            </a:r>
            <a:endParaRPr lang="it-IT" sz="2000" b="1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175680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38589" y="476672"/>
            <a:ext cx="318176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Gestioni individuate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2204864"/>
            <a:ext cx="7789293" cy="352839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Gestioni:</a:t>
            </a:r>
          </a:p>
          <a:p>
            <a:pPr lvl="1"/>
            <a:r>
              <a:rPr lang="it-IT" dirty="0" smtClean="0"/>
              <a:t>Gestione Utenze e Accessi</a:t>
            </a:r>
          </a:p>
          <a:p>
            <a:pPr lvl="1"/>
            <a:r>
              <a:rPr lang="it-IT" dirty="0" smtClean="0"/>
              <a:t>Gestione Ricerca</a:t>
            </a:r>
          </a:p>
          <a:p>
            <a:pPr lvl="1"/>
            <a:r>
              <a:rPr lang="it-IT" dirty="0" smtClean="0"/>
              <a:t>Gestione Notifiche Mail</a:t>
            </a:r>
          </a:p>
        </p:txBody>
      </p:sp>
    </p:spTree>
    <p:extLst>
      <p:ext uri="{BB962C8B-B14F-4D97-AF65-F5344CB8AC3E}">
        <p14:creationId xmlns="" xmlns:p14="http://schemas.microsoft.com/office/powerpoint/2010/main" val="32669991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3963345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753869" y="476672"/>
            <a:ext cx="395121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Gestione Utenti e Accessi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755576" y="1772816"/>
            <a:ext cx="7789293" cy="496855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La </a:t>
            </a:r>
            <a:r>
              <a:rPr lang="it-IT" b="1" dirty="0" smtClean="0"/>
              <a:t>Gestione Utenti e Accessi </a:t>
            </a:r>
            <a:endParaRPr lang="it-IT" dirty="0" smtClean="0"/>
          </a:p>
          <a:p>
            <a:pPr lvl="1"/>
            <a:r>
              <a:rPr lang="it-IT" dirty="0" smtClean="0"/>
              <a:t>Accessi al sistema</a:t>
            </a:r>
          </a:p>
          <a:p>
            <a:pPr lvl="1"/>
            <a:r>
              <a:rPr lang="it-IT" dirty="0" smtClean="0"/>
              <a:t>Registrazione</a:t>
            </a:r>
          </a:p>
          <a:p>
            <a:pPr lvl="1"/>
            <a:r>
              <a:rPr lang="it-IT" dirty="0" smtClean="0"/>
              <a:t>Inserimento e modifica utenti</a:t>
            </a:r>
          </a:p>
          <a:p>
            <a:pPr lvl="1"/>
            <a:r>
              <a:rPr lang="it-IT" dirty="0" smtClean="0"/>
              <a:t>Compilazione domanda di iscrizione</a:t>
            </a:r>
          </a:p>
          <a:p>
            <a:pPr lvl="1"/>
            <a:r>
              <a:rPr lang="it-IT" dirty="0" smtClean="0"/>
              <a:t>Pagamenti </a:t>
            </a:r>
          </a:p>
          <a:p>
            <a:pPr lvl="1"/>
            <a:r>
              <a:rPr lang="it-IT" dirty="0" smtClean="0"/>
              <a:t>Bando</a:t>
            </a:r>
          </a:p>
          <a:p>
            <a:pPr lvl="1"/>
            <a:r>
              <a:rPr lang="it-IT" dirty="0" smtClean="0"/>
              <a:t>Classi assegnate</a:t>
            </a:r>
          </a:p>
          <a:p>
            <a:pPr lvl="1"/>
            <a:r>
              <a:rPr lang="it-IT" dirty="0" smtClean="0"/>
              <a:t>Gestione Ricerca</a:t>
            </a:r>
          </a:p>
          <a:p>
            <a:pPr lvl="1"/>
            <a:r>
              <a:rPr lang="it-IT" dirty="0" smtClean="0"/>
              <a:t>Gestione Notifiche Mail</a:t>
            </a:r>
          </a:p>
        </p:txBody>
      </p:sp>
    </p:spTree>
    <p:extLst>
      <p:ext uri="{BB962C8B-B14F-4D97-AF65-F5344CB8AC3E}">
        <p14:creationId xmlns="" xmlns:p14="http://schemas.microsoft.com/office/powerpoint/2010/main" val="17378822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12511" y="476672"/>
            <a:ext cx="523393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Gestione Utenti e Accessi: </a:t>
            </a:r>
            <a:r>
              <a:rPr lang="it-IT" sz="2800" b="1" dirty="0" err="1" smtClean="0">
                <a:latin typeface="+mj-lt"/>
              </a:rPr>
              <a:t>Control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520" y="2060848"/>
            <a:ext cx="8568952" cy="40324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Gli </a:t>
            </a:r>
            <a:r>
              <a:rPr lang="it-IT" b="1" dirty="0" smtClean="0"/>
              <a:t>oggetti </a:t>
            </a:r>
            <a:r>
              <a:rPr lang="it-IT" b="1" dirty="0" err="1" smtClean="0"/>
              <a:t>Control</a:t>
            </a:r>
            <a:r>
              <a:rPr lang="it-IT" b="1" dirty="0" smtClean="0"/>
              <a:t> </a:t>
            </a:r>
            <a:r>
              <a:rPr lang="it-IT" dirty="0" smtClean="0"/>
              <a:t>che si occupano della gestione sono: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Iscrizione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Iscritti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Gestione Bando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Classi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Dati personali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340681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011858" y="476672"/>
            <a:ext cx="343523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Dati Personali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204864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Dati Personali </a:t>
            </a:r>
            <a:r>
              <a:rPr lang="it-IT" dirty="0" smtClean="0"/>
              <a:t>gestisce i dati personali degli utenti. </a:t>
            </a:r>
          </a:p>
          <a:p>
            <a:pPr marL="0" indent="0"/>
            <a:r>
              <a:rPr lang="it-IT" b="1" dirty="0" smtClean="0"/>
              <a:t>Rispettando</a:t>
            </a:r>
            <a:r>
              <a:rPr lang="it-IT" dirty="0" smtClean="0"/>
              <a:t> </a:t>
            </a:r>
            <a:r>
              <a:rPr lang="it-IT" b="1" dirty="0" smtClean="0"/>
              <a:t>i requisiti analizzati </a:t>
            </a:r>
            <a:r>
              <a:rPr lang="it-IT" dirty="0" smtClean="0"/>
              <a:t>del sistema, il processo di iscrizione è stato concettualmente diviso in più parti che permettono di poter </a:t>
            </a:r>
            <a:r>
              <a:rPr lang="it-IT" b="1" dirty="0" smtClean="0"/>
              <a:t>completare l’iscrizione in tempi diversi</a:t>
            </a:r>
            <a:r>
              <a:rPr lang="it-IT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468866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77606" y="476672"/>
            <a:ext cx="310373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Application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Step</a:t>
            </a:r>
            <a:r>
              <a:rPr lang="it-IT" sz="2800" b="1" dirty="0" smtClean="0">
                <a:latin typeface="+mj-lt"/>
              </a:rPr>
              <a:t> Iscrizione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395536" y="1988840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L’iscrizione al sistema è divisa in </a:t>
            </a:r>
            <a:r>
              <a:rPr lang="it-IT" dirty="0" err="1" smtClean="0"/>
              <a:t>step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Il </a:t>
            </a:r>
            <a:r>
              <a:rPr lang="it-IT" b="1" dirty="0" smtClean="0"/>
              <a:t>primo </a:t>
            </a:r>
            <a:r>
              <a:rPr lang="it-IT" b="1" dirty="0" err="1" smtClean="0"/>
              <a:t>step</a:t>
            </a:r>
            <a:r>
              <a:rPr lang="it-IT" b="1" dirty="0" smtClean="0"/>
              <a:t>: </a:t>
            </a:r>
            <a:r>
              <a:rPr lang="it-IT" dirty="0" smtClean="0"/>
              <a:t>registrazione</a:t>
            </a:r>
          </a:p>
          <a:p>
            <a:pPr lvl="1"/>
            <a:r>
              <a:rPr lang="it-IT" dirty="0" smtClean="0"/>
              <a:t>Il </a:t>
            </a:r>
            <a:r>
              <a:rPr lang="it-IT" b="1" dirty="0" smtClean="0"/>
              <a:t>secondo </a:t>
            </a:r>
            <a:r>
              <a:rPr lang="it-IT" b="1" dirty="0" err="1" smtClean="0"/>
              <a:t>step</a:t>
            </a:r>
            <a:r>
              <a:rPr lang="it-IT" b="1" dirty="0" smtClean="0"/>
              <a:t>: </a:t>
            </a:r>
            <a:r>
              <a:rPr lang="it-IT" dirty="0" smtClean="0"/>
              <a:t>inserimento di un bambino</a:t>
            </a:r>
          </a:p>
          <a:p>
            <a:pPr lvl="1"/>
            <a:r>
              <a:rPr lang="it-IT" dirty="0" smtClean="0"/>
              <a:t>Il </a:t>
            </a:r>
            <a:r>
              <a:rPr lang="it-IT" b="1" dirty="0" smtClean="0"/>
              <a:t>terzo </a:t>
            </a:r>
            <a:r>
              <a:rPr lang="it-IT" b="1" dirty="0" err="1" smtClean="0"/>
              <a:t>step</a:t>
            </a:r>
            <a:r>
              <a:rPr lang="it-IT" b="1" dirty="0" smtClean="0"/>
              <a:t>: </a:t>
            </a:r>
            <a:r>
              <a:rPr lang="it-IT" dirty="0" smtClean="0"/>
              <a:t>inserimento della </a:t>
            </a:r>
            <a:r>
              <a:rPr lang="it-IT" b="1" dirty="0" smtClean="0"/>
              <a:t>situazione familiare</a:t>
            </a:r>
            <a:r>
              <a:rPr lang="it-IT" dirty="0" smtClean="0"/>
              <a:t>, dei dati personali del </a:t>
            </a:r>
            <a:r>
              <a:rPr lang="it-IT" b="1" dirty="0" smtClean="0"/>
              <a:t>genitore richiedente </a:t>
            </a:r>
            <a:r>
              <a:rPr lang="it-IT" dirty="0" smtClean="0"/>
              <a:t>e, dove possibile, dei dati personali del </a:t>
            </a:r>
            <a:r>
              <a:rPr lang="it-IT" b="1" dirty="0" smtClean="0"/>
              <a:t>genitore non richiedente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5202987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5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Iscrizione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520" y="2060848"/>
            <a:ext cx="8568952" cy="40324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Iscrizione </a:t>
            </a:r>
            <a:r>
              <a:rPr lang="it-IT" dirty="0" smtClean="0"/>
              <a:t>gestione delle domanda di iscrizione. </a:t>
            </a:r>
          </a:p>
          <a:p>
            <a:r>
              <a:rPr lang="it-IT" dirty="0" smtClean="0"/>
              <a:t>Una domanda di iscrizione può essere compilata, ritirata, visualizzata, ma non modificata una volta inviata.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037481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77606" y="476672"/>
            <a:ext cx="310373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Application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Step</a:t>
            </a:r>
            <a:r>
              <a:rPr lang="it-IT" sz="2800" b="1" dirty="0" smtClean="0">
                <a:latin typeface="+mj-lt"/>
              </a:rPr>
              <a:t> Iscrizione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520" y="1988840"/>
            <a:ext cx="8424936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Dopo aver completato gli </a:t>
            </a:r>
            <a:r>
              <a:rPr lang="it-IT" dirty="0" err="1" smtClean="0"/>
              <a:t>step</a:t>
            </a:r>
            <a:r>
              <a:rPr lang="it-IT" dirty="0" smtClean="0"/>
              <a:t> dell’iscrizione è possibile presentare una </a:t>
            </a:r>
            <a:r>
              <a:rPr lang="it-IT" b="1" dirty="0" smtClean="0"/>
              <a:t>domanda di iscrizione </a:t>
            </a:r>
            <a:r>
              <a:rPr lang="it-IT" dirty="0" smtClean="0"/>
              <a:t>divisa in due fasi:</a:t>
            </a:r>
          </a:p>
          <a:p>
            <a:pPr lvl="1"/>
            <a:r>
              <a:rPr lang="it-IT" dirty="0" smtClean="0"/>
              <a:t>La </a:t>
            </a:r>
            <a:r>
              <a:rPr lang="it-IT" b="1" dirty="0" smtClean="0"/>
              <a:t>prima fase: prima</a:t>
            </a:r>
            <a:r>
              <a:rPr lang="it-IT" dirty="0" smtClean="0"/>
              <a:t> della pubblicazione delle graduatorie</a:t>
            </a:r>
          </a:p>
          <a:p>
            <a:pPr lvl="1"/>
            <a:r>
              <a:rPr lang="it-IT" dirty="0" smtClean="0"/>
              <a:t>La </a:t>
            </a:r>
            <a:r>
              <a:rPr lang="it-IT" b="1" dirty="0" smtClean="0"/>
              <a:t>seconda fase: dopo</a:t>
            </a:r>
            <a:r>
              <a:rPr lang="it-IT" dirty="0" smtClean="0"/>
              <a:t> la pubblicazione delle graduatorie</a:t>
            </a:r>
          </a:p>
        </p:txBody>
      </p:sp>
    </p:spTree>
    <p:extLst>
      <p:ext uri="{BB962C8B-B14F-4D97-AF65-F5344CB8AC3E}">
        <p14:creationId xmlns="" xmlns:p14="http://schemas.microsoft.com/office/powerpoint/2010/main" val="11302549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1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Iscritti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11560" y="2204864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Il </a:t>
            </a:r>
            <a:r>
              <a:rPr lang="it-IT" b="1" dirty="0" err="1" smtClean="0"/>
              <a:t>Control</a:t>
            </a:r>
            <a:r>
              <a:rPr lang="it-IT" b="1" dirty="0" smtClean="0"/>
              <a:t> Iscritti </a:t>
            </a:r>
            <a:r>
              <a:rPr lang="it-IT" dirty="0" smtClean="0"/>
              <a:t>gestisce ricerche per </a:t>
            </a:r>
            <a:r>
              <a:rPr lang="it-IT" b="1" dirty="0" smtClean="0"/>
              <a:t>categorie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Idonei</a:t>
            </a:r>
          </a:p>
          <a:p>
            <a:pPr lvl="1"/>
            <a:r>
              <a:rPr lang="it-IT" dirty="0" smtClean="0"/>
              <a:t>Non idonei</a:t>
            </a:r>
          </a:p>
          <a:p>
            <a:pPr lvl="1"/>
            <a:r>
              <a:rPr lang="it-IT" dirty="0" smtClean="0"/>
              <a:t>Al primo anno</a:t>
            </a:r>
          </a:p>
          <a:p>
            <a:pPr lvl="1"/>
            <a:r>
              <a:rPr lang="it-IT" dirty="0" smtClean="0"/>
              <a:t>Ad anni successivi</a:t>
            </a:r>
          </a:p>
          <a:p>
            <a:pPr lvl="1"/>
            <a:r>
              <a:rPr lang="it-IT" dirty="0" smtClean="0"/>
              <a:t>All’ultimo anno</a:t>
            </a:r>
          </a:p>
        </p:txBody>
      </p:sp>
    </p:spTree>
    <p:extLst>
      <p:ext uri="{BB962C8B-B14F-4D97-AF65-F5344CB8AC3E}">
        <p14:creationId xmlns="" xmlns:p14="http://schemas.microsoft.com/office/powerpoint/2010/main" val="37345767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608254" y="476672"/>
            <a:ext cx="424244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Gestione Personale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564904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Gestione Personale </a:t>
            </a:r>
            <a:r>
              <a:rPr lang="it-IT" dirty="0" smtClean="0"/>
              <a:t>si occupa di gestire i profili del personale, con le classiche funzioni per crearle, modificarle e cancellarle.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321310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62074" y="476672"/>
            <a:ext cx="37348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Gestione Bando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83568" y="2060848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</a:t>
            </a:r>
            <a:r>
              <a:rPr lang="it-IT" b="1" dirty="0" err="1" smtClean="0"/>
              <a:t>Control</a:t>
            </a:r>
            <a:r>
              <a:rPr lang="it-IT" b="1" dirty="0" smtClean="0"/>
              <a:t> Gestione Bando</a:t>
            </a:r>
            <a:endParaRPr lang="it-IT" dirty="0" smtClean="0"/>
          </a:p>
          <a:p>
            <a:pPr lvl="1"/>
            <a:r>
              <a:rPr lang="it-IT" dirty="0" smtClean="0"/>
              <a:t>Gestisce il bando di iscrizione</a:t>
            </a:r>
          </a:p>
          <a:p>
            <a:pPr lvl="1"/>
            <a:r>
              <a:rPr lang="it-IT" dirty="0" smtClean="0"/>
              <a:t>Assegna punteggi alle domanda iscrizione</a:t>
            </a:r>
          </a:p>
          <a:p>
            <a:pPr lvl="1"/>
            <a:r>
              <a:rPr lang="it-IT" dirty="0" smtClean="0"/>
              <a:t>Conferma o rifiuta una domanda</a:t>
            </a:r>
          </a:p>
          <a:p>
            <a:pPr lvl="1"/>
            <a:r>
              <a:rPr lang="it-IT" dirty="0" smtClean="0"/>
              <a:t>Consente la ricerca per stato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9832821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3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Classi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1844824"/>
            <a:ext cx="8424936" cy="460851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Classi </a:t>
            </a:r>
            <a:r>
              <a:rPr lang="it-IT" dirty="0" smtClean="0"/>
              <a:t>gestisce le </a:t>
            </a:r>
            <a:r>
              <a:rPr lang="it-IT" b="1" dirty="0" smtClean="0"/>
              <a:t>classi</a:t>
            </a:r>
            <a:r>
              <a:rPr lang="it-IT" dirty="0" smtClean="0"/>
              <a:t>. </a:t>
            </a:r>
            <a:r>
              <a:rPr lang="it-IT" b="1" dirty="0" smtClean="0"/>
              <a:t>Rispettando i requisiti analizzati </a:t>
            </a:r>
            <a:r>
              <a:rPr lang="it-IT" dirty="0" smtClean="0"/>
              <a:t>del sistema, la composizione di una classe avviene in due fasi successive:</a:t>
            </a:r>
            <a:endParaRPr lang="it-IT" i="1" dirty="0" smtClean="0"/>
          </a:p>
          <a:p>
            <a:pPr marL="640800" indent="0">
              <a:buFont typeface="Courier New" pitchFamily="49" charset="0"/>
              <a:buChar char="o"/>
            </a:pPr>
            <a:r>
              <a:rPr lang="it-IT" sz="2600" dirty="0" smtClean="0"/>
              <a:t>Nella </a:t>
            </a:r>
            <a:r>
              <a:rPr lang="it-IT" sz="2600" b="1" dirty="0" smtClean="0"/>
              <a:t>prima fase: </a:t>
            </a:r>
            <a:r>
              <a:rPr lang="it-IT" sz="2600" dirty="0" smtClean="0"/>
              <a:t>l’</a:t>
            </a:r>
            <a:r>
              <a:rPr lang="it-IT" sz="2600" b="1" dirty="0" smtClean="0"/>
              <a:t>impiegato dell’asilo </a:t>
            </a:r>
            <a:r>
              <a:rPr lang="it-IT" sz="2600" dirty="0" smtClean="0"/>
              <a:t>sceglie e bambini</a:t>
            </a:r>
          </a:p>
          <a:p>
            <a:pPr marL="640800" indent="0">
              <a:buFont typeface="Courier New" pitchFamily="49" charset="0"/>
              <a:buChar char="o"/>
            </a:pPr>
            <a:r>
              <a:rPr lang="it-IT" sz="2600" dirty="0" smtClean="0"/>
              <a:t>Nella </a:t>
            </a:r>
            <a:r>
              <a:rPr lang="it-IT" sz="2600" b="1" dirty="0" smtClean="0"/>
              <a:t>seconda fare: </a:t>
            </a:r>
            <a:r>
              <a:rPr lang="it-IT" sz="2600" dirty="0" smtClean="0"/>
              <a:t>il</a:t>
            </a:r>
            <a:r>
              <a:rPr lang="it-IT" sz="2600" b="1" dirty="0" smtClean="0"/>
              <a:t> delegato del rettore </a:t>
            </a:r>
            <a:r>
              <a:rPr lang="it-IT" sz="2600" dirty="0" smtClean="0"/>
              <a:t>sceglie se confermare o rigettare la composizione. </a:t>
            </a:r>
          </a:p>
        </p:txBody>
      </p:sp>
    </p:spTree>
    <p:extLst>
      <p:ext uri="{BB962C8B-B14F-4D97-AF65-F5344CB8AC3E}">
        <p14:creationId xmlns="" xmlns:p14="http://schemas.microsoft.com/office/powerpoint/2010/main" val="42663617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 (2)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95536" y="1772816"/>
            <a:ext cx="6912768" cy="48245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Auto-Completamento</a:t>
            </a:r>
          </a:p>
          <a:p>
            <a:pPr lvl="2"/>
            <a:r>
              <a:rPr lang="it-IT" dirty="0" smtClean="0"/>
              <a:t>Compilazione Domanda</a:t>
            </a:r>
          </a:p>
          <a:p>
            <a:pPr lvl="1"/>
            <a:r>
              <a:rPr lang="it-IT" dirty="0" smtClean="0"/>
              <a:t>Modifiche e consultazione</a:t>
            </a:r>
          </a:p>
          <a:p>
            <a:pPr lvl="2"/>
            <a:r>
              <a:rPr lang="it-IT" dirty="0" smtClean="0"/>
              <a:t>Operazione su classi e iscritti (spostamenti)</a:t>
            </a:r>
          </a:p>
          <a:p>
            <a:pPr lvl="2"/>
            <a:r>
              <a:rPr lang="it-IT" dirty="0" smtClean="0"/>
              <a:t>Visualizzazione Bando</a:t>
            </a:r>
          </a:p>
          <a:p>
            <a:pPr lvl="2"/>
            <a:r>
              <a:rPr lang="it-IT" dirty="0" smtClean="0"/>
              <a:t>Accettazione Iscritto</a:t>
            </a:r>
          </a:p>
          <a:p>
            <a:pPr lvl="2"/>
            <a:r>
              <a:rPr lang="it-IT" dirty="0" smtClean="0"/>
              <a:t>Salvataggio graduatorie</a:t>
            </a:r>
          </a:p>
          <a:p>
            <a:pPr>
              <a:buNone/>
            </a:pPr>
            <a:endParaRPr lang="it-IT" dirty="0" smtClean="0"/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  <a:p>
            <a:pPr lvl="2"/>
            <a:endParaRPr lang="it-IT" dirty="0" smtClean="0"/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36784001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1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Gestione Ricerca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420888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La </a:t>
            </a:r>
            <a:r>
              <a:rPr lang="it-IT" b="1" dirty="0" smtClean="0"/>
              <a:t>Gestione Ricerca </a:t>
            </a:r>
            <a:r>
              <a:rPr lang="it-IT" dirty="0" smtClean="0"/>
              <a:t>si occupa di gestire la </a:t>
            </a:r>
            <a:r>
              <a:rPr lang="it-IT" b="1" dirty="0" smtClean="0"/>
              <a:t>ricerca</a:t>
            </a:r>
            <a:r>
              <a:rPr lang="it-IT" dirty="0" smtClean="0"/>
              <a:t> all’interno del sistema, effettuata </a:t>
            </a:r>
            <a:r>
              <a:rPr lang="it-IT" b="1" dirty="0" smtClean="0"/>
              <a:t>da</a:t>
            </a:r>
            <a:r>
              <a:rPr lang="it-IT" dirty="0" smtClean="0"/>
              <a:t> varie tipologie di utenza </a:t>
            </a:r>
            <a:r>
              <a:rPr lang="it-IT" b="1" dirty="0" smtClean="0"/>
              <a:t>su</a:t>
            </a:r>
            <a:r>
              <a:rPr lang="it-IT" dirty="0" smtClean="0"/>
              <a:t> varie tipologie di utenza, basandosi su alcuni criteri di visualizzazione.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62930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1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Strategy</a:t>
            </a:r>
            <a:r>
              <a:rPr lang="it-IT" sz="2800" b="1" dirty="0" smtClean="0">
                <a:latin typeface="+mj-lt"/>
              </a:rPr>
              <a:t> Pattern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11560" y="2204864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b="1" dirty="0" smtClean="0"/>
              <a:t> Primo passo: </a:t>
            </a:r>
            <a:r>
              <a:rPr lang="it-IT" dirty="0" smtClean="0"/>
              <a:t>creazione della classe </a:t>
            </a:r>
            <a:r>
              <a:rPr lang="it-IT" b="1" dirty="0" err="1" smtClean="0"/>
              <a:t>ContestoRicerca</a:t>
            </a:r>
            <a:r>
              <a:rPr lang="it-IT" dirty="0" smtClean="0"/>
              <a:t> per selezionare la tipologia di ricerca che si andrà ad effettuare e il contesto in cui si farà.</a:t>
            </a:r>
          </a:p>
          <a:p>
            <a:pPr marL="0" indent="0"/>
            <a:r>
              <a:rPr lang="it-IT" b="1" dirty="0" smtClean="0"/>
              <a:t> Secondo passo: </a:t>
            </a:r>
            <a:r>
              <a:rPr lang="it-IT" dirty="0" smtClean="0"/>
              <a:t>creazione della classe </a:t>
            </a:r>
            <a:r>
              <a:rPr lang="it-IT" b="1" dirty="0" err="1" smtClean="0"/>
              <a:t>AlgoritmoRicerca</a:t>
            </a:r>
            <a:r>
              <a:rPr lang="it-IT" dirty="0" smtClean="0"/>
              <a:t> che, in base al tipo di utente da ricercare, effettua una ricerca specifica</a:t>
            </a:r>
          </a:p>
          <a:p>
            <a:pPr marL="0" indent="0"/>
            <a:r>
              <a:rPr lang="it-IT" b="1" dirty="0" smtClean="0"/>
              <a:t>Motivazioni: </a:t>
            </a:r>
            <a:r>
              <a:rPr lang="it-IT" dirty="0" smtClean="0"/>
              <a:t>ricerca effettuata DA e SU un utente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527239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04687" y="476672"/>
            <a:ext cx="384958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Strategy</a:t>
            </a:r>
            <a:r>
              <a:rPr lang="it-IT" sz="2800" b="1" dirty="0" smtClean="0">
                <a:latin typeface="+mj-lt"/>
              </a:rPr>
              <a:t> Pattern: Grafico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025" y="1844824"/>
            <a:ext cx="8676455" cy="4590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765748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72652" y="476672"/>
            <a:ext cx="371364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Application</a:t>
            </a:r>
          </a:p>
          <a:p>
            <a:pPr algn="ctr"/>
            <a:r>
              <a:rPr lang="it-IT" sz="2800" b="1" dirty="0" smtClean="0">
                <a:latin typeface="+mj-lt"/>
              </a:rPr>
              <a:t>Gestione Notifiche Mail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348880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</a:t>
            </a:r>
            <a:r>
              <a:rPr lang="it-IT" b="1" dirty="0" smtClean="0"/>
              <a:t>Gestione Notifiche Mail</a:t>
            </a:r>
            <a:endParaRPr lang="it-IT" dirty="0" smtClean="0"/>
          </a:p>
          <a:p>
            <a:pPr lvl="1"/>
            <a:r>
              <a:rPr lang="it-IT" dirty="0" smtClean="0"/>
              <a:t>Inviare mail di notifica agli utenti</a:t>
            </a:r>
          </a:p>
          <a:p>
            <a:pPr lvl="1"/>
            <a:r>
              <a:rPr lang="it-IT" dirty="0" smtClean="0"/>
              <a:t>Affrontato nell’ottica dell’estendibilità</a:t>
            </a:r>
          </a:p>
        </p:txBody>
      </p:sp>
    </p:spTree>
    <p:extLst>
      <p:ext uri="{BB962C8B-B14F-4D97-AF65-F5344CB8AC3E}">
        <p14:creationId xmlns="" xmlns:p14="http://schemas.microsoft.com/office/powerpoint/2010/main" val="33039208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Notifiche E-mail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42" name="CustomShape 2"/>
          <p:cNvSpPr/>
          <p:nvPr/>
        </p:nvSpPr>
        <p:spPr>
          <a:xfrm>
            <a:off x="323640" y="1795320"/>
            <a:ext cx="8177040" cy="4205448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4000" b="1" dirty="0" err="1">
                <a:solidFill>
                  <a:srgbClr val="000000"/>
                </a:solidFill>
                <a:latin typeface="Calibri"/>
              </a:rPr>
              <a:t>NotificheMail</a:t>
            </a:r>
            <a:r>
              <a:rPr lang="it-IT" sz="4000" b="1" dirty="0" smtClean="0">
                <a:solidFill>
                  <a:srgbClr val="000000"/>
                </a:solidFill>
                <a:latin typeface="Calibri"/>
              </a:rPr>
              <a:t>:</a:t>
            </a:r>
          </a:p>
          <a:p>
            <a:pPr>
              <a:lnSpc>
                <a:spcPct val="100000"/>
              </a:lnSpc>
              <a:buSzPct val="95000"/>
            </a:pPr>
            <a:endParaRPr lang="it-IT" sz="4000" b="1" dirty="0" smtClean="0">
              <a:solidFill>
                <a:srgbClr val="000000"/>
              </a:solidFill>
              <a:latin typeface="Calibri"/>
            </a:endParaRPr>
          </a:p>
          <a:p>
            <a:pPr lvl="1">
              <a:buSzPct val="95000"/>
            </a:pP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è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una funzionalità interna al nostro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sistema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che permette di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inviare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brevi </a:t>
            </a:r>
            <a:r>
              <a:rPr lang="it-IT" sz="2800" b="1" dirty="0">
                <a:solidFill>
                  <a:srgbClr val="000000"/>
                </a:solidFill>
                <a:latin typeface="Calibri"/>
              </a:rPr>
              <a:t>messaggi di notifiche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agli utenti che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portano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a termine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operazioni 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con il nostro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sistema.</a:t>
            </a:r>
            <a:endParaRPr sz="2800" dirty="0"/>
          </a:p>
        </p:txBody>
      </p:sp>
    </p:spTree>
    <p:extLst>
      <p:ext uri="{BB962C8B-B14F-4D97-AF65-F5344CB8AC3E}">
        <p14:creationId xmlns="" xmlns:p14="http://schemas.microsoft.com/office/powerpoint/2010/main" val="42572975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Tipi di Notifiche</a:t>
            </a: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</a:rPr>
              <a:t>(1)</a:t>
            </a:r>
            <a:endParaRPr sz="3000"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44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dirty="0">
                <a:solidFill>
                  <a:srgbClr val="000000"/>
                </a:solidFill>
                <a:latin typeface="Calibri"/>
              </a:rPr>
              <a:t>Fra le varie notifiche che il sistema invia possiamo trovare notifiche di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: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Composizione classe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: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manda una notifica al responsabile delle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classi, che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quest'ultimo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dovrà poi approvare.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Evento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: manda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una notifica tutte le email presenti nel campo CC dell'evento, con data ora e luogo dell'evento.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dirty="0">
                <a:solidFill>
                  <a:srgbClr val="000000"/>
                </a:solidFill>
                <a:latin typeface="Calibri"/>
              </a:rPr>
              <a:t>…..</a:t>
            </a:r>
            <a:endParaRPr sz="2000" dirty="0"/>
          </a:p>
        </p:txBody>
      </p:sp>
    </p:spTree>
    <p:extLst>
      <p:ext uri="{BB962C8B-B14F-4D97-AF65-F5344CB8AC3E}">
        <p14:creationId xmlns="" xmlns:p14="http://schemas.microsoft.com/office/powerpoint/2010/main" val="15169528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6" name="CustomShape 2"/>
          <p:cNvSpPr/>
          <p:nvPr/>
        </p:nvSpPr>
        <p:spPr>
          <a:xfrm>
            <a:off x="571472" y="1571612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</a:pPr>
            <a:endParaRPr sz="3200" dirty="0"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Licenziamento: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manda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una notifica al diretto interessato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.</a:t>
            </a:r>
            <a:endParaRPr sz="3200" dirty="0"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Registrazione: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alla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fine della registrazione il sistema invia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una e-mail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con le credenziali appena inserite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.</a:t>
            </a:r>
            <a:endParaRPr sz="3200" dirty="0"/>
          </a:p>
        </p:txBody>
      </p:sp>
      <p:sp>
        <p:nvSpPr>
          <p:cNvPr id="47" name="TextShape 3"/>
          <p:cNvSpPr txBox="1"/>
          <p:nvPr/>
        </p:nvSpPr>
        <p:spPr>
          <a:xfrm>
            <a:off x="1714480" y="500042"/>
            <a:ext cx="5529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Tipi di Notifiche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(2)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9036662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4400" b="1" dirty="0" smtClean="0">
                <a:solidFill>
                  <a:srgbClr val="000000"/>
                </a:solidFill>
                <a:latin typeface="Calibri"/>
              </a:rPr>
              <a:t>Come fare?</a:t>
            </a:r>
          </a:p>
          <a:p>
            <a:pPr>
              <a:lnSpc>
                <a:spcPct val="100000"/>
              </a:lnSpc>
              <a:buSzPct val="95000"/>
            </a:pPr>
            <a:endParaRPr lang="it-IT" sz="4400" b="1" dirty="0" smtClean="0">
              <a:solidFill>
                <a:srgbClr val="000000"/>
              </a:solidFill>
              <a:latin typeface="Calibri"/>
            </a:endParaRPr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 Per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dar vita a questa funzionalità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abbiamo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usato </a:t>
            </a: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JAVAMAIL  (API di </a:t>
            </a:r>
            <a:r>
              <a:rPr lang="it-IT" sz="3200" b="1" dirty="0" err="1">
                <a:solidFill>
                  <a:srgbClr val="000000"/>
                </a:solidFill>
                <a:latin typeface="Calibri"/>
              </a:rPr>
              <a:t>Sun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)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e l'abbiamo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integrata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nel nostro sistema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tramite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il design pattern BRIDGE.</a:t>
            </a:r>
            <a:endParaRPr sz="2000" dirty="0"/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Implementazione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7901607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Implementazione</a:t>
            </a:r>
            <a:endParaRPr dirty="0"/>
          </a:p>
        </p:txBody>
      </p:sp>
      <p:pic>
        <p:nvPicPr>
          <p:cNvPr id="54" name="Immagine 5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000" y="1773304"/>
            <a:ext cx="8712000" cy="4392000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 flipV="1">
            <a:off x="2714612" y="2571744"/>
            <a:ext cx="100013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714744" y="2000240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Alla classe Abstraction corrisponde la classe</a:t>
            </a:r>
          </a:p>
          <a:p>
            <a:r>
              <a:rPr lang="it-IT" dirty="0" err="1" smtClean="0"/>
              <a:t>Contro.java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8895673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Implementazione</a:t>
            </a:r>
            <a:endParaRPr dirty="0"/>
          </a:p>
        </p:txBody>
      </p:sp>
      <p:pic>
        <p:nvPicPr>
          <p:cNvPr id="54" name="Immagine 5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000" y="1656000"/>
            <a:ext cx="8712000" cy="4392000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 rot="16200000" flipV="1">
            <a:off x="7072330" y="2714620"/>
            <a:ext cx="42862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714744" y="2000240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All’interfaccia </a:t>
            </a:r>
            <a:r>
              <a:rPr lang="it-IT" dirty="0" err="1" smtClean="0"/>
              <a:t>Implementor</a:t>
            </a:r>
            <a:r>
              <a:rPr lang="it-IT" dirty="0" smtClean="0"/>
              <a:t> </a:t>
            </a:r>
            <a:r>
              <a:rPr lang="it-IT" dirty="0" err="1" smtClean="0"/>
              <a:t>corrispone</a:t>
            </a:r>
            <a:r>
              <a:rPr lang="it-IT" dirty="0" smtClean="0"/>
              <a:t> l’interfaccia Messaggio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29385953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>
                <a:solidFill>
                  <a:schemeClr val="bg1"/>
                </a:solidFill>
              </a:rPr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29782151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Implementazione</a:t>
            </a:r>
            <a:endParaRPr dirty="0"/>
          </a:p>
        </p:txBody>
      </p:sp>
      <p:pic>
        <p:nvPicPr>
          <p:cNvPr id="54" name="Immagine 5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000" y="1629288"/>
            <a:ext cx="8712000" cy="4392000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 rot="5400000" flipH="1" flipV="1">
            <a:off x="2464579" y="4036223"/>
            <a:ext cx="242889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 rot="16200000" flipV="1">
            <a:off x="6679421" y="3964785"/>
            <a:ext cx="271464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/>
          <p:cNvSpPr txBox="1"/>
          <p:nvPr/>
        </p:nvSpPr>
        <p:spPr>
          <a:xfrm>
            <a:off x="3286116" y="1857364"/>
            <a:ext cx="5674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Alle classi </a:t>
            </a:r>
            <a:r>
              <a:rPr lang="it-IT" dirty="0" err="1" smtClean="0"/>
              <a:t>ConcreteImplementor</a:t>
            </a:r>
            <a:r>
              <a:rPr lang="it-IT" dirty="0" smtClean="0"/>
              <a:t> A e B corrispondono i vari </a:t>
            </a:r>
          </a:p>
          <a:p>
            <a:r>
              <a:rPr lang="it-IT" dirty="0" smtClean="0"/>
              <a:t>tipi di messaggi sopra citati, ovvero : </a:t>
            </a:r>
            <a:r>
              <a:rPr lang="it-IT" dirty="0" err="1" smtClean="0"/>
              <a:t>ComposizioneClasse</a:t>
            </a:r>
            <a:r>
              <a:rPr lang="it-IT" dirty="0" smtClean="0"/>
              <a:t>,</a:t>
            </a:r>
          </a:p>
          <a:p>
            <a:r>
              <a:rPr lang="it-IT" dirty="0" smtClean="0"/>
              <a:t>Evento,Registrazione e Licenziamento.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3825366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Perché</a:t>
            </a:r>
            <a:endParaRPr lang="it-IT" sz="3200" dirty="0" smtClean="0"/>
          </a:p>
          <a:p>
            <a:pPr>
              <a:lnSpc>
                <a:spcPct val="100000"/>
              </a:lnSpc>
              <a:buSzPct val="95000"/>
            </a:pPr>
            <a:endParaRPr lang="it-IT" sz="32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 ci permette di inserire altri messaggi in modo semplice  e senza causare molti cambiamenti nel sistema, così come modificare quelli già esistenti.</a:t>
            </a:r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Perché Bridge?</a:t>
            </a: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(1)</a:t>
            </a:r>
            <a:endParaRPr sz="3000" dirty="0"/>
          </a:p>
        </p:txBody>
      </p:sp>
    </p:spTree>
    <p:extLst>
      <p:ext uri="{BB962C8B-B14F-4D97-AF65-F5344CB8AC3E}">
        <p14:creationId xmlns="" xmlns:p14="http://schemas.microsoft.com/office/powerpoint/2010/main" val="9451428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57158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Perché</a:t>
            </a:r>
          </a:p>
          <a:p>
            <a:pPr lvl="1">
              <a:buSzPct val="95000"/>
            </a:pPr>
            <a:endParaRPr lang="it-IT" sz="28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 il </a:t>
            </a:r>
            <a:r>
              <a:rPr lang="it-IT" sz="2800" dirty="0" err="1" smtClean="0"/>
              <a:t>controlMail</a:t>
            </a:r>
            <a:r>
              <a:rPr lang="it-IT" sz="2800" dirty="0" smtClean="0"/>
              <a:t> usa un solo metodo di invio senza badare al tipo di notifica, utilizza un oggetto </a:t>
            </a:r>
            <a:r>
              <a:rPr lang="it-IT" sz="2800" dirty="0" err="1" smtClean="0"/>
              <a:t>NotificaMail</a:t>
            </a:r>
            <a:r>
              <a:rPr lang="it-IT" sz="2800" dirty="0" smtClean="0"/>
              <a:t>.</a:t>
            </a:r>
            <a:endParaRPr sz="2800" dirty="0"/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smtClean="0">
                <a:solidFill>
                  <a:srgbClr val="000000"/>
                </a:solidFill>
                <a:latin typeface="Calibri"/>
              </a:rPr>
              <a:t>Perché Bridge?</a:t>
            </a:r>
            <a:endParaRPr lang="it-IT" sz="4800" b="1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(2)</a:t>
            </a:r>
            <a:endParaRPr sz="3000" dirty="0"/>
          </a:p>
        </p:txBody>
      </p:sp>
    </p:spTree>
    <p:extLst>
      <p:ext uri="{BB962C8B-B14F-4D97-AF65-F5344CB8AC3E}">
        <p14:creationId xmlns="" xmlns:p14="http://schemas.microsoft.com/office/powerpoint/2010/main" val="33132978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2077031" y="3212976"/>
            <a:ext cx="4856317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Progetto @silo</a:t>
            </a:r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 conclusione…</a:t>
            </a:r>
            <a:endParaRPr lang="it-IT" sz="2000" b="1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27468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39752" y="1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Problemi? </a:t>
            </a:r>
          </a:p>
          <a:p>
            <a:pPr algn="ctr"/>
            <a:r>
              <a:rPr lang="it-IT" sz="2800" b="1" dirty="0" smtClean="0">
                <a:latin typeface="+mj-lt"/>
              </a:rPr>
              <a:t>Perché?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1124744"/>
            <a:ext cx="8280920" cy="57332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Difficoltà iniziali </a:t>
            </a:r>
          </a:p>
          <a:p>
            <a:pPr lvl="1"/>
            <a:r>
              <a:rPr lang="it-IT" dirty="0" smtClean="0"/>
              <a:t>Inesperienza </a:t>
            </a:r>
          </a:p>
          <a:p>
            <a:pPr lvl="1"/>
            <a:r>
              <a:rPr lang="it-IT" dirty="0" smtClean="0"/>
              <a:t>Approccio </a:t>
            </a:r>
            <a:r>
              <a:rPr lang="it-IT" dirty="0" err="1" smtClean="0"/>
              <a:t>Tools</a:t>
            </a:r>
            <a:r>
              <a:rPr lang="it-IT" dirty="0" smtClean="0"/>
              <a:t>  (</a:t>
            </a:r>
            <a:r>
              <a:rPr lang="it-IT" dirty="0" err="1" smtClean="0"/>
              <a:t>JUnit</a:t>
            </a:r>
            <a:r>
              <a:rPr lang="it-IT" dirty="0" smtClean="0"/>
              <a:t>)</a:t>
            </a:r>
          </a:p>
          <a:p>
            <a:r>
              <a:rPr lang="it-IT" dirty="0" smtClean="0"/>
              <a:t>Fattore Tempo</a:t>
            </a:r>
          </a:p>
          <a:p>
            <a:pPr lvl="1"/>
            <a:r>
              <a:rPr lang="it-IT" dirty="0" smtClean="0"/>
              <a:t>Consegne imperfette (successivamente revisionate)</a:t>
            </a:r>
          </a:p>
          <a:p>
            <a:pPr lvl="1"/>
            <a:r>
              <a:rPr lang="it-IT" dirty="0" smtClean="0"/>
              <a:t>Errori (Database)</a:t>
            </a:r>
          </a:p>
          <a:p>
            <a:r>
              <a:rPr lang="it-IT" dirty="0" smtClean="0"/>
              <a:t>Aggiunte e Perdite in corsa</a:t>
            </a:r>
          </a:p>
          <a:p>
            <a:pPr lvl="1"/>
            <a:r>
              <a:rPr lang="it-IT" dirty="0" smtClean="0"/>
              <a:t>Modifiche Costanti al sistema</a:t>
            </a:r>
          </a:p>
          <a:p>
            <a:pPr lvl="1"/>
            <a:r>
              <a:rPr lang="it-IT" dirty="0" smtClean="0"/>
              <a:t>Motivazione ed interpretazione</a:t>
            </a:r>
          </a:p>
          <a:p>
            <a:r>
              <a:rPr lang="it-IT" smtClean="0"/>
              <a:t>Problemi = Difficoltà</a:t>
            </a:r>
            <a:endParaRPr lang="it-IT" dirty="0" smtClean="0"/>
          </a:p>
          <a:p>
            <a:pPr lvl="1"/>
            <a:r>
              <a:rPr lang="it-IT" dirty="0" smtClean="0"/>
              <a:t>Naturale processo di progettazione</a:t>
            </a:r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35649906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835696" y="0"/>
            <a:ext cx="54006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Progetto </a:t>
            </a:r>
            <a:r>
              <a:rPr lang="it-IT" sz="4800" b="1" dirty="0" err="1" smtClean="0">
                <a:latin typeface="+mj-lt"/>
              </a:rPr>
              <a:t>@silo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Obiettivo Raggiunto? Perché?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1268760"/>
            <a:ext cx="8280920" cy="540060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Aderente alle aspettative </a:t>
            </a:r>
          </a:p>
          <a:p>
            <a:pPr lvl="1"/>
            <a:r>
              <a:rPr lang="it-IT" dirty="0" smtClean="0"/>
              <a:t>Familiarità</a:t>
            </a:r>
          </a:p>
          <a:p>
            <a:r>
              <a:rPr lang="it-IT" dirty="0" smtClean="0"/>
              <a:t>Struttura aziendale</a:t>
            </a:r>
          </a:p>
          <a:p>
            <a:pPr lvl="1"/>
            <a:r>
              <a:rPr lang="it-IT" dirty="0" smtClean="0"/>
              <a:t>Nessuna Variazione</a:t>
            </a:r>
          </a:p>
          <a:p>
            <a:pPr lvl="1"/>
            <a:r>
              <a:rPr lang="it-IT" dirty="0" smtClean="0"/>
              <a:t>Ingrato ai processi già noti</a:t>
            </a:r>
          </a:p>
          <a:p>
            <a:r>
              <a:rPr lang="it-IT" dirty="0" smtClean="0"/>
              <a:t>Documentazione Solida</a:t>
            </a:r>
          </a:p>
          <a:p>
            <a:pPr lvl="1"/>
            <a:r>
              <a:rPr lang="it-IT" dirty="0" smtClean="0"/>
              <a:t>Raffinata (revisionata, incrocio)</a:t>
            </a:r>
          </a:p>
          <a:p>
            <a:pPr lvl="1"/>
            <a:r>
              <a:rPr lang="it-IT" dirty="0" smtClean="0"/>
              <a:t>Crescita costante</a:t>
            </a:r>
          </a:p>
          <a:p>
            <a:pPr lvl="1"/>
            <a:r>
              <a:rPr lang="it-IT" dirty="0" smtClean="0"/>
              <a:t>Ottima Tracciabilità</a:t>
            </a:r>
          </a:p>
          <a:p>
            <a:r>
              <a:rPr lang="it-IT" dirty="0" smtClean="0"/>
              <a:t>Usare </a:t>
            </a:r>
            <a:r>
              <a:rPr lang="it-IT" dirty="0" err="1" smtClean="0"/>
              <a:t>@silo</a:t>
            </a:r>
            <a:r>
              <a:rPr lang="it-IT" dirty="0" smtClean="0"/>
              <a:t> senza accorgersene</a:t>
            </a:r>
          </a:p>
          <a:p>
            <a:pPr lvl="1"/>
            <a:r>
              <a:rPr lang="it-IT" dirty="0" smtClean="0"/>
              <a:t>Stessi processi, con maggiore velocità ed efficienza </a:t>
            </a:r>
          </a:p>
          <a:p>
            <a:pPr lvl="1"/>
            <a:endParaRPr lang="it-IT" dirty="0" smtClean="0"/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37480419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485</TotalTime>
  <Words>2921</Words>
  <Application>Microsoft Office PowerPoint</Application>
  <PresentationFormat>Presentazione su schermo (4:3)</PresentationFormat>
  <Paragraphs>603</Paragraphs>
  <Slides>95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95</vt:i4>
      </vt:variant>
    </vt:vector>
  </HeadingPairs>
  <TitlesOfParts>
    <vt:vector size="96" baseType="lpstr">
      <vt:lpstr>Equinozio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  <vt:lpstr>Diapositiva 39</vt:lpstr>
      <vt:lpstr>Diapositiva 40</vt:lpstr>
      <vt:lpstr>Diapositiva 41</vt:lpstr>
      <vt:lpstr>Diapositiva 42</vt:lpstr>
      <vt:lpstr>Diapositiva 43</vt:lpstr>
      <vt:lpstr>Diapositiva 44</vt:lpstr>
      <vt:lpstr>Diapositiva 45</vt:lpstr>
      <vt:lpstr>Diapositiva 46</vt:lpstr>
      <vt:lpstr>Diapositiva 47</vt:lpstr>
      <vt:lpstr>Diapositiva 48</vt:lpstr>
      <vt:lpstr>Diapositiva 49</vt:lpstr>
      <vt:lpstr>Diapositiva 50</vt:lpstr>
      <vt:lpstr>Diapositiva 51</vt:lpstr>
      <vt:lpstr>Diapositiva 52</vt:lpstr>
      <vt:lpstr>Diapositiva 53</vt:lpstr>
      <vt:lpstr>Diapositiva 54</vt:lpstr>
      <vt:lpstr>Diapositiva 55</vt:lpstr>
      <vt:lpstr>Diapositiva 56</vt:lpstr>
      <vt:lpstr>Diapositiva 57</vt:lpstr>
      <vt:lpstr>Diapositiva 58</vt:lpstr>
      <vt:lpstr>Diapositiva 59</vt:lpstr>
      <vt:lpstr>Diapositiva 60</vt:lpstr>
      <vt:lpstr>Diapositiva 61</vt:lpstr>
      <vt:lpstr>Diapositiva 62</vt:lpstr>
      <vt:lpstr>Diapositiva 63</vt:lpstr>
      <vt:lpstr>Diapositiva 64</vt:lpstr>
      <vt:lpstr>Diapositiva 65</vt:lpstr>
      <vt:lpstr>Diapositiva 66</vt:lpstr>
      <vt:lpstr>Diapositiva 67</vt:lpstr>
      <vt:lpstr>Diapositiva 68</vt:lpstr>
      <vt:lpstr>Diapositiva 69</vt:lpstr>
      <vt:lpstr>Diapositiva 70</vt:lpstr>
      <vt:lpstr>Diapositiva 71</vt:lpstr>
      <vt:lpstr>Diapositiva 72</vt:lpstr>
      <vt:lpstr>Diapositiva 73</vt:lpstr>
      <vt:lpstr>Diapositiva 74</vt:lpstr>
      <vt:lpstr>Diapositiva 75</vt:lpstr>
      <vt:lpstr>Diapositiva 76</vt:lpstr>
      <vt:lpstr>Diapositiva 77</vt:lpstr>
      <vt:lpstr>Diapositiva 78</vt:lpstr>
      <vt:lpstr>Diapositiva 79</vt:lpstr>
      <vt:lpstr>Diapositiva 80</vt:lpstr>
      <vt:lpstr>Diapositiva 81</vt:lpstr>
      <vt:lpstr>Diapositiva 82</vt:lpstr>
      <vt:lpstr>Diapositiva 83</vt:lpstr>
      <vt:lpstr>Diapositiva 84</vt:lpstr>
      <vt:lpstr>Diapositiva 85</vt:lpstr>
      <vt:lpstr>Diapositiva 86</vt:lpstr>
      <vt:lpstr>Diapositiva 87</vt:lpstr>
      <vt:lpstr>Diapositiva 88</vt:lpstr>
      <vt:lpstr>Diapositiva 89</vt:lpstr>
      <vt:lpstr>Diapositiva 90</vt:lpstr>
      <vt:lpstr>Diapositiva 91</vt:lpstr>
      <vt:lpstr>Diapositiva 92</vt:lpstr>
      <vt:lpstr>Diapositiva 93</vt:lpstr>
      <vt:lpstr>Diapositiva 94</vt:lpstr>
      <vt:lpstr>Diapositiva 95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Angelo</cp:lastModifiedBy>
  <cp:revision>58</cp:revision>
  <dcterms:created xsi:type="dcterms:W3CDTF">2012-12-23T12:37:08Z</dcterms:created>
  <dcterms:modified xsi:type="dcterms:W3CDTF">2013-01-03T12:06:52Z</dcterms:modified>
</cp:coreProperties>
</file>