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3" r:id="rId3"/>
    <p:sldId id="272" r:id="rId4"/>
    <p:sldId id="260" r:id="rId5"/>
    <p:sldId id="264" r:id="rId6"/>
    <p:sldId id="265" r:id="rId7"/>
    <p:sldId id="266" r:id="rId8"/>
    <p:sldId id="262" r:id="rId9"/>
    <p:sldId id="261" r:id="rId10"/>
    <p:sldId id="259" r:id="rId11"/>
    <p:sldId id="267" r:id="rId12"/>
    <p:sldId id="271" r:id="rId13"/>
    <p:sldId id="268" r:id="rId14"/>
    <p:sldId id="269" r:id="rId15"/>
    <p:sldId id="273" r:id="rId16"/>
    <p:sldId id="270" r:id="rId17"/>
    <p:sldId id="275" r:id="rId18"/>
    <p:sldId id="274" r:id="rId19"/>
    <p:sldId id="277" r:id="rId20"/>
    <p:sldId id="276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4" clrIdx="0"/>
  <p:cmAuthor id="1" name="festaG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77" autoAdjust="0"/>
  </p:normalViewPr>
  <p:slideViewPr>
    <p:cSldViewPr>
      <p:cViewPr>
        <p:scale>
          <a:sx n="90" d="100"/>
          <a:sy n="90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5A1B-A5E8-491F-B313-6FCE15D5E4D4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3D5DF-DA06-4A41-8B63-7EA73ECE57E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input (</a:t>
            </a:r>
            <a:r>
              <a:rPr lang="en-US" sz="1200" dirty="0" err="1" smtClean="0"/>
              <a:t>validi</a:t>
            </a:r>
            <a:r>
              <a:rPr lang="en-US" sz="1200" dirty="0" smtClean="0"/>
              <a:t> e non </a:t>
            </a:r>
            <a:r>
              <a:rPr lang="en-US" sz="1200" dirty="0" err="1" smtClean="0"/>
              <a:t>validi</a:t>
            </a:r>
            <a:r>
              <a:rPr lang="en-US" sz="1200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 smtClean="0"/>
              <a:t>PROBLEM</a:t>
            </a:r>
            <a:r>
              <a:rPr lang="it-IT" sz="1200" b="1" baseline="0" dirty="0" smtClean="0"/>
              <a:t> </a:t>
            </a:r>
            <a:r>
              <a:rPr lang="it-IT" dirty="0" smtClean="0"/>
              <a:t>Visto il poco tempo a disposizione, ed essendo forniti soltanto di una versione imparziale del sistema, non è stato possibile individuare test case basandosi esclusivamente sul </a:t>
            </a:r>
            <a:r>
              <a:rPr lang="it-IT" dirty="0" err="1" smtClean="0"/>
              <a:t>Weak</a:t>
            </a:r>
            <a:r>
              <a:rPr lang="it-IT" dirty="0" smtClean="0"/>
              <a:t> </a:t>
            </a:r>
            <a:r>
              <a:rPr lang="it-IT" dirty="0" err="1" smtClean="0"/>
              <a:t>Equivalance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con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r>
              <a:rPr lang="it-IT" dirty="0" smtClean="0"/>
              <a:t>, come previsto dal Test </a:t>
            </a:r>
            <a:r>
              <a:rPr lang="it-IT" dirty="0" err="1" smtClean="0"/>
              <a:t>Plan</a:t>
            </a:r>
            <a:r>
              <a:rPr lang="it-IT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Eseguito con il criterio di copertura debole(WECT): un input non valido per volta, tutti gli altri input corretti.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r>
              <a:rPr lang="it-IT" sz="1200" b="1" dirty="0" smtClean="0"/>
              <a:t>SOLUTION</a:t>
            </a:r>
            <a:r>
              <a:rPr lang="it-IT" sz="1100" b="1" dirty="0" smtClean="0"/>
              <a:t>: </a:t>
            </a:r>
            <a:r>
              <a:rPr lang="it-IT" sz="1200" dirty="0" smtClean="0"/>
              <a:t>Per ogni </a:t>
            </a:r>
            <a:r>
              <a:rPr lang="it-IT" sz="1200" dirty="0" err="1" smtClean="0"/>
              <a:t>use</a:t>
            </a:r>
            <a:r>
              <a:rPr lang="it-IT" sz="1200" dirty="0" smtClean="0"/>
              <a:t> case ad alta priorità sono stati realizzati diversi test </a:t>
            </a:r>
            <a:r>
              <a:rPr lang="it-IT" sz="1200" dirty="0" err="1" smtClean="0"/>
              <a:t>cases</a:t>
            </a:r>
            <a:r>
              <a:rPr lang="it-IT" sz="1200" dirty="0" smtClean="0"/>
              <a:t>, basandosi su </a:t>
            </a:r>
            <a:r>
              <a:rPr lang="it-IT" sz="1200" dirty="0" err="1" smtClean="0"/>
              <a:t>Boundary</a:t>
            </a:r>
            <a:r>
              <a:rPr lang="it-IT" sz="1200" dirty="0" smtClean="0"/>
              <a:t> </a:t>
            </a:r>
            <a:r>
              <a:rPr lang="it-IT" sz="1200" dirty="0" err="1" smtClean="0"/>
              <a:t>Testing</a:t>
            </a:r>
            <a:r>
              <a:rPr lang="it-IT" sz="1200" dirty="0" smtClean="0"/>
              <a:t> per individuare input errati.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Organizzazione della fase di </a:t>
            </a:r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i="1" dirty="0" smtClean="0"/>
              <a:t>poiché spesso impossibilitati nel seguire la tracciabilità specificata;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Difficoltà dovuta ad </a:t>
            </a:r>
          </a:p>
          <a:p>
            <a:r>
              <a:rPr lang="it-IT" dirty="0" smtClean="0"/>
              <a:t>- inesperienza (è</a:t>
            </a:r>
            <a:r>
              <a:rPr lang="it-IT" baseline="0" dirty="0" smtClean="0"/>
              <a:t> stata la prima esperienza progettuale per tutti noi)</a:t>
            </a:r>
            <a:r>
              <a:rPr lang="it-IT" dirty="0" smtClean="0"/>
              <a:t>, </a:t>
            </a:r>
          </a:p>
          <a:p>
            <a:pPr>
              <a:buFontTx/>
              <a:buChar char="-"/>
            </a:pPr>
            <a:r>
              <a:rPr lang="it-IT" dirty="0" err="1" smtClean="0"/>
              <a:t>greenfield</a:t>
            </a:r>
            <a:r>
              <a:rPr lang="it-IT" dirty="0" smtClean="0"/>
              <a:t> </a:t>
            </a:r>
            <a:r>
              <a:rPr lang="it-IT" dirty="0" err="1" smtClean="0"/>
              <a:t>engeneering</a:t>
            </a:r>
            <a:r>
              <a:rPr lang="it-IT" baseline="0" dirty="0" smtClean="0"/>
              <a:t> (ambiente non noto e sistema realizzato completamente da capo), </a:t>
            </a:r>
          </a:p>
          <a:p>
            <a:pPr>
              <a:buFontTx/>
              <a:buChar char="-"/>
            </a:pPr>
            <a:r>
              <a:rPr lang="it-IT" baseline="0" dirty="0" smtClean="0"/>
              <a:t>tempo a disposizione</a:t>
            </a:r>
          </a:p>
          <a:p>
            <a:pPr>
              <a:buFontTx/>
              <a:buChar char="-"/>
            </a:pPr>
            <a:r>
              <a:rPr lang="it-IT" baseline="0" dirty="0" smtClean="0"/>
              <a:t> comunicazione tra 3 sottoteam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aseline="0" dirty="0" smtClean="0"/>
              <a:t>Dopo diverse consultazioni con il committente, i requisiti sono cambiati, ma alla fine è stata realizzata una documentazione solida, flessibile. Per il team 2 le funzionalità dei tirocinanti, pagamenti e servizi rispettano questo requisito e sono quasi aderenti alle richieste del committente. La semplicità e  chiarezza sono i nostri punti di forza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- </a:t>
            </a:r>
            <a:r>
              <a:rPr lang="it-IT" dirty="0" smtClean="0"/>
              <a:t>Abbiamo cercato</a:t>
            </a:r>
            <a:r>
              <a:rPr lang="it-IT" baseline="0" dirty="0" smtClean="0"/>
              <a:t> di attenerci il più possibile al sistema di riferimento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La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 ha comportato una conoscenza quasi globale dei requisiti del sottosistema a tutti i team </a:t>
            </a:r>
            <a:r>
              <a:rPr lang="it-IT" dirty="0" err="1" smtClean="0"/>
              <a:t>members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738-C1D5-4C0F-9A1E-7C088B866E8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B4FF-C3C0-47CD-BD78-073B9292DD40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5E1C-E53C-4471-AF39-77E4C2343FCF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2AED-89CE-44D5-BB78-0BFCBDE11F8F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FD7-DBC1-4A2E-8498-937F2559B7E3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FB7D-D67F-45CF-A7F9-A6D9C6F34263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EBC-8580-402B-9961-B0FD7CB6CFD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5FB3-320C-4134-9144-CB9F176A442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FEA-3DB0-414B-9C43-87C22C3AB054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467-4081-4EEA-B0D2-2988DF533D7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0AB-FA2C-4338-B654-D49B9CF4B4FD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F1FD18-C973-4BFE-9DC8-614B050EAE48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179512" y="5589240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0512100741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726736"/>
            <a:ext cx="5472608" cy="587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539552" y="692696"/>
            <a:ext cx="3528392" cy="9361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TERZA VERSIONE</a:t>
            </a:r>
          </a:p>
          <a:p>
            <a:pPr marL="0" indent="0">
              <a:buNone/>
            </a:pPr>
            <a:r>
              <a:rPr lang="it-IT" sz="2600" b="1" i="1" dirty="0" smtClean="0"/>
              <a:t>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2" name="Rettangolo 11"/>
          <p:cNvSpPr/>
          <p:nvPr/>
        </p:nvSpPr>
        <p:spPr>
          <a:xfrm>
            <a:off x="4644008" y="3717032"/>
            <a:ext cx="3744416" cy="72008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51520" y="1916832"/>
            <a:ext cx="352839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Necessaria con l’aggiunta di nuovi requisiti funzionali</a:t>
            </a: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4" name="Freccia a destra 13"/>
          <p:cNvSpPr/>
          <p:nvPr/>
        </p:nvSpPr>
        <p:spPr>
          <a:xfrm>
            <a:off x="683568" y="5949280"/>
            <a:ext cx="432048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115616" y="5877272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9 sottosistemi</a:t>
            </a: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3501008"/>
            <a:ext cx="3528392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 animBg="1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212976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1"/>
      <p:bldP spid="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755576" y="1628800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236296" y="620688"/>
            <a:ext cx="150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500" b="1" i="1" dirty="0" err="1" smtClean="0">
                <a:latin typeface="+mj-lt"/>
              </a:rPr>
              <a:t>Testing</a:t>
            </a:r>
            <a:endParaRPr lang="it-IT" sz="3500" b="1" i="1" dirty="0" smtClean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71600" y="3212976"/>
            <a:ext cx="69127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i="1" dirty="0" smtClean="0">
                <a:solidFill>
                  <a:schemeClr val="accent5"/>
                </a:solidFill>
              </a:rPr>
              <a:t>“Si focalizza sul comportamento I/O. Non si preoccupa della struttura interna della componente”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59" y="4221088"/>
            <a:ext cx="3944001" cy="2091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467544" y="1772816"/>
            <a:ext cx="867645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700" b="1" dirty="0" smtClean="0"/>
              <a:t>PROBLEM</a:t>
            </a:r>
            <a:r>
              <a:rPr lang="it-IT" sz="2700" dirty="0" smtClean="0"/>
              <a:t>:</a:t>
            </a:r>
          </a:p>
          <a:p>
            <a:pPr marL="0" indent="0"/>
            <a:r>
              <a:rPr lang="it-IT" sz="2700" dirty="0" smtClean="0"/>
              <a:t> Poco tempo a disposizione</a:t>
            </a:r>
          </a:p>
          <a:p>
            <a:pPr marL="0" indent="0"/>
            <a:r>
              <a:rPr lang="it-IT" sz="2700" dirty="0" smtClean="0"/>
              <a:t> Versione incompleta del sistema</a:t>
            </a:r>
          </a:p>
          <a:p>
            <a:pPr marL="0" indent="0">
              <a:buNone/>
            </a:pPr>
            <a:endParaRPr lang="it-IT" sz="27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395536" y="3645024"/>
            <a:ext cx="8208912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700" b="1" dirty="0" smtClean="0"/>
              <a:t>SOLUTION</a:t>
            </a:r>
            <a:r>
              <a:rPr lang="it-IT" sz="2400" b="1" dirty="0" smtClean="0"/>
              <a:t>:</a:t>
            </a:r>
          </a:p>
          <a:p>
            <a:r>
              <a:rPr lang="it-IT" sz="2500" dirty="0" smtClean="0"/>
              <a:t>Per ogni </a:t>
            </a:r>
            <a:r>
              <a:rPr lang="it-IT" sz="2500" dirty="0" err="1" smtClean="0"/>
              <a:t>use</a:t>
            </a:r>
            <a:r>
              <a:rPr lang="it-IT" sz="2500" dirty="0" smtClean="0"/>
              <a:t> case ad alta priorità sono stati realizzati diversi 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, </a:t>
            </a:r>
            <a:r>
              <a:rPr lang="it-IT" sz="2500" dirty="0" smtClean="0"/>
              <a:t>realizzati seguendo il </a:t>
            </a:r>
            <a:r>
              <a:rPr lang="it-IT" sz="2500" dirty="0" smtClean="0"/>
              <a:t>criterio di copertura </a:t>
            </a:r>
            <a:r>
              <a:rPr lang="it-IT" sz="2500" dirty="0" smtClean="0"/>
              <a:t>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</a:t>
            </a:r>
            <a:r>
              <a:rPr lang="it-IT" sz="2500" i="1" dirty="0" smtClean="0"/>
              <a:t>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187624" y="9807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NOME</a:t>
            </a:r>
          </a:p>
        </p:txBody>
      </p:sp>
      <p:sp>
        <p:nvSpPr>
          <p:cNvPr id="6" name="Rettangolo 5"/>
          <p:cNvSpPr/>
          <p:nvPr/>
        </p:nvSpPr>
        <p:spPr>
          <a:xfrm>
            <a:off x="467544" y="1772816"/>
            <a:ext cx="174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IDENTIFICATORE</a:t>
            </a:r>
          </a:p>
        </p:txBody>
      </p:sp>
      <p:sp>
        <p:nvSpPr>
          <p:cNvPr id="7" name="Rettangolo 6"/>
          <p:cNvSpPr/>
          <p:nvPr/>
        </p:nvSpPr>
        <p:spPr>
          <a:xfrm>
            <a:off x="467544" y="2780928"/>
            <a:ext cx="1923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ELEMENTI TESTATI</a:t>
            </a:r>
          </a:p>
        </p:txBody>
      </p:sp>
      <p:sp>
        <p:nvSpPr>
          <p:cNvPr id="8" name="Rettangolo 7"/>
          <p:cNvSpPr/>
          <p:nvPr/>
        </p:nvSpPr>
        <p:spPr>
          <a:xfrm>
            <a:off x="1115616" y="400506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INPUT</a:t>
            </a:r>
          </a:p>
        </p:txBody>
      </p:sp>
      <p:cxnSp>
        <p:nvCxnSpPr>
          <p:cNvPr id="10" name="Connettore 2 9"/>
          <p:cNvCxnSpPr>
            <a:stCxn id="5" idx="3"/>
          </p:cNvCxnSpPr>
          <p:nvPr/>
        </p:nvCxnSpPr>
        <p:spPr>
          <a:xfrm flipV="1">
            <a:off x="1994255" y="1052736"/>
            <a:ext cx="993569" cy="1126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3"/>
          </p:cNvCxnSpPr>
          <p:nvPr/>
        </p:nvCxnSpPr>
        <p:spPr>
          <a:xfrm flipV="1">
            <a:off x="2213343" y="1412776"/>
            <a:ext cx="774481" cy="544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3"/>
          </p:cNvCxnSpPr>
          <p:nvPr/>
        </p:nvCxnSpPr>
        <p:spPr>
          <a:xfrm flipV="1">
            <a:off x="2390891" y="2636912"/>
            <a:ext cx="596933" cy="32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8" idx="3"/>
          </p:cNvCxnSpPr>
          <p:nvPr/>
        </p:nvCxnSpPr>
        <p:spPr>
          <a:xfrm flipV="1">
            <a:off x="1901409" y="3429000"/>
            <a:ext cx="1014407" cy="760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908720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6476" y="1412776"/>
            <a:ext cx="1008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OUTPUT</a:t>
            </a:r>
          </a:p>
        </p:txBody>
      </p:sp>
      <p:cxnSp>
        <p:nvCxnSpPr>
          <p:cNvPr id="6" name="Connettore 2 5"/>
          <p:cNvCxnSpPr/>
          <p:nvPr/>
        </p:nvCxnSpPr>
        <p:spPr>
          <a:xfrm flipV="1">
            <a:off x="1774588" y="1124744"/>
            <a:ext cx="72008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622460" y="3645024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TEST FRAME</a:t>
            </a:r>
          </a:p>
        </p:txBody>
      </p:sp>
      <p:cxnSp>
        <p:nvCxnSpPr>
          <p:cNvPr id="11" name="Connettore 2 10"/>
          <p:cNvCxnSpPr>
            <a:stCxn id="10" idx="3"/>
          </p:cNvCxnSpPr>
          <p:nvPr/>
        </p:nvCxnSpPr>
        <p:spPr>
          <a:xfrm>
            <a:off x="2062620" y="3829690"/>
            <a:ext cx="504056" cy="1753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910492" y="4509120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VINCOLI</a:t>
            </a:r>
          </a:p>
        </p:txBody>
      </p:sp>
      <p:cxnSp>
        <p:nvCxnSpPr>
          <p:cNvPr id="21" name="Connettore 2 20"/>
          <p:cNvCxnSpPr>
            <a:stCxn id="20" idx="3"/>
          </p:cNvCxnSpPr>
          <p:nvPr/>
        </p:nvCxnSpPr>
        <p:spPr>
          <a:xfrm>
            <a:off x="2062620" y="4693786"/>
            <a:ext cx="504056" cy="247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50452" y="5157192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REQUISITI</a:t>
            </a:r>
          </a:p>
          <a:p>
            <a:r>
              <a:rPr lang="it-IT" b="1" dirty="0" smtClean="0"/>
              <a:t>PROCEDURALI</a:t>
            </a:r>
          </a:p>
        </p:txBody>
      </p:sp>
      <p:cxnSp>
        <p:nvCxnSpPr>
          <p:cNvPr id="24" name="Connettore 2 23"/>
          <p:cNvCxnSpPr>
            <a:stCxn id="23" idx="3"/>
          </p:cNvCxnSpPr>
          <p:nvPr/>
        </p:nvCxnSpPr>
        <p:spPr>
          <a:xfrm flipV="1">
            <a:off x="2206636" y="5445226"/>
            <a:ext cx="360040" cy="35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94468" y="5949280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DIPENDENZE</a:t>
            </a:r>
          </a:p>
        </p:txBody>
      </p:sp>
      <p:cxnSp>
        <p:nvCxnSpPr>
          <p:cNvPr id="32" name="Connettore 2 31"/>
          <p:cNvCxnSpPr/>
          <p:nvPr/>
        </p:nvCxnSpPr>
        <p:spPr>
          <a:xfrm flipV="1">
            <a:off x="2134628" y="5877272"/>
            <a:ext cx="432048" cy="251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20" grpId="0"/>
      <p:bldP spid="23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Diverse </a:t>
            </a:r>
            <a:r>
              <a:rPr lang="it-IT" u="sng" dirty="0" smtClean="0"/>
              <a:t>incongruenze</a:t>
            </a:r>
            <a:r>
              <a:rPr lang="it-IT" dirty="0" smtClean="0"/>
              <a:t> tra documentazione fornita e sistema implementato hanno reso difficile: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400" i="1" dirty="0" smtClean="0"/>
              <a:t>l’organizzazione della fase di </a:t>
            </a:r>
            <a:r>
              <a:rPr lang="it-IT" sz="2400" i="1" dirty="0" err="1" smtClean="0"/>
              <a:t>testing</a:t>
            </a:r>
            <a:r>
              <a:rPr lang="it-IT" sz="2400" i="1" dirty="0" smtClean="0"/>
              <a:t>;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400" i="1" dirty="0" smtClean="0"/>
              <a:t>la comprensione della documentazione e del  </a:t>
            </a:r>
            <a:r>
              <a:rPr lang="it-IT" sz="2400" i="1" dirty="0" smtClean="0"/>
              <a:t>funzionamento </a:t>
            </a:r>
            <a:r>
              <a:rPr lang="it-IT" sz="2400" i="1" dirty="0" smtClean="0"/>
              <a:t>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365104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</a:t>
            </a:r>
            <a:r>
              <a:rPr lang="it-IT" sz="2400" i="1" dirty="0" smtClean="0"/>
              <a:t>funzionalità </a:t>
            </a:r>
            <a:r>
              <a:rPr lang="it-IT" sz="2400" i="1" dirty="0" smtClean="0"/>
              <a:t>non implementate o non coerenti con la documentazione	</a:t>
            </a:r>
            <a:r>
              <a:rPr lang="it-IT" dirty="0" smtClean="0"/>
              <a:t>		</a:t>
            </a:r>
          </a:p>
        </p:txBody>
      </p:sp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420888"/>
            <a:ext cx="1429993" cy="2011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dirty="0" smtClean="0"/>
              <a:t>Sottosistema </a:t>
            </a:r>
            <a:r>
              <a:rPr lang="it-IT" dirty="0" smtClean="0"/>
              <a:t>non </a:t>
            </a:r>
            <a:r>
              <a:rPr lang="it-IT" dirty="0" smtClean="0"/>
              <a:t>implementato: </a:t>
            </a:r>
          </a:p>
          <a:p>
            <a:pPr marL="0" indent="0">
              <a:buNone/>
            </a:pPr>
            <a:r>
              <a:rPr lang="it-IT" i="1" dirty="0" smtClean="0"/>
              <a:t>bassa </a:t>
            </a:r>
            <a:r>
              <a:rPr lang="it-IT" i="1" dirty="0" smtClean="0"/>
              <a:t>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dirty="0" smtClean="0"/>
              <a:t>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</a:t>
            </a:r>
            <a:r>
              <a:rPr lang="it-IT" dirty="0" smtClean="0"/>
              <a:t>chiare </a:t>
            </a:r>
            <a:r>
              <a:rPr lang="it-IT" i="1" dirty="0" smtClean="0"/>
              <a:t>robustezza ai cambiamenti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  <p:bldP spid="5" grpId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</a:t>
            </a:r>
            <a:r>
              <a:rPr lang="it-IT" sz="3200" b="1" i="1" dirty="0" smtClean="0">
                <a:solidFill>
                  <a:schemeClr val="accent5"/>
                </a:solidFill>
              </a:rPr>
              <a:t>abbiamo imparato</a:t>
            </a:r>
            <a:endParaRPr lang="it-IT" sz="3200" b="1" i="1" dirty="0" smtClean="0">
              <a:solidFill>
                <a:schemeClr val="accent5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</a:t>
            </a:r>
            <a:r>
              <a:rPr lang="it-IT" dirty="0" smtClean="0"/>
              <a:t>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</a:t>
            </a:r>
            <a:r>
              <a:rPr lang="it-IT" dirty="0" smtClean="0"/>
              <a:t>scadenze</a:t>
            </a:r>
          </a:p>
          <a:p>
            <a:pPr marL="0" indent="0"/>
            <a:r>
              <a:rPr lang="it-IT" dirty="0" smtClean="0"/>
              <a:t>Lavoro di squadra</a:t>
            </a:r>
            <a:endParaRPr lang="it-IT" dirty="0" smtClean="0"/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66482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20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</a:t>
            </a:r>
            <a:r>
              <a:rPr lang="it-IT" sz="2800" dirty="0" smtClean="0"/>
              <a:t>decomposizione prevista </a:t>
            </a:r>
            <a:r>
              <a:rPr lang="it-IT" sz="2800" dirty="0" smtClean="0"/>
              <a:t>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467544" y="836712"/>
            <a:ext cx="6552728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PRIMA VERSIONE -  Team Management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162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pic>
        <p:nvPicPr>
          <p:cNvPr id="6148" name="Picture 4" descr="http://3.bp.blogspot.com/-mOfiMsC5kiU/TpYM3Oma-aI/AAAAAAAAAQw/YCAh3hWDChU/s1600/Err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908720"/>
            <a:ext cx="648072" cy="648072"/>
          </a:xfrm>
          <a:prstGeom prst="rect">
            <a:avLst/>
          </a:prstGeom>
          <a:noFill/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  <a:endParaRPr lang="it-IT" sz="2800" dirty="0" smtClean="0"/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</a:t>
            </a:r>
            <a:r>
              <a:rPr lang="it-IT" sz="2800" dirty="0" smtClean="0"/>
              <a:t>     </a:t>
            </a:r>
            <a:r>
              <a:rPr lang="it-IT" sz="2800" dirty="0" smtClean="0"/>
              <a:t>di </a:t>
            </a:r>
            <a:r>
              <a:rPr lang="it-IT" sz="2800" dirty="0" smtClean="0"/>
              <a:t>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9170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29" y="980728"/>
            <a:ext cx="491233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5292080" y="1052736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SECONDA VERSIONE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Scompare la divisione su due livelli</a:t>
            </a:r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259632" y="3284984"/>
            <a:ext cx="1080120" cy="57606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411760" y="2636912"/>
            <a:ext cx="1080120" cy="57606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364088" y="2996952"/>
            <a:ext cx="3779912" cy="331236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 sottosistemi da 3 diventano6:</a:t>
            </a:r>
          </a:p>
          <a:p>
            <a:pPr marL="365760" lvl="1" indent="0"/>
            <a:r>
              <a:rPr lang="it-IT" sz="2200" dirty="0" smtClean="0"/>
              <a:t> Gestione </a:t>
            </a:r>
            <a:r>
              <a:rPr lang="it-IT" sz="2200" dirty="0" err="1" smtClean="0"/>
              <a:t>Utenze&amp;Accessi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GestioneServizi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GestioneRicerca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GestioneTirocinanti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GestioneRegistro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GestioneQuestionari</a:t>
            </a:r>
            <a:endParaRPr lang="it-IT" sz="2200" dirty="0" smtClean="0"/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5" y="4221088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1052736"/>
            <a:ext cx="72008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la seconda versione</a:t>
            </a:r>
          </a:p>
        </p:txBody>
      </p:sp>
      <p:pic>
        <p:nvPicPr>
          <p:cNvPr id="4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973888"/>
            <a:ext cx="969227" cy="726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2204864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600" dirty="0" smtClean="0"/>
              <a:t>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</a:t>
            </a:r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947</TotalTime>
  <Words>891</Words>
  <Application>Microsoft Office PowerPoint</Application>
  <PresentationFormat>Presentazione su schermo (4:3)</PresentationFormat>
  <Paragraphs>180</Paragraphs>
  <Slides>20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Mariella Ferrara</dc:creator>
  <cp:keywords>@silo</cp:keywords>
  <cp:lastModifiedBy>festaG</cp:lastModifiedBy>
  <cp:revision>100</cp:revision>
  <dcterms:created xsi:type="dcterms:W3CDTF">2012-12-23T12:37:08Z</dcterms:created>
  <dcterms:modified xsi:type="dcterms:W3CDTF">2013-01-04T12:32:25Z</dcterms:modified>
</cp:coreProperties>
</file>