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omments/comment7.xml" ContentType="application/vnd.openxmlformats-officedocument.presentationml.comment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comments/comment5.xml" ContentType="application/vnd.openxmlformats-officedocument.presentationml.comments+xml"/>
  <Override PartName="/ppt/comments/comment6.xml" ContentType="application/vnd.openxmlformats-officedocument.presentationml.comment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s/comment3.xml" ContentType="application/vnd.openxmlformats-officedocument.presentationml.comments+xml"/>
  <Override PartName="/ppt/comments/comment4.xml" ContentType="application/vnd.openxmlformats-officedocument.presentationml.comments+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258" r:id="rId3"/>
    <p:sldId id="259" r:id="rId4"/>
    <p:sldId id="260" r:id="rId5"/>
    <p:sldId id="264" r:id="rId6"/>
    <p:sldId id="266" r:id="rId7"/>
    <p:sldId id="265" r:id="rId8"/>
    <p:sldId id="268" r:id="rId9"/>
    <p:sldId id="275" r:id="rId10"/>
    <p:sldId id="267" r:id="rId11"/>
    <p:sldId id="269" r:id="rId12"/>
    <p:sldId id="270" r:id="rId13"/>
    <p:sldId id="271" r:id="rId14"/>
    <p:sldId id="272" r:id="rId15"/>
    <p:sldId id="273" r:id="rId16"/>
    <p:sldId id="274" r:id="rId17"/>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iulio" initials="GF"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164" y="-18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12-30T13:42:20.156" idx="1">
    <p:pos x="1265" y="2365"/>
    <p:text>Degli attori del nostro sottosistema dovrebbe parlare già Luigi.
Ad ogni modo, se possibile, usa una nuova immagine, con solo gli attori nostri. Questa qui è poco leggibile.</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12-30T15:13:57.837" idx="11">
    <p:pos x="10" y="10"/>
    <p:text>Ti consiglio di ispirarti alla slide di Marco, che ha messo proprio i requisiti funzionali presi dal RAD.
Questa parte qui ti conviene comunque metterla, perché spiega perché stai parlando di questo.</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2-12-30T13:43:47.113" idx="2">
    <p:pos x="10" y="10"/>
    <p:text>Cerca di partire subito con un confronto diretto sui diagrammi dei casi d'uso, e poi passi al confronto sui casi d'uso veri e propri.</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2-12-30T13:46:31.672" idx="3">
    <p:pos x="10" y="10"/>
    <p:text>E' buona l'idea di illustrare in pratica le funzionalità, però forse sarebbe più interessante se ci affiancassi i mockup, un sequence o anche la grafica finale.
Inoltre, potresti far vedere a confronto due casi d'uso simili, prima e dopo.</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2-12-30T13:48:06.710" idx="4">
    <p:pos x="10" y="10"/>
    <p:text>Dovresti scrivere, da qualche parte sulla slide, le informazioni di tracciabilità. Più in generale, questa slide dovrebbe stare vicino al caso d'uso o ai casi d'uso che rappresenta.</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2-12-30T13:51:38.820" idx="6">
    <p:pos x="2906" y="1909"/>
    <p:text>Credo che qui dovresti esprimere le cose in un modo diverso. Fatto così, dici tutto e non dici niente...
E' chiaro che è mancato il tempo, però forse dovresti includere qualche suggerimento su come si sarebbe potuto fare qualcosa di diverso.</p:text>
  </p:cm>
  <p:cm authorId="0" dt="2012-12-30T13:51:54.457" idx="7">
    <p:pos x="10" y="10"/>
    <p:text>Controlla la grammatica qui.
La prof non te lo dice, ma ci fa caso.</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12-12-30T13:52:24.075" idx="8">
    <p:pos x="3662" y="1367"/>
    <p:text>In realtà qui i Kids fanno meglio</p:text>
  </p:cm>
  <p:cm authorId="0" dt="2012-12-30T13:53:29.020" idx="9">
    <p:pos x="5545" y="1883"/>
    <p:text>Magari, potresti fare qualche slide, per giustificare questa affermazione, in cui fai vedere le checklist e i fogli di V&amp;V con relativi errori, e come questi errori sono stati corretti.</p:text>
  </p:cm>
  <p:cm authorId="0" dt="2012-12-30T13:55:16.680" idx="10">
    <p:pos x="4969" y="2227"/>
    <p:text>Anche qui, dovresti motivare la tua affermazione con qualche slide precedente, in cui fai vedere in pratica come questo si realizza.
Se fai vedere la grafica finale, preparati anche alla domanda: "Non sarebbe stato meglio suddividere le funzionalità in categorie ed espanderle mano a mano? Come avete fatto voi può creare confusione, perché c'è un menù molto lungo"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78F4D-402C-46E0-A4BB-DF91EA86B14C}" type="datetimeFigureOut">
              <a:rPr lang="it-IT" smtClean="0"/>
              <a:pPr/>
              <a:t>30/12/2012</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604CA-7593-4640-8FA1-5523937B8510}" type="slidenum">
              <a:rPr lang="it-IT" smtClean="0"/>
              <a:pPr/>
              <a:t>‹N›</a:t>
            </a:fld>
            <a:endParaRPr lang="it-IT"/>
          </a:p>
        </p:txBody>
      </p:sp>
    </p:spTree>
    <p:extLst>
      <p:ext uri="{BB962C8B-B14F-4D97-AF65-F5344CB8AC3E}">
        <p14:creationId xmlns="" xmlns:p14="http://schemas.microsoft.com/office/powerpoint/2010/main" val="212641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smtClean="0"/>
              <a:t>Fare clic per modificare lo stile del sottotitolo dello schema</a:t>
            </a:r>
            <a:endParaRPr kumimoji="0" lang="en-US" dirty="0"/>
          </a:p>
        </p:txBody>
      </p:sp>
      <p:sp>
        <p:nvSpPr>
          <p:cNvPr id="30" name="Date Placeholder 29"/>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Date Placeholder 3"/>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solidFill>
                  <a:schemeClr val="bg1"/>
                </a:solidFill>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Date Placeholder 2"/>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dirty="0" smtClean="0"/>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5" name="Date Placeholder 4"/>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F89AEA99-3E91-4C58-9AD4-045DB5619AC3}" type="slidenum">
              <a:rPr lang="it-IT" smtClean="0"/>
              <a:pPr/>
              <a:t>‹N›</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dirty="0" smtClean="0"/>
              <a:t>Fare clic per modificare lo stile del titolo</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CABBC0-75E4-43BB-A6A6-84C2A96BDB82}" type="datetimeFigureOut">
              <a:rPr lang="it-IT" smtClean="0"/>
              <a:pPr/>
              <a:t>30/12/2012</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AEA99-3E91-4C58-9AD4-045DB5619AC3}" type="slidenum">
              <a:rPr lang="it-IT" smtClean="0"/>
              <a:pPr/>
              <a:t>‹N›</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bg1"/>
          </a:solidFill>
          <a:effectLst/>
          <a:latin typeface="+mj-lt"/>
          <a:ea typeface="+mj-ea"/>
          <a:cs typeface="+mj-cs"/>
        </a:defRPr>
      </a:lvl1pPr>
    </p:titleStyle>
    <p:body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1446520" y="3212976"/>
            <a:ext cx="6117316" cy="1754326"/>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Presentazione Finale</a:t>
            </a:r>
          </a:p>
          <a:p>
            <a:pPr algn="ctr"/>
            <a:r>
              <a:rPr lang="it-IT" sz="5400" b="1" dirty="0" smtClean="0">
                <a:effectLst>
                  <a:outerShdw blurRad="38100" dist="38100" dir="2700000" algn="tl">
                    <a:srgbClr val="000000">
                      <a:alpha val="43137"/>
                    </a:srgbClr>
                  </a:outerShdw>
                </a:effectLst>
                <a:latin typeface="+mj-lt"/>
              </a:rPr>
              <a:t>Team 2</a:t>
            </a:r>
            <a:endParaRPr lang="it-IT" sz="2000" b="1" dirty="0">
              <a:latin typeface="+mj-lt"/>
            </a:endParaRPr>
          </a:p>
        </p:txBody>
      </p:sp>
      <p:graphicFrame>
        <p:nvGraphicFramePr>
          <p:cNvPr id="8" name="Tabella 7"/>
          <p:cNvGraphicFramePr>
            <a:graphicFrameLocks noGrp="1"/>
          </p:cNvGraphicFramePr>
          <p:nvPr>
            <p:extLst>
              <p:ext uri="{D42A27DB-BD31-4B8C-83A1-F6EECF244321}">
                <p14:modId xmlns="" xmlns:p14="http://schemas.microsoft.com/office/powerpoint/2010/main" val="1266527793"/>
              </p:ext>
            </p:extLst>
          </p:nvPr>
        </p:nvGraphicFramePr>
        <p:xfrm>
          <a:off x="179512" y="5517232"/>
          <a:ext cx="2051720" cy="118872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Team</a:t>
                      </a:r>
                      <a:r>
                        <a:rPr lang="it-IT" sz="1400" b="1" u="none" strike="noStrike" baseline="0" dirty="0" smtClean="0">
                          <a:effectLst/>
                        </a:rPr>
                        <a:t> </a:t>
                      </a:r>
                      <a:r>
                        <a:rPr lang="it-IT" sz="1400" b="1" u="none" strike="noStrike" baseline="0" dirty="0" err="1" smtClean="0">
                          <a:effectLst/>
                        </a:rPr>
                        <a:t>Members</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Francesco</a:t>
                      </a:r>
                      <a:r>
                        <a:rPr lang="it-IT" sz="1400" baseline="0" dirty="0" smtClean="0">
                          <a:effectLst/>
                        </a:rPr>
                        <a:t> Durante</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0510200567</a:t>
                      </a:r>
                      <a:endParaRPr lang="it-IT" sz="1400" dirty="0">
                        <a:effectLst/>
                      </a:endParaRPr>
                    </a:p>
                  </a:txBody>
                  <a:tcPr marL="38100" marR="38100" marT="38100" marB="38100"/>
                </a:tc>
              </a:tr>
            </a:tbl>
          </a:graphicData>
        </a:graphic>
      </p:graphicFrame>
      <p:graphicFrame>
        <p:nvGraphicFramePr>
          <p:cNvPr id="9" name="Tabella 8"/>
          <p:cNvGraphicFramePr>
            <a:graphicFrameLocks noGrp="1"/>
          </p:cNvGraphicFramePr>
          <p:nvPr>
            <p:extLst>
              <p:ext uri="{D42A27DB-BD31-4B8C-83A1-F6EECF244321}">
                <p14:modId xmlns="" xmlns:p14="http://schemas.microsoft.com/office/powerpoint/2010/main" val="3696521689"/>
              </p:ext>
            </p:extLst>
          </p:nvPr>
        </p:nvGraphicFramePr>
        <p:xfrm>
          <a:off x="6876256" y="5877272"/>
          <a:ext cx="2051720" cy="79248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Project</a:t>
                      </a:r>
                      <a:r>
                        <a:rPr lang="it-IT" sz="1400" b="1" u="none" strike="noStrike" baseline="0" dirty="0" smtClean="0">
                          <a:effectLst/>
                        </a:rPr>
                        <a:t> Manager</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Giulio Franco</a:t>
                      </a:r>
                      <a:endParaRPr lang="it-IT" sz="1400" dirty="0">
                        <a:effectLst/>
                      </a:endParaRPr>
                    </a:p>
                  </a:txBody>
                  <a:tcPr marL="38100" marR="38100" marT="38100" marB="38100"/>
                </a:tc>
              </a:tr>
            </a:tbl>
          </a:graphicData>
        </a:graphic>
      </p:graphicFrame>
      <p:pic>
        <p:nvPicPr>
          <p:cNvPr id="1027" name="Picture 3" descr="C:\linda\uni\esami_da_svolgere\gps\progetto_gps\Atsilo\documenti_comuni\loghi\logo.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188244" y="764704"/>
            <a:ext cx="4163346" cy="259228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165334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908720"/>
            <a:ext cx="9144000" cy="984885"/>
          </a:xfrm>
          <a:prstGeom prst="rect">
            <a:avLst/>
          </a:prstGeom>
          <a:noFill/>
        </p:spPr>
        <p:txBody>
          <a:bodyPr wrap="square" rtlCol="0">
            <a:spAutoFit/>
          </a:bodyPr>
          <a:lstStyle/>
          <a:p>
            <a:pPr algn="ctr"/>
            <a:r>
              <a:rPr lang="it-IT" sz="4000" b="1" dirty="0" smtClean="0"/>
              <a:t>Use Case </a:t>
            </a:r>
            <a:r>
              <a:rPr lang="it-IT" sz="4000" b="1" dirty="0" err="1" smtClean="0"/>
              <a:t>Diagram</a:t>
            </a:r>
            <a:r>
              <a:rPr lang="it-IT" sz="4000" b="1" dirty="0" smtClean="0"/>
              <a:t> 1 – RAD 4.0</a:t>
            </a:r>
            <a:endParaRPr lang="it-IT" sz="4000" dirty="0"/>
          </a:p>
          <a:p>
            <a:endParaRPr lang="it-IT" dirty="0"/>
          </a:p>
        </p:txBody>
      </p:sp>
      <p:sp>
        <p:nvSpPr>
          <p:cNvPr id="5" name="CasellaDiTesto 4"/>
          <p:cNvSpPr txBox="1"/>
          <p:nvPr/>
        </p:nvSpPr>
        <p:spPr>
          <a:xfrm>
            <a:off x="539552" y="5589240"/>
            <a:ext cx="7848872" cy="369332"/>
          </a:xfrm>
          <a:prstGeom prst="rect">
            <a:avLst/>
          </a:prstGeom>
          <a:noFill/>
        </p:spPr>
        <p:txBody>
          <a:bodyPr wrap="square" rtlCol="0">
            <a:spAutoFit/>
          </a:bodyPr>
          <a:lstStyle/>
          <a:p>
            <a:pPr algn="ctr"/>
            <a:r>
              <a:rPr lang="it-IT" dirty="0" err="1"/>
              <a:t>UCD_Tirocinanti_Registro</a:t>
            </a:r>
            <a:endParaRPr lang="it-IT" dirty="0"/>
          </a:p>
        </p:txBody>
      </p:sp>
      <p:pic>
        <p:nvPicPr>
          <p:cNvPr id="6" name="Immagin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67639" y="1579568"/>
            <a:ext cx="8392697" cy="4379004"/>
          </a:xfrm>
          <a:prstGeom prst="rect">
            <a:avLst/>
          </a:prstGeom>
        </p:spPr>
      </p:pic>
      <p:sp>
        <p:nvSpPr>
          <p:cNvPr id="7" name="CasellaDiTesto 6"/>
          <p:cNvSpPr txBox="1"/>
          <p:nvPr/>
        </p:nvSpPr>
        <p:spPr>
          <a:xfrm>
            <a:off x="1547664" y="5958572"/>
            <a:ext cx="5040560" cy="369332"/>
          </a:xfrm>
          <a:prstGeom prst="rect">
            <a:avLst/>
          </a:prstGeom>
          <a:noFill/>
        </p:spPr>
        <p:txBody>
          <a:bodyPr wrap="square" rtlCol="0">
            <a:spAutoFit/>
          </a:bodyPr>
          <a:lstStyle/>
          <a:p>
            <a:pPr algn="ctr"/>
            <a:r>
              <a:rPr lang="it-IT" dirty="0" err="1" smtClean="0"/>
              <a:t>UCD_Tirocinanti</a:t>
            </a:r>
            <a:r>
              <a:rPr lang="it-IT" dirty="0" smtClean="0"/>
              <a:t> 1</a:t>
            </a:r>
          </a:p>
        </p:txBody>
      </p:sp>
    </p:spTree>
    <p:extLst>
      <p:ext uri="{BB962C8B-B14F-4D97-AF65-F5344CB8AC3E}">
        <p14:creationId xmlns="" xmlns:p14="http://schemas.microsoft.com/office/powerpoint/2010/main" val="2471694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0" y="1052736"/>
            <a:ext cx="9144000" cy="707886"/>
          </a:xfrm>
          <a:prstGeom prst="rect">
            <a:avLst/>
          </a:prstGeom>
          <a:noFill/>
        </p:spPr>
        <p:txBody>
          <a:bodyPr wrap="square" rtlCol="0">
            <a:spAutoFit/>
          </a:bodyPr>
          <a:lstStyle/>
          <a:p>
            <a:pPr algn="ctr"/>
            <a:r>
              <a:rPr lang="it-IT" sz="4000" b="1" dirty="0" smtClean="0"/>
              <a:t>Use Case </a:t>
            </a:r>
            <a:r>
              <a:rPr lang="it-IT" sz="4000" b="1" dirty="0" err="1" smtClean="0"/>
              <a:t>Diagram</a:t>
            </a:r>
            <a:r>
              <a:rPr lang="it-IT" sz="4000" b="1" dirty="0" smtClean="0"/>
              <a:t> 2 – RAD 4.0</a:t>
            </a:r>
            <a:endParaRPr lang="it-IT" sz="4000" b="1" dirty="0"/>
          </a:p>
        </p:txBody>
      </p:sp>
      <p:pic>
        <p:nvPicPr>
          <p:cNvPr id="4" name="Immagin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39552" y="1628801"/>
            <a:ext cx="8278381" cy="4752528"/>
          </a:xfrm>
          <a:prstGeom prst="rect">
            <a:avLst/>
          </a:prstGeom>
        </p:spPr>
      </p:pic>
      <p:sp>
        <p:nvSpPr>
          <p:cNvPr id="5" name="CasellaDiTesto 4"/>
          <p:cNvSpPr txBox="1"/>
          <p:nvPr/>
        </p:nvSpPr>
        <p:spPr>
          <a:xfrm>
            <a:off x="1475656" y="6165304"/>
            <a:ext cx="6048672" cy="369332"/>
          </a:xfrm>
          <a:prstGeom prst="rect">
            <a:avLst/>
          </a:prstGeom>
          <a:noFill/>
        </p:spPr>
        <p:txBody>
          <a:bodyPr wrap="square" rtlCol="0">
            <a:spAutoFit/>
          </a:bodyPr>
          <a:lstStyle/>
          <a:p>
            <a:pPr algn="ctr"/>
            <a:r>
              <a:rPr lang="it-IT" dirty="0" err="1" smtClean="0"/>
              <a:t>UCD_Tirocinanti</a:t>
            </a:r>
            <a:r>
              <a:rPr lang="it-IT" dirty="0" smtClean="0"/>
              <a:t> 2</a:t>
            </a:r>
            <a:endParaRPr lang="it-IT" dirty="0"/>
          </a:p>
        </p:txBody>
      </p:sp>
    </p:spTree>
    <p:extLst>
      <p:ext uri="{BB962C8B-B14F-4D97-AF65-F5344CB8AC3E}">
        <p14:creationId xmlns="" xmlns:p14="http://schemas.microsoft.com/office/powerpoint/2010/main" val="13762043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692696"/>
            <a:ext cx="9144000" cy="707886"/>
          </a:xfrm>
          <a:prstGeom prst="rect">
            <a:avLst/>
          </a:prstGeom>
          <a:noFill/>
        </p:spPr>
        <p:txBody>
          <a:bodyPr wrap="square" rtlCol="0">
            <a:spAutoFit/>
          </a:bodyPr>
          <a:lstStyle/>
          <a:p>
            <a:pPr algn="ctr"/>
            <a:r>
              <a:rPr lang="it-IT" sz="4000" b="1" dirty="0" smtClean="0"/>
              <a:t>Use Case </a:t>
            </a:r>
            <a:r>
              <a:rPr lang="it-IT" sz="4000" b="1" dirty="0" err="1" smtClean="0"/>
              <a:t>Diagram</a:t>
            </a:r>
            <a:r>
              <a:rPr lang="it-IT" sz="4000" b="1" smtClean="0"/>
              <a:t> 3 – RAD 4.0</a:t>
            </a:r>
            <a:endParaRPr lang="it-IT" sz="4000" b="1" dirty="0"/>
          </a:p>
        </p:txBody>
      </p:sp>
      <p:pic>
        <p:nvPicPr>
          <p:cNvPr id="3" name="Immagine 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400582"/>
            <a:ext cx="9144000" cy="4764722"/>
          </a:xfrm>
          <a:prstGeom prst="rect">
            <a:avLst/>
          </a:prstGeom>
        </p:spPr>
      </p:pic>
      <p:sp>
        <p:nvSpPr>
          <p:cNvPr id="4" name="CasellaDiTesto 3"/>
          <p:cNvSpPr txBox="1"/>
          <p:nvPr/>
        </p:nvSpPr>
        <p:spPr>
          <a:xfrm>
            <a:off x="1979712" y="6165304"/>
            <a:ext cx="5976664" cy="646331"/>
          </a:xfrm>
          <a:prstGeom prst="rect">
            <a:avLst/>
          </a:prstGeom>
          <a:noFill/>
        </p:spPr>
        <p:txBody>
          <a:bodyPr wrap="square" rtlCol="0">
            <a:spAutoFit/>
          </a:bodyPr>
          <a:lstStyle/>
          <a:p>
            <a:pPr algn="ctr"/>
            <a:r>
              <a:rPr lang="it-IT" dirty="0" err="1" smtClean="0"/>
              <a:t>UCD_Tirocinanti</a:t>
            </a:r>
            <a:r>
              <a:rPr lang="it-IT" dirty="0" smtClean="0"/>
              <a:t> 3</a:t>
            </a:r>
          </a:p>
          <a:p>
            <a:pPr algn="ctr"/>
            <a:endParaRPr lang="it-IT" dirty="0"/>
          </a:p>
        </p:txBody>
      </p:sp>
    </p:spTree>
    <p:extLst>
      <p:ext uri="{BB962C8B-B14F-4D97-AF65-F5344CB8AC3E}">
        <p14:creationId xmlns="" xmlns:p14="http://schemas.microsoft.com/office/powerpoint/2010/main" val="1545582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764704"/>
            <a:ext cx="9144000" cy="707886"/>
          </a:xfrm>
          <a:prstGeom prst="rect">
            <a:avLst/>
          </a:prstGeom>
          <a:noFill/>
        </p:spPr>
        <p:txBody>
          <a:bodyPr wrap="square" rtlCol="0">
            <a:spAutoFit/>
          </a:bodyPr>
          <a:lstStyle/>
          <a:p>
            <a:pPr algn="ctr"/>
            <a:r>
              <a:rPr lang="it-IT" sz="4000" b="1" dirty="0" err="1" smtClean="0"/>
              <a:t>Sequence</a:t>
            </a:r>
            <a:r>
              <a:rPr lang="it-IT" sz="4000" b="1" dirty="0" smtClean="0"/>
              <a:t> </a:t>
            </a:r>
            <a:r>
              <a:rPr lang="it-IT" sz="4000" b="1" dirty="0" err="1" smtClean="0"/>
              <a:t>Diagram</a:t>
            </a:r>
            <a:endParaRPr lang="it-IT" sz="4000" b="1" dirty="0"/>
          </a:p>
        </p:txBody>
      </p:sp>
      <p:pic>
        <p:nvPicPr>
          <p:cNvPr id="3" name="Immagine 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32967" y="1472590"/>
            <a:ext cx="7078063" cy="4692714"/>
          </a:xfrm>
          <a:prstGeom prst="rect">
            <a:avLst/>
          </a:prstGeom>
        </p:spPr>
      </p:pic>
      <p:sp>
        <p:nvSpPr>
          <p:cNvPr id="4" name="CasellaDiTesto 3"/>
          <p:cNvSpPr txBox="1"/>
          <p:nvPr/>
        </p:nvSpPr>
        <p:spPr>
          <a:xfrm>
            <a:off x="755576" y="6165304"/>
            <a:ext cx="7632848" cy="369332"/>
          </a:xfrm>
          <a:prstGeom prst="rect">
            <a:avLst/>
          </a:prstGeom>
          <a:noFill/>
        </p:spPr>
        <p:txBody>
          <a:bodyPr wrap="square" rtlCol="0">
            <a:spAutoFit/>
          </a:bodyPr>
          <a:lstStyle/>
          <a:p>
            <a:pPr algn="ctr"/>
            <a:r>
              <a:rPr lang="it-IT" dirty="0" err="1" smtClean="0"/>
              <a:t>SD_Tirocinanti</a:t>
            </a:r>
            <a:endParaRPr lang="it-IT" dirty="0"/>
          </a:p>
        </p:txBody>
      </p:sp>
    </p:spTree>
    <p:extLst>
      <p:ext uri="{BB962C8B-B14F-4D97-AF65-F5344CB8AC3E}">
        <p14:creationId xmlns="" xmlns:p14="http://schemas.microsoft.com/office/powerpoint/2010/main" val="2535709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540" y="692696"/>
            <a:ext cx="9144000" cy="646331"/>
          </a:xfrm>
          <a:prstGeom prst="rect">
            <a:avLst/>
          </a:prstGeom>
          <a:noFill/>
        </p:spPr>
        <p:txBody>
          <a:bodyPr wrap="square" rtlCol="0">
            <a:spAutoFit/>
          </a:bodyPr>
          <a:lstStyle/>
          <a:p>
            <a:pPr algn="ctr"/>
            <a:r>
              <a:rPr lang="it-IT" sz="3600" b="1" dirty="0" smtClean="0"/>
              <a:t>Problemi riscontrati nella stesura del RAD</a:t>
            </a:r>
            <a:endParaRPr lang="it-IT" sz="3600" b="1" dirty="0"/>
          </a:p>
        </p:txBody>
      </p:sp>
      <p:sp>
        <p:nvSpPr>
          <p:cNvPr id="3" name="CasellaDiTesto 2"/>
          <p:cNvSpPr txBox="1"/>
          <p:nvPr/>
        </p:nvSpPr>
        <p:spPr>
          <a:xfrm>
            <a:off x="0" y="1700808"/>
            <a:ext cx="9144000" cy="3785652"/>
          </a:xfrm>
          <a:prstGeom prst="rect">
            <a:avLst/>
          </a:prstGeom>
          <a:noFill/>
        </p:spPr>
        <p:txBody>
          <a:bodyPr wrap="square" rtlCol="0">
            <a:spAutoFit/>
          </a:bodyPr>
          <a:lstStyle/>
          <a:p>
            <a:r>
              <a:rPr lang="it-IT" sz="2400" dirty="0" smtClean="0">
                <a:solidFill>
                  <a:srgbClr val="FF0000"/>
                </a:solidFill>
              </a:rPr>
              <a:t>Contro</a:t>
            </a:r>
          </a:p>
          <a:p>
            <a:r>
              <a:rPr lang="it-IT" sz="2400" dirty="0" smtClean="0"/>
              <a:t>Come detto già in precedenza in una diapositiva, un problema che abbiamo riscontrato nella stesura del RAD, è stato quello dei tirocinanti.</a:t>
            </a:r>
          </a:p>
          <a:p>
            <a:r>
              <a:rPr lang="it-IT" sz="2400" dirty="0" smtClean="0"/>
              <a:t>In corso d’opera quando abbiamo appreso meglio tutti i requisiti riguardanti i tirocinanti, abbiamo dovuto modificare tutto quello che avevamo fatto in precedenza.  Aggiungere altri </a:t>
            </a:r>
            <a:r>
              <a:rPr lang="it-IT" sz="2400" u="sng" dirty="0" smtClean="0"/>
              <a:t>casi d’uso</a:t>
            </a:r>
            <a:r>
              <a:rPr lang="it-IT" sz="2400" dirty="0" smtClean="0"/>
              <a:t>, modificare i </a:t>
            </a:r>
            <a:r>
              <a:rPr lang="it-IT" sz="2400" u="sng" dirty="0" smtClean="0"/>
              <a:t>requisiti</a:t>
            </a:r>
            <a:r>
              <a:rPr lang="it-IT" sz="2400" dirty="0" smtClean="0"/>
              <a:t> esistenti, aggiornare gli </a:t>
            </a:r>
            <a:r>
              <a:rPr lang="it-IT" sz="2400" u="sng" dirty="0" smtClean="0"/>
              <a:t>use case </a:t>
            </a:r>
            <a:r>
              <a:rPr lang="it-IT" sz="2400" u="sng" dirty="0" err="1" smtClean="0"/>
              <a:t>diagram</a:t>
            </a:r>
            <a:r>
              <a:rPr lang="it-IT" sz="2400" u="sng" dirty="0" smtClean="0"/>
              <a:t> </a:t>
            </a:r>
            <a:r>
              <a:rPr lang="it-IT" sz="2400" dirty="0" smtClean="0"/>
              <a:t>e </a:t>
            </a:r>
            <a:r>
              <a:rPr lang="it-IT" sz="2400" u="sng" dirty="0" err="1" smtClean="0"/>
              <a:t>sequence</a:t>
            </a:r>
            <a:r>
              <a:rPr lang="it-IT" sz="2400" dirty="0" smtClean="0"/>
              <a:t>. Tutto questo ha richiesto un maggior impegno che all’inizio non era stato programmato.</a:t>
            </a:r>
          </a:p>
          <a:p>
            <a:r>
              <a:rPr lang="it-IT" sz="2400" dirty="0" smtClean="0"/>
              <a:t> </a:t>
            </a:r>
            <a:endParaRPr lang="it-IT" sz="2400" dirty="0"/>
          </a:p>
        </p:txBody>
      </p:sp>
    </p:spTree>
    <p:extLst>
      <p:ext uri="{BB962C8B-B14F-4D97-AF65-F5344CB8AC3E}">
        <p14:creationId xmlns="" xmlns:p14="http://schemas.microsoft.com/office/powerpoint/2010/main" val="2176004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0" y="692696"/>
            <a:ext cx="9144000" cy="707886"/>
          </a:xfrm>
          <a:prstGeom prst="rect">
            <a:avLst/>
          </a:prstGeom>
          <a:noFill/>
        </p:spPr>
        <p:txBody>
          <a:bodyPr wrap="square" rtlCol="0">
            <a:spAutoFit/>
          </a:bodyPr>
          <a:lstStyle/>
          <a:p>
            <a:pPr algn="ctr"/>
            <a:r>
              <a:rPr lang="it-IT" sz="4000" b="1" dirty="0" smtClean="0"/>
              <a:t>  Conclusioni</a:t>
            </a:r>
          </a:p>
        </p:txBody>
      </p:sp>
      <p:sp>
        <p:nvSpPr>
          <p:cNvPr id="4" name="CasellaDiTesto 3"/>
          <p:cNvSpPr txBox="1"/>
          <p:nvPr/>
        </p:nvSpPr>
        <p:spPr>
          <a:xfrm>
            <a:off x="0" y="1628800"/>
            <a:ext cx="9144000" cy="3416320"/>
          </a:xfrm>
          <a:prstGeom prst="rect">
            <a:avLst/>
          </a:prstGeom>
          <a:noFill/>
        </p:spPr>
        <p:txBody>
          <a:bodyPr wrap="square" rtlCol="0">
            <a:spAutoFit/>
          </a:bodyPr>
          <a:lstStyle/>
          <a:p>
            <a:pPr marL="285750" indent="-285750">
              <a:buFont typeface="Arial" pitchFamily="34" charset="0"/>
              <a:buChar char="•"/>
            </a:pPr>
            <a:r>
              <a:rPr lang="it-IT" b="1" dirty="0" smtClean="0">
                <a:latin typeface="Arial" pitchFamily="34" charset="0"/>
                <a:cs typeface="Arial" pitchFamily="34" charset="0"/>
              </a:rPr>
              <a:t>Cosa è andato per  il verso giusto:</a:t>
            </a:r>
          </a:p>
          <a:p>
            <a:r>
              <a:rPr lang="it-IT" dirty="0" smtClean="0">
                <a:latin typeface="Arial" pitchFamily="34" charset="0"/>
                <a:cs typeface="Arial" pitchFamily="34" charset="0"/>
              </a:rPr>
              <a:t>La </a:t>
            </a:r>
            <a:r>
              <a:rPr lang="it-IT" dirty="0">
                <a:latin typeface="Arial" pitchFamily="34" charset="0"/>
                <a:cs typeface="Arial" pitchFamily="34" charset="0"/>
              </a:rPr>
              <a:t>stesura del RAD </a:t>
            </a:r>
            <a:r>
              <a:rPr lang="it-IT" dirty="0" smtClean="0">
                <a:latin typeface="Arial" pitchFamily="34" charset="0"/>
                <a:cs typeface="Arial" pitchFamily="34" charset="0"/>
              </a:rPr>
              <a:t> </a:t>
            </a:r>
            <a:r>
              <a:rPr lang="it-IT" dirty="0">
                <a:latin typeface="Arial" pitchFamily="34" charset="0"/>
                <a:cs typeface="Arial" pitchFamily="34" charset="0"/>
              </a:rPr>
              <a:t>in tutte le </a:t>
            </a:r>
            <a:r>
              <a:rPr lang="it-IT" dirty="0" smtClean="0">
                <a:latin typeface="Arial" pitchFamily="34" charset="0"/>
                <a:cs typeface="Arial" pitchFamily="34" charset="0"/>
              </a:rPr>
              <a:t>sue </a:t>
            </a:r>
            <a:r>
              <a:rPr lang="it-IT" dirty="0">
                <a:latin typeface="Arial" pitchFamily="34" charset="0"/>
                <a:cs typeface="Arial" pitchFamily="34" charset="0"/>
              </a:rPr>
              <a:t>versioni non ha creato molti </a:t>
            </a:r>
            <a:r>
              <a:rPr lang="it-IT" dirty="0" smtClean="0">
                <a:latin typeface="Arial" pitchFamily="34" charset="0"/>
                <a:cs typeface="Arial" pitchFamily="34" charset="0"/>
              </a:rPr>
              <a:t>problemi </a:t>
            </a:r>
            <a:r>
              <a:rPr lang="it-IT" dirty="0">
                <a:latin typeface="Arial" pitchFamily="34" charset="0"/>
                <a:cs typeface="Arial" pitchFamily="34" charset="0"/>
              </a:rPr>
              <a:t>al </a:t>
            </a:r>
            <a:r>
              <a:rPr lang="it-IT" dirty="0" smtClean="0">
                <a:latin typeface="Arial" pitchFamily="34" charset="0"/>
                <a:cs typeface="Arial" pitchFamily="34" charset="0"/>
              </a:rPr>
              <a:t>team, una volta superate le prime difficoltà, il lavoro ha proceduto in modo uniforme.</a:t>
            </a:r>
          </a:p>
          <a:p>
            <a:r>
              <a:rPr lang="it-IT" dirty="0" smtClean="0">
                <a:latin typeface="Arial" pitchFamily="34" charset="0"/>
                <a:cs typeface="Arial" pitchFamily="34" charset="0"/>
              </a:rPr>
              <a:t>Il RAD con tutti i suoi </a:t>
            </a:r>
            <a:r>
              <a:rPr lang="it-IT" dirty="0">
                <a:latin typeface="Arial" pitchFamily="34" charset="0"/>
                <a:cs typeface="Arial" pitchFamily="34" charset="0"/>
              </a:rPr>
              <a:t>documenti sono stati raffinati al crescere della conoscenza della </a:t>
            </a:r>
          </a:p>
          <a:p>
            <a:r>
              <a:rPr lang="it-IT" dirty="0" smtClean="0">
                <a:latin typeface="Arial" pitchFamily="34" charset="0"/>
                <a:cs typeface="Arial" pitchFamily="34" charset="0"/>
              </a:rPr>
              <a:t>materia </a:t>
            </a:r>
            <a:r>
              <a:rPr lang="it-IT" dirty="0">
                <a:latin typeface="Arial" pitchFamily="34" charset="0"/>
                <a:cs typeface="Arial" pitchFamily="34" charset="0"/>
              </a:rPr>
              <a:t>e non è stato difficile comunicare con il team per suddividere il </a:t>
            </a:r>
            <a:r>
              <a:rPr lang="it-IT" dirty="0" smtClean="0">
                <a:latin typeface="Arial" pitchFamily="34" charset="0"/>
                <a:cs typeface="Arial" pitchFamily="34" charset="0"/>
              </a:rPr>
              <a:t>lavoro.</a:t>
            </a:r>
          </a:p>
          <a:p>
            <a:pPr marL="285750" indent="-285750">
              <a:buFont typeface="Arial" pitchFamily="34" charset="0"/>
              <a:buChar char="•"/>
            </a:pPr>
            <a:r>
              <a:rPr lang="it-IT" b="1" dirty="0" smtClean="0">
                <a:latin typeface="Arial" pitchFamily="34" charset="0"/>
                <a:cs typeface="Arial" pitchFamily="34" charset="0"/>
              </a:rPr>
              <a:t>Cosa poteva essere fatto diversamente:</a:t>
            </a:r>
          </a:p>
          <a:p>
            <a:r>
              <a:rPr lang="it-IT" dirty="0" smtClean="0">
                <a:latin typeface="Arial" pitchFamily="34" charset="0"/>
                <a:cs typeface="Arial" pitchFamily="34" charset="0"/>
              </a:rPr>
              <a:t>Non avendo mai usato determinati programmi come </a:t>
            </a:r>
            <a:r>
              <a:rPr lang="it-IT" dirty="0" err="1" smtClean="0">
                <a:latin typeface="Arial" pitchFamily="34" charset="0"/>
                <a:cs typeface="Arial" pitchFamily="34" charset="0"/>
              </a:rPr>
              <a:t>Umlet</a:t>
            </a:r>
            <a:r>
              <a:rPr lang="it-IT" dirty="0" smtClean="0">
                <a:latin typeface="Arial" pitchFamily="34" charset="0"/>
                <a:cs typeface="Arial" pitchFamily="34" charset="0"/>
              </a:rPr>
              <a:t> e </a:t>
            </a:r>
            <a:r>
              <a:rPr lang="it-IT" dirty="0" err="1" smtClean="0">
                <a:latin typeface="Arial" pitchFamily="34" charset="0"/>
                <a:cs typeface="Arial" pitchFamily="34" charset="0"/>
              </a:rPr>
              <a:t>Balsamiq</a:t>
            </a:r>
            <a:r>
              <a:rPr lang="it-IT" dirty="0" smtClean="0">
                <a:latin typeface="Arial" pitchFamily="34" charset="0"/>
                <a:cs typeface="Arial" pitchFamily="34" charset="0"/>
              </a:rPr>
              <a:t>, il primo impatto è stato un </a:t>
            </a:r>
            <a:r>
              <a:rPr lang="it-IT" dirty="0" err="1" smtClean="0">
                <a:latin typeface="Arial" pitchFamily="34" charset="0"/>
                <a:cs typeface="Arial" pitchFamily="34" charset="0"/>
              </a:rPr>
              <a:t>po</a:t>
            </a:r>
            <a:r>
              <a:rPr lang="it-IT" dirty="0" smtClean="0">
                <a:latin typeface="Arial" pitchFamily="34" charset="0"/>
                <a:cs typeface="Arial" pitchFamily="34" charset="0"/>
              </a:rPr>
              <a:t> traumatico, ma una volta che si ha preso confidenza con gli strumenti in nostro possesso poi è stato tutto più facile e rapido. Per le problematiche spiegate in precedenza e per la mancanza di tempo necessario, tutto il lavoro su l’individuazione degli attori, con annesso tutte le difficoltà sul capire bene i requisiti da adottare, poteva essere fatta in modo migliore.</a:t>
            </a:r>
            <a:endParaRPr lang="it-IT" dirty="0"/>
          </a:p>
        </p:txBody>
      </p:sp>
    </p:spTree>
    <p:extLst>
      <p:ext uri="{BB962C8B-B14F-4D97-AF65-F5344CB8AC3E}">
        <p14:creationId xmlns="" xmlns:p14="http://schemas.microsoft.com/office/powerpoint/2010/main" val="957313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1268760"/>
            <a:ext cx="9144000" cy="707886"/>
          </a:xfrm>
          <a:prstGeom prst="rect">
            <a:avLst/>
          </a:prstGeom>
          <a:noFill/>
        </p:spPr>
        <p:txBody>
          <a:bodyPr wrap="square" rtlCol="0">
            <a:spAutoFit/>
          </a:bodyPr>
          <a:lstStyle/>
          <a:p>
            <a:pPr algn="ctr"/>
            <a:r>
              <a:rPr lang="it-IT" sz="4000" b="1" dirty="0" smtClean="0"/>
              <a:t>Perché scegliere @silo</a:t>
            </a:r>
            <a:endParaRPr lang="it-IT" sz="4000" b="1" dirty="0"/>
          </a:p>
        </p:txBody>
      </p:sp>
      <p:sp>
        <p:nvSpPr>
          <p:cNvPr id="3" name="CasellaDiTesto 2"/>
          <p:cNvSpPr txBox="1"/>
          <p:nvPr/>
        </p:nvSpPr>
        <p:spPr>
          <a:xfrm>
            <a:off x="0" y="2132856"/>
            <a:ext cx="9144000" cy="2862322"/>
          </a:xfrm>
          <a:prstGeom prst="rect">
            <a:avLst/>
          </a:prstGeom>
          <a:noFill/>
        </p:spPr>
        <p:txBody>
          <a:bodyPr wrap="square" rtlCol="0">
            <a:spAutoFit/>
          </a:bodyPr>
          <a:lstStyle/>
          <a:p>
            <a:pPr marL="285750" indent="-285750">
              <a:buFont typeface="Arial" pitchFamily="34" charset="0"/>
              <a:buChar char="•"/>
            </a:pPr>
            <a:r>
              <a:rPr lang="it-IT" dirty="0"/>
              <a:t>Ogni requisito funzionale use </a:t>
            </a:r>
            <a:r>
              <a:rPr lang="it-IT" dirty="0" smtClean="0"/>
              <a:t>case  e </a:t>
            </a:r>
            <a:r>
              <a:rPr lang="it-IT" dirty="0"/>
              <a:t>scenario è tracciabile </a:t>
            </a:r>
            <a:r>
              <a:rPr lang="it-IT" dirty="0" smtClean="0"/>
              <a:t>.</a:t>
            </a:r>
          </a:p>
          <a:p>
            <a:pPr marL="285750" indent="-285750">
              <a:buFont typeface="Arial" pitchFamily="34" charset="0"/>
              <a:buChar char="•"/>
            </a:pPr>
            <a:r>
              <a:rPr lang="it-IT" dirty="0" smtClean="0"/>
              <a:t>Tutte le funzionalità in nostro possesso sono state vagliate più volte prima della loro stesura finale.</a:t>
            </a:r>
          </a:p>
          <a:p>
            <a:pPr marL="285750" indent="-285750">
              <a:buFont typeface="Arial" pitchFamily="34" charset="0"/>
              <a:buChar char="•"/>
            </a:pPr>
            <a:r>
              <a:rPr lang="it-IT" dirty="0" smtClean="0"/>
              <a:t>Tutti i nostri documenti prima della convalida da parte del nostro team manager sono stati controllati da varie revisioni.</a:t>
            </a:r>
          </a:p>
          <a:p>
            <a:pPr marL="285750" indent="-285750">
              <a:buFont typeface="Arial" pitchFamily="34" charset="0"/>
              <a:buChar char="•"/>
            </a:pPr>
            <a:r>
              <a:rPr lang="it-IT" dirty="0" smtClean="0"/>
              <a:t>Perché scegliere @silo, perché è stato pensato anche per un utente poco esperto, che non vuole perdere tempo nel cercare quello che vuole, perché con pochi click può fare tutto quello che deve fare.</a:t>
            </a:r>
          </a:p>
          <a:p>
            <a:r>
              <a:rPr lang="it-IT" dirty="0" smtClean="0"/>
              <a:t> </a:t>
            </a:r>
            <a:endParaRPr lang="it-IT" dirty="0"/>
          </a:p>
          <a:p>
            <a:endParaRPr lang="it-IT" dirty="0"/>
          </a:p>
        </p:txBody>
      </p:sp>
    </p:spTree>
    <p:extLst>
      <p:ext uri="{BB962C8B-B14F-4D97-AF65-F5344CB8AC3E}">
        <p14:creationId xmlns="" xmlns:p14="http://schemas.microsoft.com/office/powerpoint/2010/main" val="2314765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51864" y="476672"/>
            <a:ext cx="4555221" cy="830997"/>
          </a:xfrm>
          <a:prstGeom prst="rect">
            <a:avLst/>
          </a:prstGeom>
          <a:noFill/>
        </p:spPr>
        <p:txBody>
          <a:bodyPr wrap="none" rtlCol="0">
            <a:spAutoFit/>
          </a:bodyPr>
          <a:lstStyle/>
          <a:p>
            <a:pPr algn="ctr"/>
            <a:r>
              <a:rPr lang="it-IT" sz="4800" b="1" dirty="0" smtClean="0">
                <a:latin typeface="+mj-lt"/>
              </a:rPr>
              <a:t>Gestione Team 2 </a:t>
            </a:r>
            <a:endParaRPr lang="it-IT" dirty="0">
              <a:latin typeface="+mj-lt"/>
            </a:endParaRPr>
          </a:p>
        </p:txBody>
      </p:sp>
      <p:sp>
        <p:nvSpPr>
          <p:cNvPr id="9" name="Content Placeholder 3"/>
          <p:cNvSpPr txBox="1">
            <a:spLocks/>
          </p:cNvSpPr>
          <p:nvPr/>
        </p:nvSpPr>
        <p:spPr>
          <a:xfrm>
            <a:off x="311099" y="2972216"/>
            <a:ext cx="5111750" cy="235372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endParaRPr lang="it-IT" dirty="0" smtClean="0"/>
          </a:p>
        </p:txBody>
      </p:sp>
      <p:sp>
        <p:nvSpPr>
          <p:cNvPr id="10" name="Content Placeholder 3"/>
          <p:cNvSpPr txBox="1">
            <a:spLocks/>
          </p:cNvSpPr>
          <p:nvPr/>
        </p:nvSpPr>
        <p:spPr>
          <a:xfrm>
            <a:off x="323528" y="1795352"/>
            <a:ext cx="8568952" cy="458597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dirty="0" smtClean="0"/>
              <a:t>Il </a:t>
            </a:r>
            <a:r>
              <a:rPr lang="en-US" dirty="0" err="1" smtClean="0"/>
              <a:t>compito</a:t>
            </a:r>
            <a:r>
              <a:rPr lang="en-US" dirty="0" smtClean="0"/>
              <a:t> del </a:t>
            </a:r>
            <a:r>
              <a:rPr lang="en-US" dirty="0" err="1" smtClean="0"/>
              <a:t>nostro</a:t>
            </a:r>
            <a:r>
              <a:rPr lang="en-US" dirty="0" smtClean="0"/>
              <a:t> </a:t>
            </a:r>
            <a:r>
              <a:rPr lang="en-US" dirty="0" err="1" smtClean="0"/>
              <a:t>gruppo</a:t>
            </a:r>
            <a:r>
              <a:rPr lang="en-US" dirty="0" smtClean="0"/>
              <a:t> era </a:t>
            </a:r>
            <a:r>
              <a:rPr lang="en-US" dirty="0" err="1" smtClean="0"/>
              <a:t>quello</a:t>
            </a:r>
            <a:r>
              <a:rPr lang="en-US" dirty="0" smtClean="0"/>
              <a:t> di </a:t>
            </a:r>
            <a:r>
              <a:rPr lang="en-US" dirty="0" err="1" smtClean="0"/>
              <a:t>gestire</a:t>
            </a:r>
            <a:r>
              <a:rPr lang="en-US" dirty="0" smtClean="0"/>
              <a:t> </a:t>
            </a:r>
            <a:r>
              <a:rPr lang="en-US" dirty="0" err="1" smtClean="0"/>
              <a:t>alcuni</a:t>
            </a:r>
            <a:r>
              <a:rPr lang="en-US" dirty="0" smtClean="0"/>
              <a:t> </a:t>
            </a:r>
            <a:r>
              <a:rPr lang="en-US" dirty="0" err="1" smtClean="0"/>
              <a:t>aspetti</a:t>
            </a:r>
            <a:r>
              <a:rPr lang="en-US" dirty="0" smtClean="0"/>
              <a:t> </a:t>
            </a:r>
            <a:r>
              <a:rPr lang="en-US" dirty="0" err="1" smtClean="0"/>
              <a:t>dell’asilo</a:t>
            </a:r>
            <a:r>
              <a:rPr lang="en-US" dirty="0" smtClean="0"/>
              <a:t>:</a:t>
            </a:r>
          </a:p>
          <a:p>
            <a:r>
              <a:rPr lang="en-US" dirty="0" err="1" smtClean="0"/>
              <a:t>Pagamenti</a:t>
            </a:r>
            <a:endParaRPr lang="en-US" dirty="0" smtClean="0"/>
          </a:p>
          <a:p>
            <a:r>
              <a:rPr lang="en-US" dirty="0" smtClean="0"/>
              <a:t>Mensa</a:t>
            </a:r>
          </a:p>
          <a:p>
            <a:r>
              <a:rPr lang="en-US" dirty="0"/>
              <a:t>F</a:t>
            </a:r>
            <a:r>
              <a:rPr lang="en-US" dirty="0" smtClean="0"/>
              <a:t>ascia </a:t>
            </a:r>
            <a:r>
              <a:rPr lang="en-US" dirty="0" err="1" smtClean="0"/>
              <a:t>oraria</a:t>
            </a:r>
            <a:endParaRPr lang="en-US" dirty="0" smtClean="0"/>
          </a:p>
          <a:p>
            <a:r>
              <a:rPr lang="en-US" dirty="0" err="1" smtClean="0"/>
              <a:t>Tirocinanti</a:t>
            </a:r>
            <a:endParaRPr lang="en-US" dirty="0" smtClean="0"/>
          </a:p>
          <a:p>
            <a:pPr marL="0" indent="0">
              <a:buNone/>
            </a:pPr>
            <a:endParaRPr lang="en-US" dirty="0" smtClean="0"/>
          </a:p>
          <a:p>
            <a:pPr marL="0" indent="0">
              <a:buNone/>
            </a:pPr>
            <a:endParaRPr lang="en-US" sz="2400" dirty="0"/>
          </a:p>
        </p:txBody>
      </p:sp>
    </p:spTree>
    <p:extLst>
      <p:ext uri="{BB962C8B-B14F-4D97-AF65-F5344CB8AC3E}">
        <p14:creationId xmlns="" xmlns:p14="http://schemas.microsoft.com/office/powerpoint/2010/main" val="155874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107504" y="260648"/>
            <a:ext cx="8712968" cy="830997"/>
          </a:xfrm>
          <a:prstGeom prst="rect">
            <a:avLst/>
          </a:prstGeom>
          <a:noFill/>
        </p:spPr>
        <p:txBody>
          <a:bodyPr wrap="square" rtlCol="0">
            <a:spAutoFit/>
          </a:bodyPr>
          <a:lstStyle/>
          <a:p>
            <a:pPr algn="ctr"/>
            <a:r>
              <a:rPr lang="it-IT" sz="4800" b="1" dirty="0" smtClean="0"/>
              <a:t>Attori</a:t>
            </a:r>
            <a:endParaRPr lang="it-IT" sz="4800" b="1" dirty="0"/>
          </a:p>
        </p:txBody>
      </p:sp>
      <p:pic>
        <p:nvPicPr>
          <p:cNvPr id="5" name="Immagin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400641" y="1091646"/>
            <a:ext cx="5009524" cy="5643782"/>
          </a:xfrm>
          <a:prstGeom prst="rect">
            <a:avLst/>
          </a:prstGeom>
        </p:spPr>
      </p:pic>
    </p:spTree>
    <p:extLst>
      <p:ext uri="{BB962C8B-B14F-4D97-AF65-F5344CB8AC3E}">
        <p14:creationId xmlns="" xmlns:p14="http://schemas.microsoft.com/office/powerpoint/2010/main" val="14210538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0" y="1124744"/>
            <a:ext cx="9144000" cy="830997"/>
          </a:xfrm>
          <a:prstGeom prst="rect">
            <a:avLst/>
          </a:prstGeom>
          <a:noFill/>
        </p:spPr>
        <p:txBody>
          <a:bodyPr wrap="square" rtlCol="0">
            <a:spAutoFit/>
          </a:bodyPr>
          <a:lstStyle/>
          <a:p>
            <a:pPr algn="ctr"/>
            <a:r>
              <a:rPr lang="it-IT" sz="4800" b="1" dirty="0" smtClean="0"/>
              <a:t>Tirocinanti</a:t>
            </a:r>
            <a:endParaRPr lang="it-IT" sz="4800" b="1" dirty="0"/>
          </a:p>
        </p:txBody>
      </p:sp>
      <p:sp>
        <p:nvSpPr>
          <p:cNvPr id="4" name="CasellaDiTesto 3"/>
          <p:cNvSpPr txBox="1"/>
          <p:nvPr/>
        </p:nvSpPr>
        <p:spPr>
          <a:xfrm>
            <a:off x="0" y="2204864"/>
            <a:ext cx="9144000" cy="1631216"/>
          </a:xfrm>
          <a:prstGeom prst="rect">
            <a:avLst/>
          </a:prstGeom>
          <a:noFill/>
        </p:spPr>
        <p:txBody>
          <a:bodyPr wrap="square" rtlCol="0">
            <a:spAutoFit/>
          </a:bodyPr>
          <a:lstStyle/>
          <a:p>
            <a:r>
              <a:rPr lang="it-IT" sz="2000" dirty="0" smtClean="0"/>
              <a:t>Questa funzionalità è stata quella che ci ha impegnati maggiormente.</a:t>
            </a:r>
          </a:p>
          <a:p>
            <a:r>
              <a:rPr lang="it-IT" sz="2000" dirty="0" smtClean="0"/>
              <a:t>Infatti in una prima analisi erano stati riscontrati solo 6 casi d’uso, poi in corso d’opera, man mano che il progetto prendeva forma e acquisivamo nuove informazioni su come dovevano interagire i tirocinanti con il sistema i casi d’uso sono diventati 19. </a:t>
            </a:r>
          </a:p>
          <a:p>
            <a:endParaRPr lang="it-IT" sz="2000" dirty="0"/>
          </a:p>
        </p:txBody>
      </p:sp>
    </p:spTree>
    <p:extLst>
      <p:ext uri="{BB962C8B-B14F-4D97-AF65-F5344CB8AC3E}">
        <p14:creationId xmlns="" xmlns:p14="http://schemas.microsoft.com/office/powerpoint/2010/main" val="966444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1124743"/>
            <a:ext cx="9144000" cy="646331"/>
          </a:xfrm>
          <a:prstGeom prst="rect">
            <a:avLst/>
          </a:prstGeom>
          <a:noFill/>
        </p:spPr>
        <p:txBody>
          <a:bodyPr wrap="square" rtlCol="0">
            <a:spAutoFit/>
          </a:bodyPr>
          <a:lstStyle/>
          <a:p>
            <a:pPr algn="ctr"/>
            <a:r>
              <a:rPr lang="it-IT" sz="3600" b="1" dirty="0" smtClean="0"/>
              <a:t>Cosa possono fare i Tirocinanti ?</a:t>
            </a:r>
            <a:endParaRPr lang="it-IT" sz="3600" b="1" dirty="0"/>
          </a:p>
        </p:txBody>
      </p:sp>
      <p:sp>
        <p:nvSpPr>
          <p:cNvPr id="3" name="CasellaDiTesto 2"/>
          <p:cNvSpPr txBox="1"/>
          <p:nvPr/>
        </p:nvSpPr>
        <p:spPr>
          <a:xfrm>
            <a:off x="0" y="2132856"/>
            <a:ext cx="9144000" cy="2308324"/>
          </a:xfrm>
          <a:prstGeom prst="rect">
            <a:avLst/>
          </a:prstGeom>
          <a:noFill/>
        </p:spPr>
        <p:txBody>
          <a:bodyPr wrap="square" rtlCol="0">
            <a:spAutoFit/>
          </a:bodyPr>
          <a:lstStyle/>
          <a:p>
            <a:r>
              <a:rPr lang="it-IT" sz="2400" dirty="0" smtClean="0"/>
              <a:t>La figura del tirocinante è inserita nel sistema in quanto, l’asilo fa parte dell’ateneo, quindi l’università da la possibilità agli studenti di scienze della formazione di  svolgere il proprio tirocinio presso l’asilo.</a:t>
            </a:r>
          </a:p>
          <a:p>
            <a:r>
              <a:rPr lang="it-IT" sz="2400" dirty="0" smtClean="0"/>
              <a:t>Le funzioni del tirocinante nel sistema sono solo quelle di visualizzare la propria scheda personale e le attività mediante un calendario, in quanto tutte le sue decisioni vengono prese dal responsabile tirocini . </a:t>
            </a:r>
            <a:endParaRPr lang="it-IT" sz="2400" dirty="0"/>
          </a:p>
        </p:txBody>
      </p:sp>
    </p:spTree>
    <p:extLst>
      <p:ext uri="{BB962C8B-B14F-4D97-AF65-F5344CB8AC3E}">
        <p14:creationId xmlns="" xmlns:p14="http://schemas.microsoft.com/office/powerpoint/2010/main" val="25373388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72008" y="548680"/>
            <a:ext cx="9144000" cy="707886"/>
          </a:xfrm>
          <a:prstGeom prst="rect">
            <a:avLst/>
          </a:prstGeom>
          <a:noFill/>
        </p:spPr>
        <p:txBody>
          <a:bodyPr wrap="square" rtlCol="0">
            <a:spAutoFit/>
          </a:bodyPr>
          <a:lstStyle/>
          <a:p>
            <a:pPr algn="ctr"/>
            <a:r>
              <a:rPr lang="it-IT" sz="3600" b="1" dirty="0" smtClean="0"/>
              <a:t>Use </a:t>
            </a:r>
            <a:r>
              <a:rPr lang="it-IT" sz="4000" b="1" dirty="0" smtClean="0"/>
              <a:t>Case</a:t>
            </a:r>
            <a:r>
              <a:rPr lang="it-IT" sz="3600" b="1" dirty="0" smtClean="0"/>
              <a:t> del sistema – RAD 4.0</a:t>
            </a:r>
            <a:endParaRPr lang="it-IT" sz="3600" b="1" dirty="0"/>
          </a:p>
        </p:txBody>
      </p:sp>
      <p:pic>
        <p:nvPicPr>
          <p:cNvPr id="3" name="Immagine 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71600" y="1195011"/>
            <a:ext cx="7056784" cy="3886807"/>
          </a:xfrm>
          <a:prstGeom prst="rect">
            <a:avLst/>
          </a:prstGeom>
        </p:spPr>
      </p:pic>
    </p:spTree>
    <p:extLst>
      <p:ext uri="{BB962C8B-B14F-4D97-AF65-F5344CB8AC3E}">
        <p14:creationId xmlns="" xmlns:p14="http://schemas.microsoft.com/office/powerpoint/2010/main" val="12968641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8520" y="836712"/>
            <a:ext cx="9252520" cy="1323439"/>
          </a:xfrm>
          <a:prstGeom prst="rect">
            <a:avLst/>
          </a:prstGeom>
          <a:noFill/>
        </p:spPr>
        <p:txBody>
          <a:bodyPr wrap="square" rtlCol="0">
            <a:spAutoFit/>
          </a:bodyPr>
          <a:lstStyle/>
          <a:p>
            <a:pPr algn="ctr"/>
            <a:r>
              <a:rPr lang="it-IT" sz="4000" b="1" dirty="0"/>
              <a:t>Use Case del sistema – RAD 4.0</a:t>
            </a:r>
          </a:p>
          <a:p>
            <a:pPr algn="ctr"/>
            <a:endParaRPr lang="it-IT" sz="4000" dirty="0"/>
          </a:p>
        </p:txBody>
      </p:sp>
      <p:pic>
        <p:nvPicPr>
          <p:cNvPr id="3" name="Immagine 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37320" y="1700808"/>
            <a:ext cx="7560840" cy="3759727"/>
          </a:xfrm>
          <a:prstGeom prst="rect">
            <a:avLst/>
          </a:prstGeom>
        </p:spPr>
      </p:pic>
    </p:spTree>
    <p:extLst>
      <p:ext uri="{BB962C8B-B14F-4D97-AF65-F5344CB8AC3E}">
        <p14:creationId xmlns="" xmlns:p14="http://schemas.microsoft.com/office/powerpoint/2010/main" val="41364200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764704"/>
            <a:ext cx="9144000" cy="707886"/>
          </a:xfrm>
          <a:prstGeom prst="rect">
            <a:avLst/>
          </a:prstGeom>
          <a:noFill/>
        </p:spPr>
        <p:txBody>
          <a:bodyPr wrap="square" rtlCol="0">
            <a:spAutoFit/>
          </a:bodyPr>
          <a:lstStyle/>
          <a:p>
            <a:pPr algn="ctr"/>
            <a:r>
              <a:rPr lang="it-IT" sz="4000" b="1" dirty="0" smtClean="0"/>
              <a:t>Responsabile Tirocini</a:t>
            </a:r>
            <a:endParaRPr lang="it-IT" sz="4000" b="1" dirty="0"/>
          </a:p>
        </p:txBody>
      </p:sp>
      <p:sp>
        <p:nvSpPr>
          <p:cNvPr id="4" name="CasellaDiTesto 3"/>
          <p:cNvSpPr txBox="1"/>
          <p:nvPr/>
        </p:nvSpPr>
        <p:spPr>
          <a:xfrm>
            <a:off x="-1844" y="1844824"/>
            <a:ext cx="9144000" cy="2862322"/>
          </a:xfrm>
          <a:prstGeom prst="rect">
            <a:avLst/>
          </a:prstGeom>
          <a:noFill/>
        </p:spPr>
        <p:txBody>
          <a:bodyPr wrap="square" rtlCol="0">
            <a:spAutoFit/>
          </a:bodyPr>
          <a:lstStyle/>
          <a:p>
            <a:r>
              <a:rPr lang="it-IT" dirty="0" smtClean="0"/>
              <a:t>Il responsabile dei tirocini si occupa della gestione dei tirocinanti</a:t>
            </a:r>
          </a:p>
          <a:p>
            <a:pPr marL="285750" indent="-285750">
              <a:buFont typeface="Arial" pitchFamily="34" charset="0"/>
              <a:buChar char="•"/>
            </a:pPr>
            <a:r>
              <a:rPr lang="it-IT" dirty="0" smtClean="0"/>
              <a:t>Li aggiunge  li elimina  e modifica  la  loro scheda</a:t>
            </a:r>
          </a:p>
          <a:p>
            <a:pPr marL="285750" indent="-285750">
              <a:buFont typeface="Arial" pitchFamily="34" charset="0"/>
              <a:buChar char="•"/>
            </a:pPr>
            <a:r>
              <a:rPr lang="it-IT" dirty="0" smtClean="0"/>
              <a:t>Visualizza  la propria scheda</a:t>
            </a:r>
          </a:p>
          <a:p>
            <a:pPr marL="285750" indent="-285750">
              <a:buFont typeface="Arial" pitchFamily="34" charset="0"/>
              <a:buChar char="•"/>
            </a:pPr>
            <a:r>
              <a:rPr lang="it-IT" dirty="0" smtClean="0"/>
              <a:t>Richiede Tirocinante</a:t>
            </a:r>
          </a:p>
          <a:p>
            <a:pPr marL="285750" indent="-285750">
              <a:buFont typeface="Arial" pitchFamily="34" charset="0"/>
              <a:buChar char="•"/>
            </a:pPr>
            <a:r>
              <a:rPr lang="it-IT" dirty="0" smtClean="0"/>
              <a:t>Risponde alle richieste dei tirocinanti</a:t>
            </a:r>
          </a:p>
          <a:p>
            <a:pPr marL="285750" indent="-285750">
              <a:buFont typeface="Arial" pitchFamily="34" charset="0"/>
              <a:buChar char="•"/>
            </a:pPr>
            <a:r>
              <a:rPr lang="it-IT" dirty="0" smtClean="0"/>
              <a:t>Visualizza Registro Attività</a:t>
            </a:r>
          </a:p>
          <a:p>
            <a:pPr marL="285750" indent="-285750">
              <a:buFont typeface="Arial" pitchFamily="34" charset="0"/>
              <a:buChar char="•"/>
            </a:pPr>
            <a:r>
              <a:rPr lang="it-IT" dirty="0" smtClean="0"/>
              <a:t>Approva e rifiuta le loro richieste</a:t>
            </a:r>
          </a:p>
          <a:p>
            <a:pPr marL="285750" indent="-285750">
              <a:buFont typeface="Arial" pitchFamily="34" charset="0"/>
              <a:buChar char="•"/>
            </a:pPr>
            <a:r>
              <a:rPr lang="it-IT" dirty="0" smtClean="0"/>
              <a:t>Lascia feedback ai tirocinanti</a:t>
            </a:r>
          </a:p>
          <a:p>
            <a:pPr marL="285750" indent="-285750">
              <a:buFont typeface="Arial" pitchFamily="34" charset="0"/>
              <a:buChar char="•"/>
            </a:pPr>
            <a:r>
              <a:rPr lang="it-IT" dirty="0" smtClean="0"/>
              <a:t>Visualizza  Schedulazione</a:t>
            </a:r>
          </a:p>
          <a:p>
            <a:pPr marL="285750" indent="-285750">
              <a:buFont typeface="Arial" pitchFamily="34" charset="0"/>
              <a:buChar char="•"/>
            </a:pPr>
            <a:endParaRPr lang="it-IT" dirty="0"/>
          </a:p>
        </p:txBody>
      </p:sp>
    </p:spTree>
    <p:extLst>
      <p:ext uri="{BB962C8B-B14F-4D97-AF65-F5344CB8AC3E}">
        <p14:creationId xmlns="" xmlns:p14="http://schemas.microsoft.com/office/powerpoint/2010/main" val="5290956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548680"/>
            <a:ext cx="9144000" cy="646331"/>
          </a:xfrm>
          <a:prstGeom prst="rect">
            <a:avLst/>
          </a:prstGeom>
          <a:noFill/>
        </p:spPr>
        <p:txBody>
          <a:bodyPr wrap="square" rtlCol="0">
            <a:spAutoFit/>
          </a:bodyPr>
          <a:lstStyle/>
          <a:p>
            <a:pPr algn="ctr"/>
            <a:r>
              <a:rPr lang="it-IT" sz="3600" b="1" dirty="0" smtClean="0"/>
              <a:t>Use Case </a:t>
            </a:r>
            <a:r>
              <a:rPr lang="it-IT" sz="3600" b="1" dirty="0" err="1" smtClean="0"/>
              <a:t>Diagram</a:t>
            </a:r>
            <a:r>
              <a:rPr lang="it-IT" sz="3600" b="1" dirty="0" smtClean="0"/>
              <a:t> - RAD 1</a:t>
            </a:r>
            <a:endParaRPr lang="it-IT" sz="3600" b="1" dirty="0"/>
          </a:p>
        </p:txBody>
      </p:sp>
      <p:pic>
        <p:nvPicPr>
          <p:cNvPr id="3" name="Immagine 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25828" y="1481394"/>
            <a:ext cx="6954221" cy="4020111"/>
          </a:xfrm>
          <a:prstGeom prst="rect">
            <a:avLst/>
          </a:prstGeom>
        </p:spPr>
      </p:pic>
      <p:sp>
        <p:nvSpPr>
          <p:cNvPr id="5" name="CasellaDiTesto 4"/>
          <p:cNvSpPr txBox="1"/>
          <p:nvPr/>
        </p:nvSpPr>
        <p:spPr>
          <a:xfrm>
            <a:off x="2555776" y="5085184"/>
            <a:ext cx="3600400" cy="369332"/>
          </a:xfrm>
          <a:prstGeom prst="rect">
            <a:avLst/>
          </a:prstGeom>
          <a:noFill/>
        </p:spPr>
        <p:txBody>
          <a:bodyPr wrap="square" rtlCol="0">
            <a:spAutoFit/>
          </a:bodyPr>
          <a:lstStyle/>
          <a:p>
            <a:pPr algn="ctr"/>
            <a:r>
              <a:rPr lang="it-IT" dirty="0" err="1" smtClean="0"/>
              <a:t>UCD_Tirocinanti</a:t>
            </a:r>
            <a:r>
              <a:rPr lang="it-IT" dirty="0" smtClean="0"/>
              <a:t> 1</a:t>
            </a:r>
            <a:endParaRPr lang="it-IT" dirty="0"/>
          </a:p>
        </p:txBody>
      </p:sp>
    </p:spTree>
    <p:extLst>
      <p:ext uri="{BB962C8B-B14F-4D97-AF65-F5344CB8AC3E}">
        <p14:creationId xmlns="" xmlns:p14="http://schemas.microsoft.com/office/powerpoint/2010/main" val="4221238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BuonoSfondoBianco">
      <a:dk1>
        <a:srgbClr val="000000"/>
      </a:dk1>
      <a:lt1>
        <a:srgbClr val="000000"/>
      </a:lt1>
      <a:dk2>
        <a:srgbClr val="FFFFFF"/>
      </a:dk2>
      <a:lt2>
        <a:srgbClr val="FFFFFF"/>
      </a:lt2>
      <a:accent1>
        <a:srgbClr val="BBECF4"/>
      </a:accent1>
      <a:accent2>
        <a:srgbClr val="BBECF4"/>
      </a:accent2>
      <a:accent3>
        <a:srgbClr val="BBECF4"/>
      </a:accent3>
      <a:accent4>
        <a:srgbClr val="167689"/>
      </a:accent4>
      <a:accent5>
        <a:srgbClr val="167689"/>
      </a:accent5>
      <a:accent6>
        <a:srgbClr val="A5C249"/>
      </a:accent6>
      <a:hlink>
        <a:srgbClr val="062328"/>
      </a:hlink>
      <a:folHlink>
        <a:srgbClr val="1059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640</TotalTime>
  <Words>611</Words>
  <Application>Microsoft Office PowerPoint</Application>
  <PresentationFormat>Presentazione su schermo (4:3)</PresentationFormat>
  <Paragraphs>61</Paragraphs>
  <Slides>16</Slides>
  <Notes>0</Notes>
  <HiddenSlides>0</HiddenSlides>
  <MMClips>0</MMClips>
  <ScaleCrop>false</ScaleCrop>
  <HeadingPairs>
    <vt:vector size="4" baseType="variant">
      <vt:variant>
        <vt:lpstr>Tema</vt:lpstr>
      </vt:variant>
      <vt:variant>
        <vt:i4>1</vt:i4>
      </vt:variant>
      <vt:variant>
        <vt:lpstr>Titoli diapositive</vt:lpstr>
      </vt:variant>
      <vt:variant>
        <vt:i4>16</vt:i4>
      </vt:variant>
    </vt:vector>
  </HeadingPairs>
  <TitlesOfParts>
    <vt:vector size="17" baseType="lpstr">
      <vt:lpstr>Equinozio</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@silo</dc:title>
  <dc:subject>Presentazione Finale</dc:subject>
  <dc:creator>Francesco Durante</dc:creator>
  <cp:keywords>@silo</cp:keywords>
  <cp:lastModifiedBy>Giulio</cp:lastModifiedBy>
  <cp:revision>47</cp:revision>
  <dcterms:created xsi:type="dcterms:W3CDTF">2012-12-23T12:37:08Z</dcterms:created>
  <dcterms:modified xsi:type="dcterms:W3CDTF">2012-12-30T14:20:10Z</dcterms:modified>
</cp:coreProperties>
</file>