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72" r:id="rId13"/>
    <p:sldId id="273" r:id="rId14"/>
    <p:sldId id="274" r:id="rId15"/>
    <p:sldId id="261" r:id="rId16"/>
    <p:sldId id="275" r:id="rId17"/>
    <p:sldId id="278" r:id="rId18"/>
    <p:sldId id="277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28/12/12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‹n.›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528" y="2204864"/>
            <a:ext cx="8568952" cy="27363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Definiamo</a:t>
            </a:r>
            <a:r>
              <a:rPr lang="en-US" dirty="0" smtClean="0"/>
              <a:t> le </a:t>
            </a:r>
            <a:r>
              <a:rPr lang="en-US" dirty="0" err="1" smtClean="0"/>
              <a:t>fondamenta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Regole</a:t>
            </a:r>
            <a:r>
              <a:rPr lang="en-US" b="1" dirty="0" smtClean="0"/>
              <a:t> </a:t>
            </a:r>
            <a:r>
              <a:rPr lang="en-US" b="1" dirty="0" err="1" smtClean="0"/>
              <a:t>d’oro</a:t>
            </a:r>
            <a:r>
              <a:rPr lang="en-US" b="1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l’implementazione</a:t>
            </a:r>
            <a:r>
              <a:rPr lang="en-US" dirty="0" smtClean="0"/>
              <a:t>: </a:t>
            </a:r>
            <a:r>
              <a:rPr lang="en-US" dirty="0" err="1" smtClean="0"/>
              <a:t>definiamo</a:t>
            </a:r>
            <a:r>
              <a:rPr lang="en-US" dirty="0" smtClean="0"/>
              <a:t> </a:t>
            </a:r>
            <a:r>
              <a:rPr lang="en-US" dirty="0" err="1" smtClean="0"/>
              <a:t>limiti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fondamentali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nostro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portare</a:t>
            </a:r>
            <a:r>
              <a:rPr lang="en-US" dirty="0" smtClean="0"/>
              <a:t> a </a:t>
            </a:r>
            <a:r>
              <a:rPr lang="en-US" dirty="0" err="1" smtClean="0"/>
              <a:t>termine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204864"/>
            <a:ext cx="8712968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Facilità di apprendimento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Attraverso una semplice interfaccia grafica il personale dell'asilo potrà facilmente e velocemente apprendere il funzionamento sistema e di tutte le funzionalità.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581128"/>
            <a:ext cx="8712968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 crash di sistema devono essere ridotti al minimo.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5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988840"/>
            <a:ext cx="8208912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err="1" smtClean="0"/>
              <a:t>Interfaccia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Usabilità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L’interfaccia del prodotto At-silo è composta da oggetti molto comprensibili all’utente che vanno a chiarire immediatamente la propria funzione. L’interfaccia è composta da schede, pulsanti e varie etichette, associate all’oggetto, che fanno intendere la loro utilità. Sono altresì presenti vari </a:t>
            </a:r>
            <a:r>
              <a:rPr lang="it-IT" dirty="0" err="1"/>
              <a:t>tooltip</a:t>
            </a:r>
            <a:r>
              <a:rPr lang="it-IT" dirty="0"/>
              <a:t> che aiutano l'utente nell'interazione col sistema.	</a:t>
            </a:r>
          </a:p>
        </p:txBody>
      </p:sp>
    </p:spTree>
    <p:extLst>
      <p:ext uri="{BB962C8B-B14F-4D97-AF65-F5344CB8AC3E}">
        <p14:creationId xmlns:p14="http://schemas.microsoft.com/office/powerpoint/2010/main" val="523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988840"/>
            <a:ext cx="8208912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err="1" smtClean="0"/>
              <a:t>Sicurezza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Efficienza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La gestione della sicurezza viene affidata all’utilizzo del login iniziale in quanto va ad autenticare l’utente al quale sarà visualizzata solo la parte del sistema a cui è abilitato, evitando così incongruenze di dati. Questa politica di permessi, permette di non appesantire eccessivamente il software ed è un buon compromesso tra sicurezza ed efficienza.</a:t>
            </a:r>
          </a:p>
        </p:txBody>
      </p:sp>
    </p:spTree>
    <p:extLst>
      <p:ext uri="{BB962C8B-B14F-4D97-AF65-F5344CB8AC3E}">
        <p14:creationId xmlns:p14="http://schemas.microsoft.com/office/powerpoint/2010/main" val="31768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1556792"/>
            <a:ext cx="8640960" cy="4869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err="1" smtClean="0"/>
              <a:t>Spazio</a:t>
            </a:r>
            <a:r>
              <a:rPr lang="fr-FR" b="1" i="1" dirty="0" smtClean="0"/>
              <a:t> di </a:t>
            </a:r>
            <a:r>
              <a:rPr lang="fr-FR" b="1" i="1" dirty="0" err="1" smtClean="0"/>
              <a:t>Memoria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Velocità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Il prodotto dovrà memorizzare informazioni inerenti alle differenti entità </a:t>
            </a:r>
            <a:r>
              <a:rPr lang="it-IT" dirty="0" smtClean="0"/>
              <a:t>riscontrate</a:t>
            </a:r>
            <a:r>
              <a:rPr lang="it-IT" dirty="0" smtClean="0"/>
              <a:t>; </a:t>
            </a:r>
            <a:r>
              <a:rPr lang="it-IT" dirty="0" smtClean="0"/>
              <a:t>il </a:t>
            </a:r>
            <a:r>
              <a:rPr lang="it-IT" dirty="0"/>
              <a:t>carico complessivo dei dati non influirà sulla velocità del sistema. Oltre modo le operazioni delle funzionalità implementate richiederanno un brevissimo tempo di </a:t>
            </a:r>
            <a:r>
              <a:rPr lang="it-IT" dirty="0" smtClean="0"/>
              <a:t>risposta. </a:t>
            </a: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Si </a:t>
            </a:r>
            <a:r>
              <a:rPr lang="it-IT" dirty="0"/>
              <a:t>è scelto di dare più rilevanza alla velocità rispetto che allo spazio. La scelta di un DBMS rispecchia questa decisione in quanto i dati persistenti richiedono più spazio sul disco ma la velocità in lettura e in scrittura è molto alta.</a:t>
            </a:r>
          </a:p>
        </p:txBody>
      </p:sp>
    </p:spTree>
    <p:extLst>
      <p:ext uri="{BB962C8B-B14F-4D97-AF65-F5344CB8AC3E}">
        <p14:creationId xmlns:p14="http://schemas.microsoft.com/office/powerpoint/2010/main" val="32869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4" y="476672"/>
            <a:ext cx="2786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1844824"/>
            <a:ext cx="8640960" cy="24482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i="1" dirty="0" smtClean="0"/>
              <a:t>Tempo di </a:t>
            </a:r>
            <a:r>
              <a:rPr lang="fr-FR" b="1" i="1" dirty="0" err="1" smtClean="0"/>
              <a:t>Rilascio</a:t>
            </a:r>
            <a:r>
              <a:rPr lang="fr-FR" b="1" i="1" dirty="0" smtClean="0"/>
              <a:t> vs. </a:t>
            </a:r>
            <a:r>
              <a:rPr lang="fr-FR" b="1" i="1" dirty="0" err="1" smtClean="0"/>
              <a:t>Qualità</a:t>
            </a:r>
            <a:endParaRPr lang="fr-FR" dirty="0"/>
          </a:p>
          <a:p>
            <a:pPr marL="0" indent="0" algn="just">
              <a:buNone/>
            </a:pPr>
            <a:r>
              <a:rPr lang="it-IT" dirty="0"/>
              <a:t>Le scadenze sono parte intrinseca del progetto, il nostro sistema </a:t>
            </a:r>
            <a:r>
              <a:rPr lang="it-IT" dirty="0" smtClean="0"/>
              <a:t>garantisce </a:t>
            </a:r>
            <a:r>
              <a:rPr lang="it-IT" dirty="0"/>
              <a:t>oltre al rispetto delle date di consegna anche la qualità giusta delle funzionalità descritte e successivamente implementate.</a:t>
            </a:r>
          </a:p>
        </p:txBody>
      </p:sp>
    </p:spTree>
    <p:extLst>
      <p:ext uri="{BB962C8B-B14F-4D97-AF65-F5344CB8AC3E}">
        <p14:creationId xmlns:p14="http://schemas.microsoft.com/office/powerpoint/2010/main" val="28252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 descr="Schermata 2012-12-28 a 22.35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45235"/>
            <a:ext cx="4214671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 descr="Schermata 2012-12-28 a 12.35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553411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06406" y="476672"/>
            <a:ext cx="5246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 descr="Divisione Sot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01216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06411" y="476672"/>
            <a:ext cx="5246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 descr="Divisione Sot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" y="1484784"/>
            <a:ext cx="9144000" cy="5776717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827584" y="2204864"/>
            <a:ext cx="2232248" cy="1512168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724128" y="2348880"/>
            <a:ext cx="2232248" cy="1512168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796136" y="4941168"/>
            <a:ext cx="2232248" cy="1512168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14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23528" y="2204864"/>
            <a:ext cx="8568952" cy="27363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Gestione</a:t>
            </a:r>
            <a:r>
              <a:rPr lang="en-US" dirty="0" smtClean="0"/>
              <a:t> di un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b="1" dirty="0" smtClean="0"/>
              <a:t>DBMS MySQL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b="1" dirty="0" err="1" smtClean="0"/>
              <a:t>minuziosamente</a:t>
            </a:r>
            <a:r>
              <a:rPr lang="en-US" b="1" dirty="0" smtClean="0"/>
              <a:t> </a:t>
            </a:r>
            <a:r>
              <a:rPr lang="en-US" b="1" dirty="0" err="1" smtClean="0"/>
              <a:t>strutturato</a:t>
            </a:r>
            <a:r>
              <a:rPr lang="en-US" dirty="0" smtClean="0"/>
              <a:t>: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persistenti</a:t>
            </a:r>
            <a:r>
              <a:rPr lang="en-US" dirty="0" smtClean="0"/>
              <a:t> </a:t>
            </a:r>
            <a:r>
              <a:rPr lang="en-US" dirty="0" err="1" smtClean="0"/>
              <a:t>rispecchiando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perfezione</a:t>
            </a:r>
            <a:r>
              <a:rPr lang="en-US" dirty="0" smtClean="0"/>
              <a:t> la </a:t>
            </a:r>
            <a:r>
              <a:rPr lang="en-US" dirty="0" err="1" smtClean="0"/>
              <a:t>complessità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6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420888"/>
            <a:ext cx="8712968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privacy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Il </a:t>
            </a:r>
            <a:r>
              <a:rPr lang="it-IT" dirty="0"/>
              <a:t>sistema deve dare al genitore la sicurezza e l'affidabilità nell'inserimento dei propri dati </a:t>
            </a:r>
            <a:r>
              <a:rPr lang="it-IT" dirty="0" smtClean="0"/>
              <a:t>sensibili. </a:t>
            </a:r>
            <a:r>
              <a:rPr lang="it-IT" dirty="0"/>
              <a:t>Qualora le informazioni venissero rese pubbliche, il sistema notifica questo evento al proprietario dei dati </a:t>
            </a:r>
            <a:r>
              <a:rPr lang="it-IT" dirty="0" smtClean="0"/>
              <a:t>personali.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972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chermata 2012-12-28 a 13.0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416824" cy="6301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67544" y="-171400"/>
            <a:ext cx="2232248" cy="3888432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223120" y="3212976"/>
            <a:ext cx="7920880" cy="364502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5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hermata 2012-12-28 a 13.0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8227020" cy="56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38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3603"/>
              </p:ext>
            </p:extLst>
          </p:nvPr>
        </p:nvGraphicFramePr>
        <p:xfrm>
          <a:off x="755576" y="1484784"/>
          <a:ext cx="7704856" cy="476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49"/>
                <a:gridCol w="1765679"/>
                <a:gridCol w="1926214"/>
                <a:gridCol w="1926214"/>
              </a:tblGrid>
              <a:tr h="81618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443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</a:t>
                      </a:r>
                      <a:r>
                        <a:rPr lang="it-IT" sz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L’implementazione dei</a:t>
                      </a:r>
                      <a:r>
                        <a:rPr lang="it-IT" sz="1100" baseline="0" dirty="0" smtClean="0"/>
                        <a:t> processi compiuti da genitori e personale soddisfa gli obiettivi in termini di tempi di risposta.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 smtClean="0"/>
                        <a:t>I</a:t>
                      </a:r>
                      <a:r>
                        <a:rPr lang="it-IT" sz="1100" baseline="0" dirty="0" smtClean="0"/>
                        <a:t> controlli sull’input </a:t>
                      </a:r>
                      <a:r>
                        <a:rPr lang="it-IT" sz="1100" baseline="0" dirty="0" err="1" smtClean="0"/>
                        <a:t>al’atto</a:t>
                      </a:r>
                      <a:r>
                        <a:rPr lang="it-IT" sz="1100" baseline="0" dirty="0" smtClean="0"/>
                        <a:t> dell’inserimento (allo scopo di evitar </a:t>
                      </a:r>
                      <a:r>
                        <a:rPr lang="it-IT" sz="1100" baseline="0" dirty="0" err="1" smtClean="0"/>
                        <a:t>failures</a:t>
                      </a:r>
                      <a:r>
                        <a:rPr lang="it-IT" sz="1100" baseline="0" dirty="0" smtClean="0"/>
                        <a:t>) soddisfano gli obiettivi di </a:t>
                      </a:r>
                      <a:r>
                        <a:rPr lang="it-IT" sz="1100" dirty="0" err="1" smtClean="0"/>
                        <a:t>ffidabilità</a:t>
                      </a:r>
                      <a:r>
                        <a:rPr lang="it-IT" sz="1100" dirty="0" smtClean="0"/>
                        <a:t> e disponibilità.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L’architettura Three-</a:t>
                      </a:r>
                      <a:r>
                        <a:rPr lang="it-IT" sz="1100" dirty="0" err="1" smtClean="0"/>
                        <a:t>Tier</a:t>
                      </a:r>
                      <a:r>
                        <a:rPr lang="it-IT" sz="1100" dirty="0" smtClean="0"/>
                        <a:t> soddisfa l'obiettivo di estendibilità e modificabilità.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</a:tr>
              <a:tr h="115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L’architettura</a:t>
                      </a:r>
                      <a:r>
                        <a:rPr lang="it-IT" sz="1100" baseline="0" dirty="0" smtClean="0"/>
                        <a:t> </a:t>
                      </a:r>
                      <a:r>
                        <a:rPr lang="it-IT" sz="1100" baseline="0" dirty="0" err="1" smtClean="0"/>
                        <a:t>client-server</a:t>
                      </a:r>
                      <a:r>
                        <a:rPr lang="it-IT" sz="1100" baseline="0" dirty="0" smtClean="0"/>
                        <a:t> </a:t>
                      </a:r>
                      <a:r>
                        <a:rPr lang="it-IT" sz="1100" dirty="0" smtClean="0"/>
                        <a:t>soddisfa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/</a:t>
                      </a:r>
                      <a:endParaRPr lang="it-IT" dirty="0"/>
                    </a:p>
                  </a:txBody>
                  <a:tcPr/>
                </a:tc>
              </a:tr>
              <a:tr h="1695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La gestione dei dati persistenti attraverso DBMS soddisfa l'obiettivo di sicurezza.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smtClean="0"/>
                        <a:t>La gestione dei dati persistenti attraverso</a:t>
                      </a:r>
                      <a:r>
                        <a:rPr lang="it-IT" sz="1100" baseline="0" dirty="0" smtClean="0"/>
                        <a:t> DBMS </a:t>
                      </a:r>
                      <a:r>
                        <a:rPr lang="it-IT" sz="1100" dirty="0" smtClean="0"/>
                        <a:t>soddisfa l'obiettivo di portabilità.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6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3" y="476672"/>
            <a:ext cx="221584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2060848"/>
            <a:ext cx="8509373" cy="10801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</a:p>
          <a:p>
            <a:pPr lvl="1"/>
            <a:r>
              <a:rPr lang="it-IT" dirty="0" smtClean="0"/>
              <a:t>Definizione precisa, corretta e coerente dei sottosistemi.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3528" y="3573016"/>
            <a:ext cx="8509373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</a:t>
            </a:r>
            <a:r>
              <a:rPr lang="it-IT" b="1" i="1" dirty="0" smtClean="0"/>
              <a:t>stava </a:t>
            </a:r>
            <a:r>
              <a:rPr lang="it-IT" b="1" i="1" smtClean="0"/>
              <a:t>per andar male</a:t>
            </a:r>
            <a:r>
              <a:rPr lang="it-IT" b="1" i="1" smtClean="0"/>
              <a:t>…</a:t>
            </a:r>
            <a:endParaRPr lang="it-IT" b="1" i="1" dirty="0" smtClean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</p:txBody>
      </p:sp>
    </p:spTree>
    <p:extLst>
      <p:ext uri="{BB962C8B-B14F-4D97-AF65-F5344CB8AC3E}">
        <p14:creationId xmlns:p14="http://schemas.microsoft.com/office/powerpoint/2010/main" val="32077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20888"/>
            <a:ext cx="8712968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Il </a:t>
            </a:r>
            <a:r>
              <a:rPr lang="it-IT" dirty="0"/>
              <a:t>sistema si occupa quasi esclusivamente di interrogazioni al </a:t>
            </a:r>
            <a:r>
              <a:rPr lang="it-IT" dirty="0" smtClean="0"/>
              <a:t>database. Il </a:t>
            </a:r>
            <a:r>
              <a:rPr lang="it-IT" dirty="0"/>
              <a:t>tempo di </a:t>
            </a:r>
            <a:r>
              <a:rPr lang="it-IT" dirty="0" smtClean="0"/>
              <a:t>attesa richiesto per la gestione delle informazioni </a:t>
            </a:r>
            <a:r>
              <a:rPr lang="it-IT" dirty="0"/>
              <a:t>è di pochi secondi. Il sistema deve permettere al genitore di poter avere conferma dell'avvenuta iscrizione in non più di </a:t>
            </a:r>
            <a:r>
              <a:rPr lang="it-IT" dirty="0" smtClean="0"/>
              <a:t>5 secondi.</a:t>
            </a:r>
          </a:p>
        </p:txBody>
      </p:sp>
    </p:spTree>
    <p:extLst>
      <p:ext uri="{BB962C8B-B14F-4D97-AF65-F5344CB8AC3E}">
        <p14:creationId xmlns:p14="http://schemas.microsoft.com/office/powerpoint/2010/main" val="14457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132856"/>
            <a:ext cx="8712968" cy="3090435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L'interfaccia </a:t>
            </a:r>
            <a:r>
              <a:rPr lang="it-IT" dirty="0"/>
              <a:t>con cui il genitore ha un'interazione con il </a:t>
            </a:r>
            <a:r>
              <a:rPr lang="it-IT" dirty="0" smtClean="0"/>
              <a:t>sistema dovrà </a:t>
            </a:r>
            <a:r>
              <a:rPr lang="it-IT" dirty="0"/>
              <a:t>fare un massiccio uso di metafore, permettendo di eseguire </a:t>
            </a:r>
            <a:r>
              <a:rPr lang="it-IT" dirty="0" smtClean="0"/>
              <a:t>le operazioni senza </a:t>
            </a:r>
            <a:r>
              <a:rPr lang="it-IT" dirty="0"/>
              <a:t>l'inserimento di dati </a:t>
            </a:r>
            <a:r>
              <a:rPr lang="it-IT" dirty="0" smtClean="0"/>
              <a:t>precedentemente già inseriti e quindi già noti al </a:t>
            </a:r>
            <a:r>
              <a:rPr lang="it-IT" dirty="0" smtClean="0"/>
              <a:t>sistema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322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276872"/>
            <a:ext cx="871296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I genitori che accedono ad “At-Silo” fanno uso di un browser, che permette la navigazione tra i vari contenuti del sistema. Indipendentemente dal browser e dal sistema utilizzato dai genitori, il sistema deve essere funzionante e coerente con il design modellato.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470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20888"/>
            <a:ext cx="8712968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I crash di sistema devono essere ridotti al minimo. In caso di manutenzione ci devono essere avvisi che avvertano in tempo che il sito sarà in manutenzione e quindi non sarà possibile usare il servizio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20888"/>
            <a:ext cx="8712968" cy="331236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La gestione riguardante il Personale dev'essere </a:t>
            </a:r>
            <a:r>
              <a:rPr lang="it-IT" dirty="0"/>
              <a:t>funzionate e coerente con il design </a:t>
            </a:r>
            <a:r>
              <a:rPr lang="it-IT" dirty="0" smtClean="0"/>
              <a:t>minuziosamente modellato</a:t>
            </a:r>
            <a:r>
              <a:rPr lang="it-IT" dirty="0"/>
              <a:t>. Il </a:t>
            </a:r>
            <a:r>
              <a:rPr lang="it-IT" dirty="0" smtClean="0"/>
              <a:t>sistema, </a:t>
            </a:r>
            <a:r>
              <a:rPr lang="it-IT" dirty="0" smtClean="0"/>
              <a:t>dev’essere</a:t>
            </a:r>
            <a:r>
              <a:rPr lang="it-IT" dirty="0" smtClean="0"/>
              <a:t> </a:t>
            </a:r>
            <a:r>
              <a:rPr lang="it-IT" dirty="0"/>
              <a:t>scalabile ed adattabile a nuovi sviluppi hardware e software.</a:t>
            </a:r>
          </a:p>
        </p:txBody>
      </p:sp>
    </p:spTree>
    <p:extLst>
      <p:ext uri="{BB962C8B-B14F-4D97-AF65-F5344CB8AC3E}">
        <p14:creationId xmlns:p14="http://schemas.microsoft.com/office/powerpoint/2010/main" val="39762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2492896"/>
            <a:ext cx="8712968" cy="18722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Attraverso una semplice interfaccia web, il personale </a:t>
            </a:r>
            <a:r>
              <a:rPr lang="it-IT" dirty="0" smtClean="0"/>
              <a:t>personale amministrativo </a:t>
            </a:r>
            <a:r>
              <a:rPr lang="it-IT" dirty="0" smtClean="0"/>
              <a:t>può </a:t>
            </a:r>
            <a:r>
              <a:rPr lang="it-IT" dirty="0"/>
              <a:t>facilmente e velocemente apprendere il funzionamento del sistema. </a:t>
            </a:r>
          </a:p>
        </p:txBody>
      </p:sp>
    </p:spTree>
    <p:extLst>
      <p:ext uri="{BB962C8B-B14F-4D97-AF65-F5344CB8AC3E}">
        <p14:creationId xmlns:p14="http://schemas.microsoft.com/office/powerpoint/2010/main" val="20205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2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51520" y="1916832"/>
            <a:ext cx="8712968" cy="384969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Il sistema </a:t>
            </a:r>
            <a:r>
              <a:rPr lang="it-IT" dirty="0"/>
              <a:t>deve sempre funzionare ed essere disponibile </a:t>
            </a:r>
            <a:r>
              <a:rPr lang="it-IT" dirty="0" smtClean="0"/>
              <a:t>evitando </a:t>
            </a:r>
            <a:r>
              <a:rPr lang="it-IT" dirty="0"/>
              <a:t>l'impossibilità ad effettuare </a:t>
            </a:r>
            <a:r>
              <a:rPr lang="it-IT" dirty="0" smtClean="0"/>
              <a:t>operazioni come la gestione delle iscrizion</a:t>
            </a:r>
            <a:r>
              <a:rPr lang="it-IT" dirty="0" smtClean="0"/>
              <a:t>i e la pubblicazione delle graduatorie</a:t>
            </a:r>
            <a:r>
              <a:rPr lang="it-IT" dirty="0" smtClean="0"/>
              <a:t>. </a:t>
            </a:r>
            <a:r>
              <a:rPr lang="it-IT" dirty="0" smtClean="0"/>
              <a:t>Il sistema </a:t>
            </a:r>
            <a:r>
              <a:rPr lang="it-IT" dirty="0"/>
              <a:t>non deve essere soggetto a fallimento ma essere tollerante agli errori </a:t>
            </a:r>
            <a:r>
              <a:rPr lang="it-IT" dirty="0" smtClean="0"/>
              <a:t>di inserimento </a:t>
            </a:r>
            <a:r>
              <a:rPr lang="it-IT" dirty="0"/>
              <a:t>di </a:t>
            </a:r>
            <a:r>
              <a:rPr lang="it-IT" dirty="0" smtClean="0"/>
              <a:t>dati, </a:t>
            </a:r>
            <a:r>
              <a:rPr lang="it-IT" dirty="0"/>
              <a:t>perdita di connessione al database, perdita di connessione alla </a:t>
            </a:r>
            <a:r>
              <a:rPr lang="it-IT" dirty="0" smtClean="0"/>
              <a:t>rete (</a:t>
            </a:r>
            <a:r>
              <a:rPr lang="it-IT" dirty="0"/>
              <a:t>Internet), </a:t>
            </a:r>
            <a:r>
              <a:rPr lang="it-IT" dirty="0" smtClean="0"/>
              <a:t>e deve notificare l’utente.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</TotalTime>
  <Words>922</Words>
  <Application>Microsoft Macintosh PowerPoint</Application>
  <PresentationFormat>Presentazione su schermo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Equinozio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Andrea</cp:lastModifiedBy>
  <cp:revision>29</cp:revision>
  <dcterms:created xsi:type="dcterms:W3CDTF">2012-12-23T12:37:08Z</dcterms:created>
  <dcterms:modified xsi:type="dcterms:W3CDTF">2012-12-28T21:47:07Z</dcterms:modified>
</cp:coreProperties>
</file>