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6"/>
  </p:notesMasterIdLst>
  <p:sldIdLst>
    <p:sldId id="256" r:id="rId2"/>
    <p:sldId id="258"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1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1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47" r:id="rId76"/>
    <p:sldId id="348" r:id="rId77"/>
    <p:sldId id="349" r:id="rId78"/>
    <p:sldId id="350" r:id="rId79"/>
    <p:sldId id="351" r:id="rId80"/>
    <p:sldId id="352" r:id="rId81"/>
    <p:sldId id="353" r:id="rId82"/>
    <p:sldId id="354" r:id="rId83"/>
    <p:sldId id="355" r:id="rId84"/>
    <p:sldId id="316" r:id="rId8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30/12/12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30/12/12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30/12/12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30/12/12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30/12/12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30/12/12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35846139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1309712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390244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36779794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27779524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classe</a:t>
            </a:r>
          </a:p>
          <a:p>
            <a:pPr>
              <a:buFont typeface="Arial" pitchFamily="34" charset="0"/>
              <a:buChar char="•"/>
            </a:pPr>
            <a:endParaRPr lang="it-IT" dirty="0"/>
          </a:p>
          <a:p>
            <a:r>
              <a:rPr lang="it-IT" dirty="0" smtClean="0"/>
              <a:t>Direttore:</a:t>
            </a:r>
          </a:p>
          <a:p>
            <a:pPr>
              <a:buFont typeface="Arial" pitchFamily="34" charset="0"/>
              <a:buChar char="•"/>
            </a:pPr>
            <a:r>
              <a:rPr lang="it-IT" dirty="0" smtClean="0"/>
              <a:t> Aggiungi 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val="25746740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7638781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799406" y="3212976"/>
            <a:ext cx="741159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Design </a:t>
            </a:r>
            <a:r>
              <a:rPr lang="it-IT" sz="5400" b="1" dirty="0" err="1" smtClean="0">
                <a:effectLst>
                  <a:outerShdw blurRad="38100" dist="38100" dir="2700000" algn="tl">
                    <a:srgbClr val="000000">
                      <a:alpha val="43137"/>
                    </a:srgbClr>
                  </a:outerShdw>
                </a:effectLst>
                <a:latin typeface="+mj-lt"/>
              </a:rPr>
              <a:t>Goals</a:t>
            </a:r>
            <a:r>
              <a:rPr lang="it-IT" sz="5400" b="1" dirty="0" smtClean="0">
                <a:effectLst>
                  <a:outerShdw blurRad="38100" dist="38100" dir="2700000" algn="tl">
                    <a:srgbClr val="000000">
                      <a:alpha val="43137"/>
                    </a:srgbClr>
                  </a:outerShdw>
                </a:effectLst>
                <a:latin typeface="+mj-lt"/>
              </a:rPr>
              <a:t>, </a:t>
            </a:r>
            <a:r>
              <a:rPr lang="it-IT" sz="5400" b="1" dirty="0" err="1" smtClean="0">
                <a:effectLst>
                  <a:outerShdw blurRad="38100" dist="38100" dir="2700000" algn="tl">
                    <a:srgbClr val="000000">
                      <a:alpha val="43137"/>
                    </a:srgbClr>
                  </a:outerShdw>
                </a:effectLst>
                <a:latin typeface="+mj-lt"/>
              </a:rPr>
              <a:t>Trade-Offs</a:t>
            </a:r>
            <a:r>
              <a:rPr lang="it-IT" sz="5400" b="1" dirty="0" smtClean="0">
                <a:effectLst>
                  <a:outerShdw blurRad="38100" dist="38100" dir="2700000" algn="tl">
                    <a:srgbClr val="000000">
                      <a:alpha val="43137"/>
                    </a:srgbClr>
                  </a:outerShdw>
                </a:effectLst>
                <a:latin typeface="+mj-lt"/>
              </a:rPr>
              <a:t>,</a:t>
            </a:r>
          </a:p>
          <a:p>
            <a:pPr algn="ctr"/>
            <a:r>
              <a:rPr lang="it-IT" sz="5400" b="1" dirty="0" smtClean="0">
                <a:effectLst>
                  <a:outerShdw blurRad="38100" dist="38100" dir="2700000" algn="tl">
                    <a:srgbClr val="000000">
                      <a:alpha val="43137"/>
                    </a:srgbClr>
                  </a:outerShdw>
                </a:effectLst>
                <a:latin typeface="+mj-lt"/>
              </a:rPr>
              <a:t>Gestione Dati Persistenti</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1212" y="476672"/>
            <a:ext cx="5236529" cy="1107996"/>
          </a:xfrm>
          <a:prstGeom prst="rect">
            <a:avLst/>
          </a:prstGeom>
          <a:noFill/>
        </p:spPr>
        <p:txBody>
          <a:bodyPr wrap="none" rtlCol="0">
            <a:spAutoFit/>
          </a:bodyPr>
          <a:lstStyle/>
          <a:p>
            <a:pPr algn="ctr"/>
            <a:r>
              <a:rPr lang="it-IT" sz="4800" b="1" dirty="0" smtClean="0">
                <a:latin typeface="+mj-lt"/>
              </a:rPr>
              <a:t>Parte di Ferdinando</a:t>
            </a:r>
          </a:p>
          <a:p>
            <a:pPr algn="ctr"/>
            <a:endParaRPr lang="it-IT" dirty="0">
              <a:latin typeface="+mj-lt"/>
            </a:endParaRP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val="292750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val="33890764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104419" y="3212976"/>
            <a:ext cx="4801540"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378112570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311375733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312822054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NOTIFICHE </a:t>
            </a:r>
            <a:r>
              <a:rPr lang="it-IT" sz="4800" b="1" dirty="0">
                <a:solidFill>
                  <a:srgbClr val="000000"/>
                </a:solidFill>
                <a:latin typeface="Calibri"/>
              </a:rPr>
              <a:t>EMAIL</a:t>
            </a:r>
            <a:endParaRPr/>
          </a:p>
          <a:p>
            <a:pPr algn="ctr">
              <a:lnSpc>
                <a:spcPct val="100000"/>
              </a:lnSpc>
            </a:pPr>
            <a:endParaRPr/>
          </a:p>
          <a:p>
            <a:pPr algn="ctr">
              <a:lnSpc>
                <a:spcPct val="100000"/>
              </a:lnSpc>
            </a:pPr>
            <a:endParaRPr/>
          </a:p>
        </p:txBody>
      </p:sp>
      <p:sp>
        <p:nvSpPr>
          <p:cNvPr id="42" name="CustomShape 2"/>
          <p:cNvSpPr/>
          <p:nvPr/>
        </p:nvSpPr>
        <p:spPr>
          <a:xfrm>
            <a:off x="323640" y="1795320"/>
            <a:ext cx="8177040" cy="4205448"/>
          </a:xfrm>
          <a:prstGeom prst="rect">
            <a:avLst/>
          </a:prstGeom>
        </p:spPr>
        <p:txBody>
          <a:bodyPr lIns="90000" tIns="0" rIns="90000" bIns="45000"/>
          <a:lstStyle/>
          <a:p>
            <a:pPr>
              <a:lnSpc>
                <a:spcPct val="100000"/>
              </a:lnSpc>
              <a:buSzPct val="95000"/>
              <a:buFont typeface="Wingdings" pitchFamily="2" charset="2"/>
              <a:buChar char="v"/>
            </a:pPr>
            <a:r>
              <a:rPr lang="it-IT" sz="4000" b="1" dirty="0" err="1">
                <a:solidFill>
                  <a:srgbClr val="000000"/>
                </a:solidFill>
                <a:latin typeface="Calibri"/>
              </a:rPr>
              <a:t>NotificheMail</a:t>
            </a:r>
            <a:r>
              <a:rPr lang="it-IT" sz="4000" b="1" dirty="0" smtClean="0">
                <a:solidFill>
                  <a:srgbClr val="000000"/>
                </a:solidFill>
                <a:latin typeface="Calibri"/>
              </a:rPr>
              <a:t>:</a:t>
            </a:r>
          </a:p>
          <a:p>
            <a:pPr>
              <a:lnSpc>
                <a:spcPct val="100000"/>
              </a:lnSpc>
              <a:buSzPct val="95000"/>
            </a:pPr>
            <a:endParaRPr lang="it-IT" sz="4000" b="1" dirty="0" smtClean="0">
              <a:solidFill>
                <a:srgbClr val="000000"/>
              </a:solidFill>
              <a:latin typeface="Calibri"/>
            </a:endParaRPr>
          </a:p>
          <a:p>
            <a:pPr lvl="1">
              <a:buSzPct val="95000"/>
            </a:pPr>
            <a:r>
              <a:rPr lang="it-IT" sz="2800" dirty="0" smtClean="0">
                <a:solidFill>
                  <a:srgbClr val="000000"/>
                </a:solidFill>
                <a:latin typeface="Calibri"/>
              </a:rPr>
              <a:t>è </a:t>
            </a:r>
            <a:r>
              <a:rPr lang="it-IT" sz="2800" dirty="0">
                <a:solidFill>
                  <a:srgbClr val="000000"/>
                </a:solidFill>
                <a:latin typeface="Calibri"/>
              </a:rPr>
              <a:t>una funzionalità interna al nostro </a:t>
            </a:r>
            <a:r>
              <a:rPr lang="it-IT" sz="2800" dirty="0" smtClean="0">
                <a:solidFill>
                  <a:srgbClr val="000000"/>
                </a:solidFill>
                <a:latin typeface="Calibri"/>
              </a:rPr>
              <a:t>sistema </a:t>
            </a:r>
            <a:r>
              <a:rPr lang="it-IT" sz="2800" dirty="0">
                <a:solidFill>
                  <a:srgbClr val="000000"/>
                </a:solidFill>
                <a:latin typeface="Calibri"/>
              </a:rPr>
              <a:t>che permette di </a:t>
            </a:r>
            <a:r>
              <a:rPr lang="it-IT" sz="2800" dirty="0" smtClean="0">
                <a:solidFill>
                  <a:srgbClr val="000000"/>
                </a:solidFill>
                <a:latin typeface="Calibri"/>
              </a:rPr>
              <a:t>inviare </a:t>
            </a:r>
            <a:r>
              <a:rPr lang="it-IT" sz="2800" dirty="0">
                <a:solidFill>
                  <a:srgbClr val="000000"/>
                </a:solidFill>
                <a:latin typeface="Calibri"/>
              </a:rPr>
              <a:t>brevi messaggi di notifiche agli utenti che porto a termine iterazioni con il nostro </a:t>
            </a:r>
            <a:r>
              <a:rPr lang="it-IT" sz="2800" dirty="0" smtClean="0">
                <a:solidFill>
                  <a:srgbClr val="000000"/>
                </a:solidFill>
                <a:latin typeface="Calibri"/>
              </a:rPr>
              <a:t>sistema</a:t>
            </a:r>
            <a:endParaRPr sz="2800" dirty="0"/>
          </a:p>
        </p:txBody>
      </p:sp>
    </p:spTree>
    <p:extLst>
      <p:ext uri="{BB962C8B-B14F-4D97-AF65-F5344CB8AC3E}">
        <p14:creationId xmlns:p14="http://schemas.microsoft.com/office/powerpoint/2010/main" val="425729752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a:solidFill>
                  <a:srgbClr val="000000"/>
                </a:solidFill>
                <a:latin typeface="Calibri"/>
              </a:rPr>
              <a:t>TIPI </a:t>
            </a:r>
            <a:r>
              <a:rPr lang="it-IT" sz="4800" b="1" dirty="0" err="1">
                <a:solidFill>
                  <a:srgbClr val="000000"/>
                </a:solidFill>
                <a:latin typeface="Calibri"/>
              </a:rPr>
              <a:t>DI</a:t>
            </a:r>
            <a:r>
              <a:rPr lang="it-IT" sz="4800" b="1" dirty="0">
                <a:solidFill>
                  <a:srgbClr val="000000"/>
                </a:solidFill>
                <a:latin typeface="Calibri"/>
              </a:rPr>
              <a:t> </a:t>
            </a:r>
            <a:r>
              <a:rPr lang="it-IT" sz="4800" b="1" dirty="0" smtClean="0">
                <a:solidFill>
                  <a:srgbClr val="000000"/>
                </a:solidFill>
                <a:latin typeface="Calibri"/>
              </a:rPr>
              <a:t>NOTIFICHE</a:t>
            </a:r>
          </a:p>
          <a:p>
            <a:pPr algn="ctr">
              <a:lnSpc>
                <a:spcPct val="100000"/>
              </a:lnSpc>
            </a:pPr>
            <a:r>
              <a:rPr lang="it-IT" sz="3000" dirty="0" smtClean="0">
                <a:solidFill>
                  <a:srgbClr val="000000"/>
                </a:solidFill>
              </a:rPr>
              <a:t>(1)</a:t>
            </a:r>
            <a:endParaRPr sz="3000"/>
          </a:p>
          <a:p>
            <a:pPr algn="ctr">
              <a:lnSpc>
                <a:spcPct val="100000"/>
              </a:lnSpc>
            </a:pPr>
            <a:endParaRPr/>
          </a:p>
          <a:p>
            <a:pPr algn="ctr">
              <a:lnSpc>
                <a:spcPct val="100000"/>
              </a:lnSpc>
            </a:pPr>
            <a:endParaRPr/>
          </a:p>
        </p:txBody>
      </p:sp>
      <p:sp>
        <p:nvSpPr>
          <p:cNvPr id="44"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3200" dirty="0">
                <a:solidFill>
                  <a:srgbClr val="000000"/>
                </a:solidFill>
                <a:latin typeface="Calibri"/>
              </a:rPr>
              <a:t>Fra le varie notifiche che il sistema invia possiamo trovare notifiche di </a:t>
            </a:r>
            <a:r>
              <a:rPr lang="it-IT" sz="3200" dirty="0" smtClean="0">
                <a:solidFill>
                  <a:srgbClr val="000000"/>
                </a:solidFill>
                <a:latin typeface="Calibri"/>
              </a:rPr>
              <a:t>:</a:t>
            </a:r>
            <a:endParaRPr sz="2000" dirty="0"/>
          </a:p>
          <a:p>
            <a:pPr lvl="1">
              <a:buSzPct val="95000"/>
              <a:buFont typeface="Arial"/>
              <a:buChar char="•"/>
            </a:pPr>
            <a:r>
              <a:rPr lang="it-IT" sz="3200" b="1" dirty="0" smtClean="0">
                <a:solidFill>
                  <a:srgbClr val="000000"/>
                </a:solidFill>
                <a:latin typeface="Calibri"/>
              </a:rPr>
              <a:t> Composizione classe</a:t>
            </a:r>
            <a:r>
              <a:rPr lang="it-IT" sz="3200" dirty="0">
                <a:solidFill>
                  <a:srgbClr val="000000"/>
                </a:solidFill>
                <a:latin typeface="Calibri"/>
              </a:rPr>
              <a:t>:</a:t>
            </a:r>
            <a:r>
              <a:rPr lang="it-IT" sz="3200" dirty="0" smtClean="0">
                <a:solidFill>
                  <a:srgbClr val="000000"/>
                </a:solidFill>
                <a:latin typeface="Calibri"/>
              </a:rPr>
              <a:t> </a:t>
            </a:r>
            <a:r>
              <a:rPr lang="it-IT" sz="3200" dirty="0">
                <a:solidFill>
                  <a:srgbClr val="000000"/>
                </a:solidFill>
                <a:latin typeface="Calibri"/>
              </a:rPr>
              <a:t>manda una notifica al responsabile delle </a:t>
            </a:r>
            <a:r>
              <a:rPr lang="it-IT" sz="3200" dirty="0" smtClean="0">
                <a:solidFill>
                  <a:srgbClr val="000000"/>
                </a:solidFill>
                <a:latin typeface="Calibri"/>
              </a:rPr>
              <a:t>classi</a:t>
            </a:r>
            <a:r>
              <a:rPr lang="it-IT" sz="3200" dirty="0" smtClean="0">
                <a:solidFill>
                  <a:srgbClr val="000000"/>
                </a:solidFill>
                <a:latin typeface="Calibri"/>
              </a:rPr>
              <a:t>, che </a:t>
            </a:r>
            <a:r>
              <a:rPr lang="it-IT" sz="3200" dirty="0">
                <a:solidFill>
                  <a:srgbClr val="000000"/>
                </a:solidFill>
                <a:latin typeface="Calibri"/>
              </a:rPr>
              <a:t>quest'ultimo </a:t>
            </a:r>
            <a:r>
              <a:rPr lang="it-IT" sz="3200" dirty="0" smtClean="0">
                <a:solidFill>
                  <a:srgbClr val="000000"/>
                </a:solidFill>
                <a:latin typeface="Calibri"/>
              </a:rPr>
              <a:t>dovrà poi approvare.</a:t>
            </a:r>
            <a:endParaRPr sz="2000" dirty="0"/>
          </a:p>
          <a:p>
            <a:pPr lvl="1">
              <a:buSzPct val="95000"/>
              <a:buFont typeface="Arial"/>
              <a:buChar char="•"/>
            </a:pPr>
            <a:r>
              <a:rPr lang="it-IT" sz="3200" b="1" dirty="0" smtClean="0">
                <a:solidFill>
                  <a:srgbClr val="000000"/>
                </a:solidFill>
                <a:latin typeface="Calibri"/>
              </a:rPr>
              <a:t> Evento</a:t>
            </a:r>
            <a:r>
              <a:rPr lang="it-IT" sz="3200" dirty="0" smtClean="0">
                <a:solidFill>
                  <a:srgbClr val="000000"/>
                </a:solidFill>
                <a:latin typeface="Calibri"/>
              </a:rPr>
              <a:t>: </a:t>
            </a:r>
            <a:r>
              <a:rPr lang="it-IT" sz="3200" dirty="0" smtClean="0">
                <a:solidFill>
                  <a:srgbClr val="000000"/>
                </a:solidFill>
                <a:latin typeface="Calibri"/>
              </a:rPr>
              <a:t>manda </a:t>
            </a:r>
            <a:r>
              <a:rPr lang="it-IT" sz="3200" dirty="0">
                <a:solidFill>
                  <a:srgbClr val="000000"/>
                </a:solidFill>
                <a:latin typeface="Calibri"/>
              </a:rPr>
              <a:t>una notifica tutte le email presenti nel campo CC dell'evento, con data ora e luogo dell'evento.</a:t>
            </a:r>
            <a:endParaRPr sz="2000" dirty="0"/>
          </a:p>
          <a:p>
            <a:pPr lvl="1">
              <a:buSzPct val="95000"/>
              <a:buFont typeface="Arial"/>
              <a:buChar char="•"/>
            </a:pPr>
            <a:r>
              <a:rPr lang="it-IT" sz="3200" dirty="0">
                <a:solidFill>
                  <a:srgbClr val="000000"/>
                </a:solidFill>
                <a:latin typeface="Calibri"/>
              </a:rPr>
              <a:t>…..</a:t>
            </a:r>
            <a:endParaRPr sz="2000" dirty="0"/>
          </a:p>
        </p:txBody>
      </p:sp>
    </p:spTree>
    <p:extLst>
      <p:ext uri="{BB962C8B-B14F-4D97-AF65-F5344CB8AC3E}">
        <p14:creationId xmlns:p14="http://schemas.microsoft.com/office/powerpoint/2010/main" val="151695284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6" name="CustomShape 2"/>
          <p:cNvSpPr/>
          <p:nvPr/>
        </p:nvSpPr>
        <p:spPr>
          <a:xfrm>
            <a:off x="571472" y="1571612"/>
            <a:ext cx="8177040" cy="4633560"/>
          </a:xfrm>
          <a:prstGeom prst="rect">
            <a:avLst/>
          </a:prstGeom>
        </p:spPr>
        <p:txBody>
          <a:bodyPr lIns="90000" tIns="0" rIns="90000" bIns="45000"/>
          <a:lstStyle/>
          <a:p>
            <a:pPr>
              <a:lnSpc>
                <a:spcPct val="100000"/>
              </a:lnSpc>
              <a:buSzPct val="95000"/>
            </a:pPr>
            <a:endParaRPr sz="3200" dirty="0"/>
          </a:p>
          <a:p>
            <a:pPr>
              <a:lnSpc>
                <a:spcPct val="100000"/>
              </a:lnSpc>
              <a:buSzPct val="95000"/>
              <a:buFont typeface="Arial"/>
              <a:buChar char="•"/>
            </a:pPr>
            <a:r>
              <a:rPr lang="it-IT" sz="3200" b="1" dirty="0" smtClean="0">
                <a:solidFill>
                  <a:srgbClr val="000000"/>
                </a:solidFill>
                <a:latin typeface="Calibri"/>
              </a:rPr>
              <a:t> Licenziamento: </a:t>
            </a:r>
            <a:r>
              <a:rPr lang="it-IT" sz="3200" dirty="0" smtClean="0">
                <a:solidFill>
                  <a:srgbClr val="000000"/>
                </a:solidFill>
                <a:latin typeface="Calibri"/>
              </a:rPr>
              <a:t>manda </a:t>
            </a:r>
            <a:r>
              <a:rPr lang="it-IT" sz="3200" dirty="0">
                <a:solidFill>
                  <a:srgbClr val="000000"/>
                </a:solidFill>
                <a:latin typeface="Calibri"/>
              </a:rPr>
              <a:t>una notifica al diretto interessato</a:t>
            </a:r>
            <a:r>
              <a:rPr lang="it-IT" sz="3200" b="1" dirty="0">
                <a:solidFill>
                  <a:srgbClr val="000000"/>
                </a:solidFill>
                <a:latin typeface="Calibri"/>
              </a:rPr>
              <a:t>.</a:t>
            </a:r>
            <a:endParaRPr sz="3200" dirty="0"/>
          </a:p>
          <a:p>
            <a:pPr>
              <a:lnSpc>
                <a:spcPct val="100000"/>
              </a:lnSpc>
              <a:buSzPct val="95000"/>
              <a:buFont typeface="Arial"/>
              <a:buChar char="•"/>
            </a:pPr>
            <a:r>
              <a:rPr lang="it-IT" sz="3200" b="1" dirty="0" smtClean="0">
                <a:solidFill>
                  <a:srgbClr val="000000"/>
                </a:solidFill>
                <a:latin typeface="Calibri"/>
              </a:rPr>
              <a:t> Registrazione: </a:t>
            </a:r>
            <a:r>
              <a:rPr lang="it-IT" sz="3200" dirty="0" smtClean="0">
                <a:solidFill>
                  <a:srgbClr val="000000"/>
                </a:solidFill>
                <a:latin typeface="Calibri"/>
              </a:rPr>
              <a:t>alla </a:t>
            </a:r>
            <a:r>
              <a:rPr lang="it-IT" sz="3200" dirty="0">
                <a:solidFill>
                  <a:srgbClr val="000000"/>
                </a:solidFill>
                <a:latin typeface="Calibri"/>
              </a:rPr>
              <a:t>fine della registrazione il sistema invia </a:t>
            </a:r>
            <a:r>
              <a:rPr lang="it-IT" sz="3200" dirty="0" smtClean="0">
                <a:solidFill>
                  <a:srgbClr val="000000"/>
                </a:solidFill>
                <a:latin typeface="Calibri"/>
              </a:rPr>
              <a:t>una e</a:t>
            </a:r>
            <a:r>
              <a:rPr lang="it-IT" sz="3200" dirty="0" smtClean="0">
                <a:solidFill>
                  <a:srgbClr val="000000"/>
                </a:solidFill>
                <a:latin typeface="Calibri"/>
              </a:rPr>
              <a:t>-mail </a:t>
            </a:r>
            <a:r>
              <a:rPr lang="it-IT" sz="3200" dirty="0">
                <a:solidFill>
                  <a:srgbClr val="000000"/>
                </a:solidFill>
                <a:latin typeface="Calibri"/>
              </a:rPr>
              <a:t>con le credenziali appena inserite</a:t>
            </a:r>
            <a:r>
              <a:rPr lang="it-IT" sz="3200" b="1" dirty="0">
                <a:solidFill>
                  <a:srgbClr val="000000"/>
                </a:solidFill>
                <a:latin typeface="Calibri"/>
              </a:rPr>
              <a:t>.</a:t>
            </a:r>
            <a:endParaRPr sz="3200" dirty="0"/>
          </a:p>
        </p:txBody>
      </p:sp>
      <p:sp>
        <p:nvSpPr>
          <p:cNvPr id="47" name="TextShape 3"/>
          <p:cNvSpPr txBox="1"/>
          <p:nvPr/>
        </p:nvSpPr>
        <p:spPr>
          <a:xfrm>
            <a:off x="1714480" y="500042"/>
            <a:ext cx="5529960" cy="1368000"/>
          </a:xfrm>
          <a:prstGeom prst="rect">
            <a:avLst/>
          </a:prstGeom>
        </p:spPr>
        <p:txBody>
          <a:bodyPr wrap="none" lIns="90000" tIns="45000" rIns="90000" bIns="45000"/>
          <a:lstStyle/>
          <a:p>
            <a:pPr algn="ctr">
              <a:lnSpc>
                <a:spcPct val="100000"/>
              </a:lnSpc>
            </a:pPr>
            <a:r>
              <a:rPr lang="it-IT" sz="4800" b="1" dirty="0">
                <a:solidFill>
                  <a:srgbClr val="000000"/>
                </a:solidFill>
                <a:latin typeface="Calibri"/>
              </a:rPr>
              <a:t>TIPI </a:t>
            </a:r>
            <a:r>
              <a:rPr lang="it-IT" sz="4800" b="1" dirty="0" err="1">
                <a:solidFill>
                  <a:srgbClr val="000000"/>
                </a:solidFill>
                <a:latin typeface="Calibri"/>
              </a:rPr>
              <a:t>DI</a:t>
            </a:r>
            <a:r>
              <a:rPr lang="it-IT" sz="4800" b="1" dirty="0">
                <a:solidFill>
                  <a:srgbClr val="000000"/>
                </a:solidFill>
                <a:latin typeface="Calibri"/>
              </a:rPr>
              <a:t> NOTIFICHE</a:t>
            </a:r>
            <a:endParaRPr/>
          </a:p>
          <a:p>
            <a:pPr algn="ctr">
              <a:lnSpc>
                <a:spcPct val="100000"/>
              </a:lnSpc>
            </a:pPr>
            <a:r>
              <a:rPr lang="it-IT" sz="3000" dirty="0" smtClean="0">
                <a:solidFill>
                  <a:srgbClr val="000000"/>
                </a:solidFill>
                <a:latin typeface="Calibri"/>
              </a:rPr>
              <a:t>(2)</a:t>
            </a:r>
            <a:endParaRPr/>
          </a:p>
        </p:txBody>
      </p:sp>
    </p:spTree>
    <p:extLst>
      <p:ext uri="{BB962C8B-B14F-4D97-AF65-F5344CB8AC3E}">
        <p14:creationId xmlns:p14="http://schemas.microsoft.com/office/powerpoint/2010/main" val="9036662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4400" b="1" dirty="0" smtClean="0">
                <a:solidFill>
                  <a:srgbClr val="000000"/>
                </a:solidFill>
                <a:latin typeface="Calibri"/>
              </a:rPr>
              <a:t>Come fare?</a:t>
            </a:r>
          </a:p>
          <a:p>
            <a:pPr>
              <a:lnSpc>
                <a:spcPct val="100000"/>
              </a:lnSpc>
              <a:buSzPct val="95000"/>
            </a:pPr>
            <a:endParaRPr lang="it-IT" sz="4400" b="1" dirty="0" smtClean="0">
              <a:solidFill>
                <a:srgbClr val="000000"/>
              </a:solidFill>
              <a:latin typeface="Calibri"/>
            </a:endParaRPr>
          </a:p>
          <a:p>
            <a:pPr lvl="1">
              <a:buSzPct val="95000"/>
              <a:buFont typeface="Arial" pitchFamily="34" charset="0"/>
              <a:buChar char="•"/>
            </a:pPr>
            <a:r>
              <a:rPr lang="it-IT" sz="3200" dirty="0" smtClean="0">
                <a:solidFill>
                  <a:srgbClr val="000000"/>
                </a:solidFill>
                <a:latin typeface="Calibri"/>
              </a:rPr>
              <a:t> Per </a:t>
            </a:r>
            <a:r>
              <a:rPr lang="it-IT" sz="3200" dirty="0">
                <a:solidFill>
                  <a:srgbClr val="000000"/>
                </a:solidFill>
                <a:latin typeface="Calibri"/>
              </a:rPr>
              <a:t>dar vita a questa funzionalità </a:t>
            </a:r>
            <a:r>
              <a:rPr lang="it-IT" sz="3200" dirty="0" smtClean="0">
                <a:solidFill>
                  <a:srgbClr val="000000"/>
                </a:solidFill>
                <a:latin typeface="Calibri"/>
              </a:rPr>
              <a:t>abbiamo </a:t>
            </a:r>
            <a:r>
              <a:rPr lang="it-IT" sz="3200" dirty="0">
                <a:solidFill>
                  <a:srgbClr val="000000"/>
                </a:solidFill>
                <a:latin typeface="Calibri"/>
              </a:rPr>
              <a:t>usato </a:t>
            </a:r>
            <a:r>
              <a:rPr lang="it-IT" sz="3200" b="1" dirty="0" smtClean="0">
                <a:solidFill>
                  <a:srgbClr val="000000"/>
                </a:solidFill>
                <a:latin typeface="Calibri"/>
              </a:rPr>
              <a:t>JAVAMAIL  </a:t>
            </a:r>
            <a:r>
              <a:rPr lang="it-IT" sz="3200" b="1" dirty="0" smtClean="0">
                <a:solidFill>
                  <a:srgbClr val="000000"/>
                </a:solidFill>
                <a:latin typeface="Calibri"/>
              </a:rPr>
              <a:t>(API di </a:t>
            </a:r>
            <a:r>
              <a:rPr lang="it-IT" sz="3200" b="1" dirty="0" err="1">
                <a:solidFill>
                  <a:srgbClr val="000000"/>
                </a:solidFill>
                <a:latin typeface="Calibri"/>
              </a:rPr>
              <a:t>Sun</a:t>
            </a:r>
            <a:r>
              <a:rPr lang="it-IT" sz="3200" b="1" dirty="0">
                <a:solidFill>
                  <a:srgbClr val="000000"/>
                </a:solidFill>
                <a:latin typeface="Calibri"/>
              </a:rPr>
              <a:t>) </a:t>
            </a:r>
            <a:r>
              <a:rPr lang="it-IT" sz="3200" dirty="0">
                <a:solidFill>
                  <a:srgbClr val="000000"/>
                </a:solidFill>
                <a:latin typeface="Calibri"/>
              </a:rPr>
              <a:t>e l'abbiamo </a:t>
            </a:r>
            <a:r>
              <a:rPr lang="it-IT" sz="3200" dirty="0" smtClean="0">
                <a:solidFill>
                  <a:srgbClr val="000000"/>
                </a:solidFill>
                <a:latin typeface="Calibri"/>
              </a:rPr>
              <a:t>integrata </a:t>
            </a:r>
            <a:r>
              <a:rPr lang="it-IT" sz="3200" dirty="0">
                <a:solidFill>
                  <a:srgbClr val="000000"/>
                </a:solidFill>
                <a:latin typeface="Calibri"/>
              </a:rPr>
              <a:t>nel nostro sistema </a:t>
            </a:r>
            <a:r>
              <a:rPr lang="it-IT" sz="3200" dirty="0" smtClean="0">
                <a:solidFill>
                  <a:srgbClr val="000000"/>
                </a:solidFill>
                <a:latin typeface="Calibri"/>
              </a:rPr>
              <a:t>tramite </a:t>
            </a:r>
            <a:r>
              <a:rPr lang="it-IT" sz="3200" dirty="0">
                <a:solidFill>
                  <a:srgbClr val="000000"/>
                </a:solidFill>
                <a:latin typeface="Calibri"/>
              </a:rPr>
              <a:t>il design pattern BRIDGE.</a:t>
            </a:r>
            <a:endParaRPr sz="20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a:solidFill>
                  <a:srgbClr val="000000"/>
                </a:solidFill>
                <a:latin typeface="Calibri"/>
              </a:rPr>
              <a:t>IMPLEMENTAZIONE</a:t>
            </a:r>
            <a:endParaRPr/>
          </a:p>
        </p:txBody>
      </p:sp>
    </p:spTree>
    <p:extLst>
      <p:ext uri="{BB962C8B-B14F-4D97-AF65-F5344CB8AC3E}">
        <p14:creationId xmlns:p14="http://schemas.microsoft.com/office/powerpoint/2010/main" val="379016076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a:solidFill>
                  <a:srgbClr val="000000"/>
                </a:solidFill>
                <a:latin typeface="Calibri"/>
              </a:rPr>
              <a:t>IMPLEMENTAZIONE</a:t>
            </a:r>
            <a:endParaRPr/>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flipV="1">
            <a:off x="2714612" y="2571744"/>
            <a:ext cx="100013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Alla classe Abstraction corrisponde la classe</a:t>
            </a:r>
          </a:p>
          <a:p>
            <a:r>
              <a:rPr lang="it-IT" dirty="0" err="1" smtClean="0"/>
              <a:t>NotificheMail.java</a:t>
            </a:r>
            <a:endParaRPr lang="it-IT" dirty="0"/>
          </a:p>
        </p:txBody>
      </p:sp>
    </p:spTree>
    <p:extLst>
      <p:ext uri="{BB962C8B-B14F-4D97-AF65-F5344CB8AC3E}">
        <p14:creationId xmlns:p14="http://schemas.microsoft.com/office/powerpoint/2010/main" val="188956734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val="352646305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a:solidFill>
                  <a:srgbClr val="000000"/>
                </a:solidFill>
                <a:latin typeface="Calibri"/>
              </a:rPr>
              <a:t>IMPLEMENTAZIONE</a:t>
            </a:r>
            <a:endParaRPr/>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16200000" flipV="1">
            <a:off x="7072330" y="271462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All’interfaccia </a:t>
            </a:r>
            <a:r>
              <a:rPr lang="it-IT" dirty="0" err="1" smtClean="0"/>
              <a:t>Implementor</a:t>
            </a:r>
            <a:r>
              <a:rPr lang="it-IT" dirty="0" smtClean="0"/>
              <a:t> </a:t>
            </a:r>
            <a:r>
              <a:rPr lang="it-IT" dirty="0" err="1" smtClean="0"/>
              <a:t>corrispone</a:t>
            </a:r>
            <a:r>
              <a:rPr lang="it-IT" dirty="0" smtClean="0"/>
              <a:t> l’interfaccia Messaggio</a:t>
            </a:r>
            <a:endParaRPr lang="it-IT" dirty="0"/>
          </a:p>
        </p:txBody>
      </p:sp>
    </p:spTree>
    <p:extLst>
      <p:ext uri="{BB962C8B-B14F-4D97-AF65-F5344CB8AC3E}">
        <p14:creationId xmlns:p14="http://schemas.microsoft.com/office/powerpoint/2010/main" val="293859539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a:solidFill>
                  <a:srgbClr val="000000"/>
                </a:solidFill>
                <a:latin typeface="Calibri"/>
              </a:rPr>
              <a:t>IMPLEMENTAZIONE</a:t>
            </a:r>
            <a:endParaRPr/>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5400000" flipH="1" flipV="1">
            <a:off x="2464579" y="4036223"/>
            <a:ext cx="242889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6200000" flipV="1">
            <a:off x="6679421" y="3964785"/>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3286116" y="1857364"/>
            <a:ext cx="5674567" cy="923330"/>
          </a:xfrm>
          <a:prstGeom prst="rect">
            <a:avLst/>
          </a:prstGeom>
          <a:noFill/>
        </p:spPr>
        <p:txBody>
          <a:bodyPr wrap="none" rtlCol="0">
            <a:spAutoFit/>
          </a:bodyPr>
          <a:lstStyle/>
          <a:p>
            <a:r>
              <a:rPr lang="it-IT" dirty="0" smtClean="0"/>
              <a:t>Alle classi </a:t>
            </a:r>
            <a:r>
              <a:rPr lang="it-IT" dirty="0" err="1" smtClean="0"/>
              <a:t>ConcreteImplementor</a:t>
            </a:r>
            <a:r>
              <a:rPr lang="it-IT" dirty="0" smtClean="0"/>
              <a:t> A </a:t>
            </a:r>
            <a:r>
              <a:rPr lang="it-IT" dirty="0" smtClean="0"/>
              <a:t>e B </a:t>
            </a:r>
            <a:r>
              <a:rPr lang="it-IT" dirty="0" smtClean="0"/>
              <a:t>corrispondono i vari </a:t>
            </a:r>
          </a:p>
          <a:p>
            <a:r>
              <a:rPr lang="it-IT" dirty="0" smtClean="0"/>
              <a:t>tipi di messaggi sopra </a:t>
            </a:r>
            <a:r>
              <a:rPr lang="it-IT" dirty="0" smtClean="0"/>
              <a:t>citati, </a:t>
            </a:r>
            <a:r>
              <a:rPr lang="it-IT" dirty="0" smtClean="0"/>
              <a:t>ovvero : </a:t>
            </a:r>
            <a:r>
              <a:rPr lang="it-IT" dirty="0" err="1" smtClean="0"/>
              <a:t>ComposizioneClasse</a:t>
            </a:r>
            <a:r>
              <a:rPr lang="it-IT" dirty="0" smtClean="0"/>
              <a:t>,</a:t>
            </a:r>
          </a:p>
          <a:p>
            <a:r>
              <a:rPr lang="it-IT" dirty="0" smtClean="0"/>
              <a:t>Evento,Registrazione e Licenziamento.</a:t>
            </a:r>
            <a:endParaRPr lang="it-IT" dirty="0"/>
          </a:p>
        </p:txBody>
      </p:sp>
    </p:spTree>
    <p:extLst>
      <p:ext uri="{BB962C8B-B14F-4D97-AF65-F5344CB8AC3E}">
        <p14:creationId xmlns:p14="http://schemas.microsoft.com/office/powerpoint/2010/main" val="338253662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endParaRPr lang="it-IT" sz="3200" dirty="0" smtClean="0"/>
          </a:p>
          <a:p>
            <a:pPr>
              <a:lnSpc>
                <a:spcPct val="100000"/>
              </a:lnSpc>
              <a:buSzPct val="95000"/>
            </a:pPr>
            <a:endParaRPr lang="it-IT" sz="3200" dirty="0" smtClean="0"/>
          </a:p>
          <a:p>
            <a:pPr lvl="1">
              <a:buSzPct val="95000"/>
              <a:buFont typeface="Arial" pitchFamily="34" charset="0"/>
              <a:buChar char="•"/>
            </a:pPr>
            <a:r>
              <a:rPr lang="it-IT" sz="2800" dirty="0" smtClean="0"/>
              <a:t> ci </a:t>
            </a:r>
            <a:r>
              <a:rPr lang="it-IT" sz="2800" dirty="0" smtClean="0"/>
              <a:t>permette di inserire altri messaggi in modo semplice  e senza causare molti cambiamenti nel </a:t>
            </a:r>
            <a:r>
              <a:rPr lang="it-IT" sz="2800" dirty="0" smtClean="0"/>
              <a:t>sistema, così </a:t>
            </a:r>
            <a:r>
              <a:rPr lang="it-IT" sz="2800" dirty="0" smtClean="0"/>
              <a:t>come modificare quelli già esistenti.</a:t>
            </a:r>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PERCHE’ BRIDGE?</a:t>
            </a:r>
          </a:p>
          <a:p>
            <a:pPr algn="ctr">
              <a:lnSpc>
                <a:spcPct val="100000"/>
              </a:lnSpc>
            </a:pPr>
            <a:r>
              <a:rPr lang="it-IT" sz="3000" dirty="0" smtClean="0">
                <a:solidFill>
                  <a:srgbClr val="000000"/>
                </a:solidFill>
                <a:latin typeface="Calibri"/>
              </a:rPr>
              <a:t>(1)</a:t>
            </a:r>
            <a:endParaRPr sz="3000"/>
          </a:p>
        </p:txBody>
      </p:sp>
    </p:spTree>
    <p:extLst>
      <p:ext uri="{BB962C8B-B14F-4D97-AF65-F5344CB8AC3E}">
        <p14:creationId xmlns:p14="http://schemas.microsoft.com/office/powerpoint/2010/main" val="94514282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57158"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p>
          <a:p>
            <a:pPr lvl="1">
              <a:buSzPct val="95000"/>
            </a:pPr>
            <a:endParaRPr lang="it-IT" sz="2800" dirty="0" smtClean="0"/>
          </a:p>
          <a:p>
            <a:pPr lvl="1">
              <a:buSzPct val="95000"/>
              <a:buFont typeface="Arial" pitchFamily="34" charset="0"/>
              <a:buChar char="•"/>
            </a:pPr>
            <a:r>
              <a:rPr lang="it-IT" sz="2800" dirty="0" smtClean="0"/>
              <a:t> il </a:t>
            </a:r>
            <a:r>
              <a:rPr lang="it-IT" sz="2800" dirty="0" err="1" smtClean="0"/>
              <a:t>controlMail</a:t>
            </a:r>
            <a:r>
              <a:rPr lang="it-IT" sz="2800" dirty="0" smtClean="0"/>
              <a:t> può usare un solo metodo di invio senza badare al tipo di </a:t>
            </a:r>
            <a:r>
              <a:rPr lang="it-IT" sz="2800" dirty="0" smtClean="0"/>
              <a:t>notifica, </a:t>
            </a:r>
            <a:r>
              <a:rPr lang="it-IT" sz="2800" dirty="0" smtClean="0"/>
              <a:t>infatti prende in input un oggetto MESSAGGIO.</a:t>
            </a:r>
            <a:endParaRPr sz="28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PERCHE’ BRIDGE?</a:t>
            </a:r>
          </a:p>
          <a:p>
            <a:pPr algn="ctr">
              <a:lnSpc>
                <a:spcPct val="100000"/>
              </a:lnSpc>
            </a:pPr>
            <a:r>
              <a:rPr lang="it-IT" sz="3000" dirty="0" smtClean="0">
                <a:solidFill>
                  <a:srgbClr val="000000"/>
                </a:solidFill>
                <a:latin typeface="Calibri"/>
              </a:rPr>
              <a:t>(2)</a:t>
            </a:r>
            <a:endParaRPr sz="3000"/>
          </a:p>
        </p:txBody>
      </p:sp>
    </p:spTree>
    <p:extLst>
      <p:ext uri="{BB962C8B-B14F-4D97-AF65-F5344CB8AC3E}">
        <p14:creationId xmlns:p14="http://schemas.microsoft.com/office/powerpoint/2010/main" val="331329780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5639" y="476672"/>
            <a:ext cx="5687675" cy="1107996"/>
          </a:xfrm>
          <a:prstGeom prst="rect">
            <a:avLst/>
          </a:prstGeom>
          <a:noFill/>
        </p:spPr>
        <p:txBody>
          <a:bodyPr wrap="none" rtlCol="0">
            <a:spAutoFit/>
          </a:bodyPr>
          <a:lstStyle/>
          <a:p>
            <a:pPr algn="ctr"/>
            <a:r>
              <a:rPr lang="it-IT" sz="4800" b="1" dirty="0" smtClean="0">
                <a:latin typeface="+mj-lt"/>
              </a:rPr>
              <a:t>Parte </a:t>
            </a:r>
            <a:r>
              <a:rPr lang="it-IT" sz="4800" b="1" smtClean="0">
                <a:latin typeface="+mj-lt"/>
              </a:rPr>
              <a:t>di Ferdinando 2</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415373584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2802</Words>
  <Application>Microsoft Macintosh PowerPoint</Application>
  <PresentationFormat>Presentazione su schermo (4:3)</PresentationFormat>
  <Paragraphs>412</Paragraphs>
  <Slides>84</Slides>
  <Notes>0</Notes>
  <HiddenSlides>0</HiddenSlides>
  <MMClips>0</MMClips>
  <ScaleCrop>false</ScaleCrop>
  <HeadingPairs>
    <vt:vector size="4" baseType="variant">
      <vt:variant>
        <vt:lpstr>Tema</vt:lpstr>
      </vt:variant>
      <vt:variant>
        <vt:i4>1</vt:i4>
      </vt:variant>
      <vt:variant>
        <vt:lpstr>Titoli diapositive</vt:lpstr>
      </vt:variant>
      <vt:variant>
        <vt:i4>84</vt:i4>
      </vt:variant>
    </vt:vector>
  </HeadingPairs>
  <TitlesOfParts>
    <vt:vector size="85"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21</cp:revision>
  <dcterms:created xsi:type="dcterms:W3CDTF">2012-12-23T12:37:08Z</dcterms:created>
  <dcterms:modified xsi:type="dcterms:W3CDTF">2012-12-30T00:27:54Z</dcterms:modified>
</cp:coreProperties>
</file>