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9" r:id="rId3"/>
    <p:sldId id="272" r:id="rId4"/>
    <p:sldId id="273" r:id="rId5"/>
    <p:sldId id="319" r:id="rId6"/>
    <p:sldId id="298" r:id="rId7"/>
    <p:sldId id="276" r:id="rId8"/>
    <p:sldId id="306" r:id="rId9"/>
    <p:sldId id="286" r:id="rId10"/>
    <p:sldId id="302" r:id="rId11"/>
    <p:sldId id="281" r:id="rId12"/>
    <p:sldId id="282" r:id="rId13"/>
    <p:sldId id="283" r:id="rId14"/>
    <p:sldId id="284" r:id="rId15"/>
    <p:sldId id="287" r:id="rId16"/>
    <p:sldId id="307" r:id="rId17"/>
    <p:sldId id="308" r:id="rId18"/>
    <p:sldId id="301" r:id="rId19"/>
    <p:sldId id="311" r:id="rId20"/>
    <p:sldId id="303" r:id="rId21"/>
    <p:sldId id="304" r:id="rId22"/>
    <p:sldId id="312" r:id="rId23"/>
    <p:sldId id="315" r:id="rId24"/>
    <p:sldId id="314" r:id="rId25"/>
    <p:sldId id="316" r:id="rId26"/>
    <p:sldId id="290" r:id="rId27"/>
    <p:sldId id="288" r:id="rId28"/>
    <p:sldId id="317" r:id="rId29"/>
    <p:sldId id="291" r:id="rId30"/>
    <p:sldId id="265" r:id="rId31"/>
    <p:sldId id="268" r:id="rId32"/>
    <p:sldId id="267" r:id="rId33"/>
    <p:sldId id="292" r:id="rId34"/>
    <p:sldId id="293" r:id="rId35"/>
    <p:sldId id="294" r:id="rId36"/>
    <p:sldId id="295" r:id="rId3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65" autoAdjust="0"/>
  </p:normalViewPr>
  <p:slideViewPr>
    <p:cSldViewPr>
      <p:cViewPr>
        <p:scale>
          <a:sx n="75" d="100"/>
          <a:sy n="75" d="100"/>
        </p:scale>
        <p:origin x="-1224" y="27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29/12/2012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Breve descrizione</a:t>
            </a:r>
            <a:r>
              <a:rPr lang="it-IT" baseline="0" dirty="0" smtClean="0"/>
              <a:t> di ogni attore rispetto alle funzionalità che ci interessano, si potrebbe confluire questa slide con la prossima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val="3087930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80292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val="3361965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3314347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val="2265654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SDD secondo voi, siate specifici sulla nostra parte anche di cose che non sono questionario o forum (solo qui potete farlo)</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71143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val="113696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val="1063702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p14="http://schemas.microsoft.com/office/powerpoint/2010/main" val="122959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p14="http://schemas.microsoft.com/office/powerpoint/2010/main" val="780286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p14="http://schemas.microsoft.com/office/powerpoint/2010/main" val="241801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a:t>
            </a:r>
            <a:r>
              <a:rPr lang="it-IT" baseline="0" smtClean="0"/>
              <a:t>recuperiamo </a:t>
            </a:r>
            <a:r>
              <a:rPr lang="it-IT" baseline="0" smtClean="0"/>
              <a:t>tempo, </a:t>
            </a:r>
            <a:r>
              <a:rPr lang="it-IT" baseline="0" dirty="0" smtClean="0"/>
              <a:t>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val="963420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21</a:t>
            </a:fld>
            <a:endParaRPr lang="it-IT"/>
          </a:p>
        </p:txBody>
      </p:sp>
    </p:spTree>
    <p:extLst>
      <p:ext uri="{BB962C8B-B14F-4D97-AF65-F5344CB8AC3E}">
        <p14:creationId xmlns:p14="http://schemas.microsoft.com/office/powerpoint/2010/main" val="778008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p14="http://schemas.microsoft.com/office/powerpoint/2010/main" val="1377757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p14="http://schemas.microsoft.com/office/powerpoint/2010/main" val="1394194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p14="http://schemas.microsoft.com/office/powerpoint/2010/main" val="2972088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val="1417320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p14="http://schemas.microsoft.com/office/powerpoint/2010/main" val="2176874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p14="http://schemas.microsoft.com/office/powerpoint/2010/main" val="2428745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val="899854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p14="http://schemas.microsoft.com/office/powerpoint/2010/main" val="1218324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p14="http://schemas.microsoft.com/office/powerpoint/2010/main" val="392843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val="2781517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la demo della compilazione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p14="http://schemas.microsoft.com/office/powerpoint/2010/main" val="4040687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p14="http://schemas.microsoft.com/office/powerpoint/2010/main" val="104703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val="102571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val="1357369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val="3780346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val="41796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i pro e i contro</a:t>
            </a:r>
            <a:r>
              <a:rPr lang="it-IT" baseline="0" dirty="0" smtClean="0"/>
              <a:t> del </a:t>
            </a:r>
            <a:r>
              <a:rPr lang="it-IT" baseline="0" dirty="0" err="1" smtClean="0"/>
              <a:t>rad</a:t>
            </a:r>
            <a:r>
              <a:rPr lang="it-IT" baseline="0" dirty="0" smtClean="0"/>
              <a:t> secondo voi, siate specifici sulla nostra parte anche di cose che non sono questionario o forum (solo qui potete farlo)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val="555626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val="85539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29/12/2012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p14="http://schemas.microsoft.com/office/powerpoint/2010/main"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027425847"/>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spTree>
    <p:extLst>
      <p:ext uri="{BB962C8B-B14F-4D97-AF65-F5344CB8AC3E}">
        <p14:creationId xmlns:p14="http://schemas.microsoft.com/office/powerpoint/2010/main" val="2769124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857884" y="4357694"/>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857620" y="5429264"/>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857356" y="5429264"/>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5" name="TextBox 4"/>
          <p:cNvSpPr txBox="1"/>
          <p:nvPr/>
        </p:nvSpPr>
        <p:spPr>
          <a:xfrm>
            <a:off x="2857488" y="642918"/>
            <a:ext cx="3857652" cy="615553"/>
          </a:xfrm>
          <a:prstGeom prst="rect">
            <a:avLst/>
          </a:prstGeom>
          <a:noFill/>
        </p:spPr>
        <p:txBody>
          <a:bodyPr wrap="square" rtlCol="0">
            <a:spAutoFit/>
          </a:bodyPr>
          <a:lstStyle/>
          <a:p>
            <a:r>
              <a:rPr lang="it-IT" sz="3400" b="1" dirty="0" smtClean="0"/>
              <a:t>ER Questionari</a:t>
            </a:r>
            <a:endParaRPr lang="it-IT" sz="3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1477328"/>
          </a:xfrm>
          <a:prstGeom prst="rect">
            <a:avLst/>
          </a:prstGeom>
          <a:noFill/>
        </p:spPr>
        <p:txBody>
          <a:bodyPr wrap="square" rtlCol="0">
            <a:spAutoFit/>
          </a:bodyPr>
          <a:lstStyle/>
          <a:p>
            <a:pPr marL="285750" indent="-285750">
              <a:buFont typeface="Wingdings" pitchFamily="2" charset="2"/>
              <a:buChar char="v"/>
            </a:pPr>
            <a:r>
              <a:rPr lang="it-IT" dirty="0" smtClean="0"/>
              <a:t>Problema:</a:t>
            </a:r>
          </a:p>
          <a:p>
            <a:pPr marL="742950" lvl="1" indent="-285750">
              <a:buFont typeface="Courier New" pitchFamily="49" charset="0"/>
              <a:buChar char="o"/>
            </a:pPr>
            <a:r>
              <a:rPr lang="it-IT" dirty="0" smtClean="0"/>
              <a:t>Dare la </a:t>
            </a:r>
            <a:r>
              <a:rPr lang="it-IT" dirty="0"/>
              <a:t>possibilità di </a:t>
            </a:r>
            <a:r>
              <a:rPr lang="it-IT" b="1" dirty="0"/>
              <a:t>compilare </a:t>
            </a:r>
            <a:r>
              <a:rPr lang="it-IT" b="1" dirty="0" smtClean="0"/>
              <a:t>questionari </a:t>
            </a:r>
            <a:r>
              <a:rPr lang="it-IT" dirty="0" smtClean="0"/>
              <a:t>in </a:t>
            </a:r>
            <a:r>
              <a:rPr lang="it-IT" dirty="0"/>
              <a:t>cui </a:t>
            </a:r>
            <a:r>
              <a:rPr lang="it-IT" dirty="0" smtClean="0"/>
              <a:t>i genitori possono </a:t>
            </a:r>
            <a:r>
              <a:rPr lang="it-IT" dirty="0"/>
              <a:t>esprimere un </a:t>
            </a:r>
            <a:r>
              <a:rPr lang="it-IT" b="1" dirty="0"/>
              <a:t>giudizio sulla qualità del </a:t>
            </a:r>
            <a:r>
              <a:rPr lang="it-IT" b="1" dirty="0" smtClean="0"/>
              <a:t>servizio</a:t>
            </a:r>
          </a:p>
          <a:p>
            <a:pPr marL="742950" lvl="1" indent="-285750">
              <a:buFont typeface="Courier New" pitchFamily="49" charset="0"/>
              <a:buChar char="o"/>
            </a:pPr>
            <a:r>
              <a:rPr lang="it-IT" dirty="0" smtClean="0"/>
              <a:t>Permettendo </a:t>
            </a:r>
            <a:r>
              <a:rPr lang="it-IT" i="1" u="sng" dirty="0" smtClean="0"/>
              <a:t>statistiche</a:t>
            </a:r>
            <a:endParaRPr lang="it-IT"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38" y="3933056"/>
            <a:ext cx="2572969"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7411" y="3695908"/>
            <a:ext cx="2205558" cy="164352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369332"/>
          </a:xfrm>
          <a:prstGeom prst="rect">
            <a:avLst/>
          </a:prstGeom>
          <a:noFill/>
        </p:spPr>
        <p:txBody>
          <a:bodyPr wrap="square" rtlCol="0">
            <a:spAutoFit/>
          </a:bodyPr>
          <a:lstStyle/>
          <a:p>
            <a:pPr marL="285750" indent="-285750">
              <a:buFont typeface="Wingdings" pitchFamily="2" charset="2"/>
              <a:buChar char="v"/>
            </a:pPr>
            <a:r>
              <a:rPr lang="it-IT" dirty="0" smtClean="0"/>
              <a:t>Garantendo:</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013" y="4797152"/>
            <a:ext cx="1672756" cy="19560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4403" y="1626301"/>
            <a:ext cx="1653647" cy="22048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3994" y="2582167"/>
            <a:ext cx="2074501" cy="2337267"/>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3491227" y="5590530"/>
            <a:ext cx="1042786" cy="369332"/>
          </a:xfrm>
          <a:prstGeom prst="rect">
            <a:avLst/>
          </a:prstGeom>
          <a:noFill/>
        </p:spPr>
        <p:txBody>
          <a:bodyPr wrap="none" rtlCol="0">
            <a:spAutoFit/>
          </a:bodyPr>
          <a:lstStyle/>
          <a:p>
            <a:r>
              <a:rPr lang="it-IT" dirty="0" smtClean="0"/>
              <a:t>Sicurezza</a:t>
            </a:r>
            <a:endParaRPr lang="it-IT" dirty="0"/>
          </a:p>
        </p:txBody>
      </p:sp>
      <p:sp>
        <p:nvSpPr>
          <p:cNvPr id="8" name="CasellaDiTesto 7"/>
          <p:cNvSpPr txBox="1"/>
          <p:nvPr/>
        </p:nvSpPr>
        <p:spPr>
          <a:xfrm>
            <a:off x="1914206" y="2727850"/>
            <a:ext cx="997774" cy="369332"/>
          </a:xfrm>
          <a:prstGeom prst="rect">
            <a:avLst/>
          </a:prstGeom>
          <a:noFill/>
        </p:spPr>
        <p:txBody>
          <a:bodyPr wrap="none" rtlCol="0">
            <a:spAutoFit/>
          </a:bodyPr>
          <a:lstStyle/>
          <a:p>
            <a:r>
              <a:rPr lang="it-IT" dirty="0" smtClean="0"/>
              <a:t>Usabilità</a:t>
            </a:r>
            <a:endParaRPr lang="it-IT" dirty="0"/>
          </a:p>
        </p:txBody>
      </p:sp>
      <p:sp>
        <p:nvSpPr>
          <p:cNvPr id="9" name="CasellaDiTesto 8"/>
          <p:cNvSpPr txBox="1"/>
          <p:nvPr/>
        </p:nvSpPr>
        <p:spPr>
          <a:xfrm>
            <a:off x="5676099" y="3280811"/>
            <a:ext cx="1391856" cy="369332"/>
          </a:xfrm>
          <a:prstGeom prst="rect">
            <a:avLst/>
          </a:prstGeom>
          <a:noFill/>
        </p:spPr>
        <p:txBody>
          <a:bodyPr wrap="none" rtlCol="0">
            <a:spAutoFit/>
          </a:bodyPr>
          <a:lstStyle/>
          <a:p>
            <a:r>
              <a:rPr lang="it-IT" dirty="0" smtClean="0"/>
              <a:t>Performance</a:t>
            </a:r>
            <a:endParaRPr lang="it-IT" dirty="0"/>
          </a:p>
        </p:txBody>
      </p:sp>
    </p:spTree>
    <p:extLst>
      <p:ext uri="{BB962C8B-B14F-4D97-AF65-F5344CB8AC3E}">
        <p14:creationId xmlns:p14="http://schemas.microsoft.com/office/powerpoint/2010/main"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395536" y="3596168"/>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0" name="Picture 2" descr="C:\linda\uni\db\Dropbox\tetolo\uni\esami svolti\sicurezza\immagini tesina\Fotolia_13977964_X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270" y="2168611"/>
            <a:ext cx="1440160" cy="192021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0456" y="2084601"/>
            <a:ext cx="2088232" cy="2088232"/>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p:cNvSpPr/>
          <p:nvPr/>
        </p:nvSpPr>
        <p:spPr>
          <a:xfrm>
            <a:off x="6782513" y="1937778"/>
            <a:ext cx="1348190" cy="461665"/>
          </a:xfrm>
          <a:prstGeom prst="rect">
            <a:avLst/>
          </a:prstGeom>
        </p:spPr>
        <p:txBody>
          <a:bodyPr wrap="none">
            <a:spAutoFit/>
          </a:bodyPr>
          <a:lstStyle/>
          <a:p>
            <a:r>
              <a:rPr lang="it-IT" sz="2400" b="1" i="1" dirty="0" smtClean="0">
                <a:solidFill>
                  <a:srgbClr val="B48900"/>
                </a:solidFill>
              </a:rPr>
              <a:t>Sicurezza</a:t>
            </a:r>
            <a:endParaRPr lang="en-US" sz="2400" b="1" dirty="0">
              <a:solidFill>
                <a:srgbClr val="B48900"/>
              </a:solidFill>
            </a:endParaRPr>
          </a:p>
        </p:txBody>
      </p:sp>
      <p:sp>
        <p:nvSpPr>
          <p:cNvPr id="11" name="Content Placeholder 3"/>
          <p:cNvSpPr txBox="1">
            <a:spLocks/>
          </p:cNvSpPr>
          <p:nvPr/>
        </p:nvSpPr>
        <p:spPr>
          <a:xfrm>
            <a:off x="3821096" y="2699811"/>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Tree>
    <p:extLst>
      <p:ext uri="{BB962C8B-B14F-4D97-AF65-F5344CB8AC3E}">
        <p14:creationId xmlns:p14="http://schemas.microsoft.com/office/powerpoint/2010/main" val="287952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par>
                                <p:cTn id="28" presetID="6" presetClass="emph" presetSubtype="0" fill="hold" grpId="1" nodeType="withEffect">
                                  <p:stCondLst>
                                    <p:cond delay="0"/>
                                  </p:stCondLst>
                                  <p:childTnLst>
                                    <p:animScale>
                                      <p:cBhvr>
                                        <p:cTn id="29"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709" y="3001960"/>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961678"/>
            <a:ext cx="2411032" cy="24110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Tree>
    <p:extLst>
      <p:ext uri="{BB962C8B-B14F-4D97-AF65-F5344CB8AC3E}">
        <p14:creationId xmlns:p14="http://schemas.microsoft.com/office/powerpoint/2010/main" val="202613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42911" y="1096963"/>
            <a:ext cx="7072362" cy="5761037"/>
          </a:xfrm>
          <a:prstGeom prst="rect">
            <a:avLst/>
          </a:prstGeom>
          <a:noFill/>
          <a:ln w="9525">
            <a:noFill/>
            <a:miter lim="800000"/>
            <a:headEnd/>
            <a:tailEnd/>
          </a:ln>
          <a:effectLst/>
        </p:spPr>
      </p:pic>
      <p:sp>
        <p:nvSpPr>
          <p:cNvPr id="2" name="CasellaDiTesto 1"/>
          <p:cNvSpPr txBox="1"/>
          <p:nvPr/>
        </p:nvSpPr>
        <p:spPr>
          <a:xfrm>
            <a:off x="1071538" y="500042"/>
            <a:ext cx="7072362" cy="1107996"/>
          </a:xfrm>
          <a:prstGeom prst="rect">
            <a:avLst/>
          </a:prstGeom>
          <a:noFill/>
        </p:spPr>
        <p:txBody>
          <a:bodyPr wrap="square" rtlCol="0">
            <a:spAutoFit/>
          </a:bodyPr>
          <a:lstStyle/>
          <a:p>
            <a:pPr algn="ctr"/>
            <a:r>
              <a:rPr lang="it-IT" sz="4800" b="1" dirty="0" smtClean="0">
                <a:latin typeface="+mj-lt"/>
              </a:rPr>
              <a:t>Gli attori del sistema</a:t>
            </a:r>
          </a:p>
          <a:p>
            <a:pPr algn="ctr"/>
            <a:endParaRPr lang="it-IT" dirty="0">
              <a:latin typeface="+mj-lt"/>
            </a:endParaRPr>
          </a:p>
        </p:txBody>
      </p:sp>
      <p:sp>
        <p:nvSpPr>
          <p:cNvPr id="5" name="Oval 4"/>
          <p:cNvSpPr/>
          <p:nvPr/>
        </p:nvSpPr>
        <p:spPr>
          <a:xfrm>
            <a:off x="1035819" y="1500174"/>
            <a:ext cx="1571636"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14480" y="4143380"/>
            <a:ext cx="2071702"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786050" y="3571876"/>
            <a:ext cx="1571636"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714480" y="6215058"/>
            <a:ext cx="178595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714480" y="5643578"/>
            <a:ext cx="1785950"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14115">
            <a:off x="-151435" y="1156377"/>
            <a:ext cx="1927508" cy="15718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32410">
            <a:off x="6023095" y="3914780"/>
            <a:ext cx="2867026" cy="286702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p14="http://schemas.microsoft.com/office/powerpoint/2010/main" val="119711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err="1" smtClean="0"/>
              <a:t>Bassa</a:t>
            </a:r>
            <a:r>
              <a:rPr lang="en-US" i="1" dirty="0" smtClean="0"/>
              <a:t> </a:t>
            </a:r>
            <a:r>
              <a:rPr lang="en-US" i="1" dirty="0" err="1" smtClean="0"/>
              <a:t>usabilità</a:t>
            </a:r>
            <a:endParaRPr lang="en-US" i="1" dirty="0" smtClean="0"/>
          </a:p>
          <a:p>
            <a:pPr lvl="2"/>
            <a:r>
              <a:rPr lang="en-US" i="1" dirty="0" err="1" smtClean="0"/>
              <a:t>Bassa</a:t>
            </a:r>
            <a:r>
              <a:rPr lang="en-US" i="1" dirty="0" smtClean="0"/>
              <a:t> </a:t>
            </a:r>
            <a:r>
              <a:rPr lang="en-US" i="1" dirty="0" err="1" smtClean="0"/>
              <a:t>qualità</a:t>
            </a:r>
            <a:endParaRPr lang="en-US" i="1" dirty="0" smtClean="0"/>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6"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4674206"/>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linda\uni\esami_da_svolgere\gps\progetto_gps\Atsilo\Presentazione\Atsilo3\google-drive1-468x3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64395">
            <a:off x="5020580" y="1682205"/>
            <a:ext cx="2868004" cy="19120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4674206"/>
            <a:ext cx="2381250" cy="952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5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923330"/>
          </a:xfrm>
          <a:prstGeom prst="rect">
            <a:avLst/>
          </a:prstGeom>
          <a:noFill/>
        </p:spPr>
        <p:txBody>
          <a:bodyPr wrap="square" rtlCol="0">
            <a:spAutoFit/>
          </a:bodyPr>
          <a:lstStyle/>
          <a:p>
            <a:pPr marL="285750" indent="-285750">
              <a:buFont typeface="Wingdings" pitchFamily="2" charset="2"/>
              <a:buChar char="v"/>
            </a:pPr>
            <a:r>
              <a:rPr lang="it-IT" dirty="0" smtClean="0"/>
              <a:t>Problema:</a:t>
            </a:r>
          </a:p>
          <a:p>
            <a:pPr marL="742950" lvl="1" indent="-285750">
              <a:buFont typeface="Courier New" pitchFamily="49" charset="0"/>
              <a:buChar char="o"/>
            </a:pPr>
            <a:r>
              <a:rPr lang="it-IT" dirty="0" smtClean="0"/>
              <a:t>Consentire comunicazione diretta tra </a:t>
            </a:r>
            <a:r>
              <a:rPr lang="it-IT" b="1" dirty="0" smtClean="0"/>
              <a:t>Genitori </a:t>
            </a:r>
            <a:r>
              <a:rPr lang="it-IT" dirty="0" smtClean="0"/>
              <a:t>e</a:t>
            </a:r>
            <a:r>
              <a:rPr lang="it-IT" b="1" dirty="0" smtClean="0"/>
              <a:t> Asilo</a:t>
            </a:r>
            <a:endParaRPr lang="it-IT"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352924"/>
            <a:ext cx="1631410" cy="16314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ttore 2 7"/>
          <p:cNvCxnSpPr/>
          <p:nvPr/>
        </p:nvCxnSpPr>
        <p:spPr>
          <a:xfrm>
            <a:off x="3646241" y="4143571"/>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500" y="2999962"/>
            <a:ext cx="1572765" cy="240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881" y="3863024"/>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836" y="2822742"/>
            <a:ext cx="2411032" cy="24110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680740" y="3294563"/>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2616101" cy="369332"/>
          </a:xfrm>
          <a:prstGeom prst="rect">
            <a:avLst/>
          </a:prstGeom>
          <a:noFill/>
        </p:spPr>
        <p:txBody>
          <a:bodyPr wrap="none" rtlCol="0">
            <a:spAutoFit/>
          </a:bodyPr>
          <a:lstStyle/>
          <a:p>
            <a:pPr marL="285750" indent="-285750">
              <a:buFont typeface="Wingdings" pitchFamily="2" charset="2"/>
              <a:buChar char="v"/>
            </a:pPr>
            <a:r>
              <a:rPr lang="it-IT" dirty="0" smtClean="0"/>
              <a:t>Anche in questo caso…</a:t>
            </a:r>
            <a:endParaRPr lang="it-IT" dirty="0"/>
          </a:p>
        </p:txBody>
      </p:sp>
    </p:spTree>
    <p:extLst>
      <p:ext uri="{BB962C8B-B14F-4D97-AF65-F5344CB8AC3E}">
        <p14:creationId xmlns:p14="http://schemas.microsoft.com/office/powerpoint/2010/main" val="111187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2" grpId="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val="2643884637"/>
              </p:ext>
            </p:extLst>
          </p:nvPr>
        </p:nvGraphicFramePr>
        <p:xfrm>
          <a:off x="1031971" y="1412776"/>
          <a:ext cx="7128792" cy="470031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400" b="1" i="1" dirty="0" smtClean="0">
                          <a:effectLst/>
                        </a:rPr>
                        <a:t>Funzionalità\ Caratteristica</a:t>
                      </a:r>
                      <a:endParaRPr lang="it-IT" sz="1400" b="1" i="1" dirty="0">
                        <a:effectLst/>
                      </a:endParaRPr>
                    </a:p>
                  </a:txBody>
                  <a:tcPr marL="29739" marR="29739" marT="29739" marB="29739">
                    <a:solidFill>
                      <a:schemeClr val="accent4">
                        <a:lumMod val="60000"/>
                        <a:lumOff val="40000"/>
                      </a:schemeClr>
                    </a:solidFill>
                  </a:tcPr>
                </a:tc>
                <a:tc>
                  <a:txBody>
                    <a:bodyPr/>
                    <a:lstStyle/>
                    <a:p>
                      <a:pPr rtl="0"/>
                      <a:r>
                        <a:rPr lang="it-IT" sz="1400" b="1" i="1" dirty="0" smtClean="0">
                          <a:effectLst/>
                        </a:rPr>
                        <a:t>Importanza (</a:t>
                      </a:r>
                      <a:r>
                        <a:rPr lang="it-IT" sz="1400" b="1" i="1" dirty="0" err="1" smtClean="0">
                          <a:effectLst/>
                        </a:rPr>
                        <a:t>min</a:t>
                      </a:r>
                      <a:r>
                        <a:rPr lang="it-IT" sz="1400" b="1" i="1" dirty="0" smtClean="0">
                          <a:effectLst/>
                        </a:rPr>
                        <a:t> 1 </a:t>
                      </a:r>
                      <a:r>
                        <a:rPr lang="it-IT" sz="1400" b="1" i="1" dirty="0" err="1" smtClean="0">
                          <a:effectLst/>
                        </a:rPr>
                        <a:t>max</a:t>
                      </a:r>
                      <a:r>
                        <a:rPr lang="it-IT" sz="1400" b="1" i="1" baseline="0" dirty="0" smtClean="0">
                          <a:effectLst/>
                        </a:rPr>
                        <a:t> 5)</a:t>
                      </a:r>
                      <a:endParaRPr lang="it-IT" sz="1400" b="1" i="1" dirty="0">
                        <a:effectLst/>
                      </a:endParaRPr>
                    </a:p>
                  </a:txBody>
                  <a:tcPr marL="29739" marR="29739" marT="29739" marB="29739">
                    <a:solidFill>
                      <a:schemeClr val="accent4">
                        <a:lumMod val="60000"/>
                        <a:lumOff val="40000"/>
                      </a:schemeClr>
                    </a:solidFill>
                  </a:tcPr>
                </a:tc>
              </a:tr>
              <a:tr h="521755">
                <a:tc>
                  <a:txBody>
                    <a:bodyPr/>
                    <a:lstStyle/>
                    <a:p>
                      <a:pPr rtl="0"/>
                      <a:r>
                        <a:rPr lang="it-IT" sz="2000" i="1" dirty="0">
                          <a:effectLst/>
                        </a:rPr>
                        <a:t>Possibilità di integrare gli account di </a:t>
                      </a:r>
                      <a:r>
                        <a:rPr lang="it-IT" sz="2000" i="1" dirty="0" err="1">
                          <a:effectLst/>
                        </a:rPr>
                        <a:t>Atsilo</a:t>
                      </a:r>
                      <a:r>
                        <a:rPr lang="it-IT" sz="2000" i="1" dirty="0">
                          <a:effectLst/>
                        </a:rPr>
                        <a:t> facilmente</a:t>
                      </a:r>
                    </a:p>
                  </a:txBody>
                  <a:tcPr marL="29739" marR="29739" marT="29739" marB="29739"/>
                </a:tc>
                <a:tc>
                  <a:txBody>
                    <a:bodyPr/>
                    <a:lstStyle/>
                    <a:p>
                      <a:pPr rtl="0"/>
                      <a:r>
                        <a:rPr lang="it-IT" sz="1400">
                          <a:effectLst/>
                        </a:rPr>
                        <a:t>4</a:t>
                      </a:r>
                    </a:p>
                  </a:txBody>
                  <a:tcPr marL="29739" marR="29739" marT="29739" marB="29739"/>
                </a:tc>
              </a:tr>
              <a:tr h="769729">
                <a:tc>
                  <a:txBody>
                    <a:bodyPr/>
                    <a:lstStyle/>
                    <a:p>
                      <a:pPr rtl="0"/>
                      <a:r>
                        <a:rPr lang="it-IT" sz="1400" smtClean="0">
                          <a:effectLst/>
                        </a:rPr>
                        <a:t>Funzionalità di inserimento, modifica, cancellazione spostamento argomenti e commenti</a:t>
                      </a:r>
                      <a:endParaRPr lang="it-IT" sz="1400" i="0" dirty="0">
                        <a:effectLst/>
                      </a:endParaRPr>
                    </a:p>
                  </a:txBody>
                  <a:tcPr marL="29739" marR="29739" marT="29739" marB="29739"/>
                </a:tc>
                <a:tc>
                  <a:txBody>
                    <a:bodyPr/>
                    <a:lstStyle/>
                    <a:p>
                      <a:pPr rtl="0"/>
                      <a:r>
                        <a:rPr lang="it-IT" sz="1400" dirty="0">
                          <a:effectLst/>
                        </a:rPr>
                        <a:t>5</a:t>
                      </a:r>
                    </a:p>
                  </a:txBody>
                  <a:tcPr marL="29739" marR="29739" marT="29739" marB="29739"/>
                </a:tc>
              </a:tr>
              <a:tr h="360040">
                <a:tc>
                  <a:txBody>
                    <a:bodyPr/>
                    <a:lstStyle/>
                    <a:p>
                      <a:pPr rtl="0"/>
                      <a:r>
                        <a:rPr lang="it-IT" sz="1400">
                          <a:effectLst/>
                        </a:rPr>
                        <a:t>Usabilità lato utente forum</a:t>
                      </a:r>
                      <a:endParaRPr lang="it-IT" sz="1400" i="0">
                        <a:effectLst/>
                      </a:endParaRPr>
                    </a:p>
                  </a:txBody>
                  <a:tcPr marL="29739" marR="29739" marT="29739" marB="29739"/>
                </a:tc>
                <a:tc>
                  <a:txBody>
                    <a:bodyPr/>
                    <a:lstStyle/>
                    <a:p>
                      <a:pPr rtl="0"/>
                      <a:r>
                        <a:rPr lang="it-IT" sz="1400" dirty="0">
                          <a:effectLst/>
                        </a:rPr>
                        <a:t>5</a:t>
                      </a:r>
                    </a:p>
                  </a:txBody>
                  <a:tcPr marL="29739" marR="29739" marT="29739" marB="29739"/>
                </a:tc>
              </a:tr>
              <a:tr h="521755">
                <a:tc>
                  <a:txBody>
                    <a:bodyPr/>
                    <a:lstStyle/>
                    <a:p>
                      <a:pPr rtl="0"/>
                      <a:r>
                        <a:rPr lang="it-IT" sz="1400" dirty="0" smtClean="0">
                          <a:effectLst/>
                        </a:rPr>
                        <a:t>Usabilità lato amministratore forum</a:t>
                      </a:r>
                      <a:endParaRPr lang="it-IT" sz="1400" i="0" dirty="0">
                        <a:effectLst/>
                      </a:endParaRPr>
                    </a:p>
                  </a:txBody>
                  <a:tcPr marL="29739" marR="29739" marT="29739" marB="29739"/>
                </a:tc>
                <a:tc>
                  <a:txBody>
                    <a:bodyPr/>
                    <a:lstStyle/>
                    <a:p>
                      <a:pPr rtl="0"/>
                      <a:r>
                        <a:rPr lang="it-IT" sz="1400" dirty="0">
                          <a:effectLst/>
                        </a:rPr>
                        <a:t>4</a:t>
                      </a:r>
                    </a:p>
                  </a:txBody>
                  <a:tcPr marL="29739" marR="29739" marT="29739" marB="29739"/>
                </a:tc>
              </a:tr>
              <a:tr h="979883">
                <a:tc>
                  <a:txBody>
                    <a:bodyPr/>
                    <a:lstStyle/>
                    <a:p>
                      <a:pPr rtl="0"/>
                      <a:r>
                        <a:rPr lang="it-IT" sz="1400" dirty="0">
                          <a:effectLst/>
                        </a:rPr>
                        <a:t>Funzionalità di gestione sicurezza e privacy. Facilità di inserire criteri di sicurezza lato amministrazione</a:t>
                      </a:r>
                      <a:endParaRPr lang="it-IT" sz="1400" i="0" dirty="0">
                        <a:effectLst/>
                      </a:endParaRPr>
                    </a:p>
                  </a:txBody>
                  <a:tcPr marL="29739" marR="29739" marT="29739" marB="29739"/>
                </a:tc>
                <a:tc>
                  <a:txBody>
                    <a:bodyPr/>
                    <a:lstStyle/>
                    <a:p>
                      <a:pPr rtl="0"/>
                      <a:r>
                        <a:rPr lang="it-IT" sz="1400" dirty="0">
                          <a:effectLst/>
                        </a:rPr>
                        <a:t>5</a:t>
                      </a:r>
                    </a:p>
                  </a:txBody>
                  <a:tcPr marL="29739" marR="29739" marT="29739" marB="29739"/>
                </a:tc>
              </a:tr>
              <a:tr h="292692">
                <a:tc>
                  <a:txBody>
                    <a:bodyPr/>
                    <a:lstStyle/>
                    <a:p>
                      <a:pPr rtl="0"/>
                      <a:r>
                        <a:rPr lang="it-IT" sz="1400" i="1" dirty="0" smtClean="0">
                          <a:effectLst/>
                        </a:rPr>
                        <a:t>Open source</a:t>
                      </a:r>
                      <a:endParaRPr lang="it-IT" sz="1400" i="1" dirty="0">
                        <a:effectLst/>
                      </a:endParaRPr>
                    </a:p>
                  </a:txBody>
                  <a:tcPr marL="29739" marR="29739" marT="29739" marB="29739"/>
                </a:tc>
                <a:tc>
                  <a:txBody>
                    <a:bodyPr/>
                    <a:lstStyle/>
                    <a:p>
                      <a:pPr rtl="0"/>
                      <a:r>
                        <a:rPr lang="it-IT" sz="1400" dirty="0" smtClean="0">
                          <a:effectLst/>
                        </a:rPr>
                        <a:t>5</a:t>
                      </a:r>
                      <a:endParaRPr lang="it-IT" sz="1400" dirty="0">
                        <a:effectLst/>
                      </a:endParaRPr>
                    </a:p>
                  </a:txBody>
                  <a:tcPr marL="29739" marR="29739" marT="29739" marB="29739"/>
                </a:tc>
              </a:tr>
              <a:tr h="292692">
                <a:tc>
                  <a:txBody>
                    <a:bodyPr/>
                    <a:lstStyle/>
                    <a:p>
                      <a:pPr rtl="0"/>
                      <a:r>
                        <a:rPr lang="it-IT" sz="1400" i="1" dirty="0">
                          <a:effectLst/>
                        </a:rPr>
                        <a:t>Free</a:t>
                      </a:r>
                    </a:p>
                  </a:txBody>
                  <a:tcPr marL="29739" marR="29739" marT="29739" marB="29739"/>
                </a:tc>
                <a:tc>
                  <a:txBody>
                    <a:bodyPr/>
                    <a:lstStyle/>
                    <a:p>
                      <a:pPr rtl="0"/>
                      <a:r>
                        <a:rPr lang="it-IT" sz="1400" dirty="0">
                          <a:effectLst/>
                        </a:rPr>
                        <a:t>5</a:t>
                      </a:r>
                    </a:p>
                  </a:txBody>
                  <a:tcPr marL="29739" marR="29739" marT="29739" marB="29739"/>
                </a:tc>
              </a:tr>
              <a:tr h="521755">
                <a:tc>
                  <a:txBody>
                    <a:bodyPr/>
                    <a:lstStyle/>
                    <a:p>
                      <a:pPr rtl="0"/>
                      <a:r>
                        <a:rPr lang="it-IT" sz="1400" i="1" dirty="0" smtClean="0">
                          <a:effectLst/>
                        </a:rPr>
                        <a:t>Conoscenze dei team </a:t>
                      </a:r>
                      <a:r>
                        <a:rPr lang="it-IT" sz="1400" i="1" dirty="0" err="1" smtClean="0">
                          <a:effectLst/>
                        </a:rPr>
                        <a:t>members</a:t>
                      </a:r>
                      <a:r>
                        <a:rPr lang="it-IT" sz="1400" i="1" dirty="0" smtClean="0">
                          <a:effectLst/>
                        </a:rPr>
                        <a:t> sulla componente</a:t>
                      </a:r>
                      <a:endParaRPr lang="it-IT" sz="1400" i="1" dirty="0">
                        <a:effectLst/>
                      </a:endParaRPr>
                    </a:p>
                  </a:txBody>
                  <a:tcPr marL="29739" marR="29739" marT="29739" marB="29739"/>
                </a:tc>
                <a:tc>
                  <a:txBody>
                    <a:bodyPr/>
                    <a:lstStyle/>
                    <a:p>
                      <a:pPr rtl="0"/>
                      <a:r>
                        <a:rPr lang="it-IT" sz="14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03117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rtl="0"/>
                      <a:r>
                        <a:rPr lang="it-IT" sz="1400" dirty="0">
                          <a:effectLst/>
                        </a:rPr>
                        <a:t>1</a:t>
                      </a:r>
                    </a:p>
                  </a:txBody>
                  <a:tcPr marL="17671" marR="17671" marT="17671" marB="17671"/>
                </a:tc>
                <a:tc>
                  <a:txBody>
                    <a:bodyPr/>
                    <a:lstStyle/>
                    <a:p>
                      <a:pP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rtl="0"/>
                      <a:r>
                        <a:rPr lang="it-IT" sz="1400">
                          <a:effectLst/>
                        </a:rPr>
                        <a:t>0</a:t>
                      </a:r>
                    </a:p>
                  </a:txBody>
                  <a:tcPr marL="17671" marR="17671" marT="17671" marB="17671"/>
                </a:tc>
                <a:tc>
                  <a:txBody>
                    <a:bodyPr/>
                    <a:lstStyle/>
                    <a:p>
                      <a:pP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rtl="0"/>
                      <a:r>
                        <a:rPr lang="it-IT" sz="1400">
                          <a:effectLst/>
                        </a:rPr>
                        <a:t>5</a:t>
                      </a:r>
                    </a:p>
                  </a:txBody>
                  <a:tcPr marL="17671" marR="17671" marT="17671" marB="17671"/>
                </a:tc>
                <a:tc>
                  <a:txBody>
                    <a:bodyPr/>
                    <a:lstStyle/>
                    <a:p>
                      <a:pPr rtl="0"/>
                      <a:r>
                        <a:rPr lang="it-IT" sz="1600" b="1" dirty="0">
                          <a:solidFill>
                            <a:schemeClr val="accent6">
                              <a:lumMod val="75000"/>
                            </a:schemeClr>
                          </a:solidFill>
                          <a:effectLst/>
                        </a:rPr>
                        <a:t>5</a:t>
                      </a:r>
                    </a:p>
                  </a:txBody>
                  <a:tcPr marL="17671" marR="17671" marT="17671" marB="17671"/>
                </a:tc>
                <a:tc>
                  <a:txBody>
                    <a:bodyPr/>
                    <a:lstStyle/>
                    <a:p>
                      <a:pPr rtl="0"/>
                      <a:r>
                        <a:rPr lang="it-IT" sz="1400" dirty="0">
                          <a:effectLst/>
                        </a:rPr>
                        <a:t>5</a:t>
                      </a:r>
                    </a:p>
                  </a:txBody>
                  <a:tcPr marL="17671" marR="17671" marT="17671" marB="17671"/>
                </a:tc>
                <a:tc>
                  <a:txBody>
                    <a:bodyPr/>
                    <a:lstStyle/>
                    <a:p>
                      <a:pP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rtl="0"/>
                      <a:r>
                        <a:rPr lang="it-IT" sz="1400">
                          <a:effectLst/>
                        </a:rPr>
                        <a:t>4</a:t>
                      </a:r>
                    </a:p>
                  </a:txBody>
                  <a:tcPr marL="17671" marR="17671" marT="17671" marB="17671"/>
                </a:tc>
                <a:tc>
                  <a:txBody>
                    <a:bodyPr/>
                    <a:lstStyle/>
                    <a:p>
                      <a:pPr rtl="0"/>
                      <a:r>
                        <a:rPr lang="it-IT" sz="1600" b="1" dirty="0">
                          <a:solidFill>
                            <a:schemeClr val="accent6">
                              <a:lumMod val="75000"/>
                            </a:schemeClr>
                          </a:solidFill>
                          <a:effectLst/>
                        </a:rPr>
                        <a:t>5</a:t>
                      </a:r>
                    </a:p>
                  </a:txBody>
                  <a:tcPr marL="17671" marR="17671" marT="17671" marB="17671"/>
                </a:tc>
                <a:tc>
                  <a:txBody>
                    <a:bodyPr/>
                    <a:lstStyle/>
                    <a:p>
                      <a:pPr rtl="0"/>
                      <a:r>
                        <a:rPr lang="it-IT" sz="1400">
                          <a:effectLst/>
                        </a:rPr>
                        <a:t>5</a:t>
                      </a:r>
                    </a:p>
                  </a:txBody>
                  <a:tcPr marL="17671" marR="17671" marT="17671" marB="17671"/>
                </a:tc>
                <a:tc>
                  <a:txBody>
                    <a:bodyPr/>
                    <a:lstStyle/>
                    <a:p>
                      <a:pP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rtl="0"/>
                      <a:r>
                        <a:rPr lang="it-IT" sz="1400">
                          <a:effectLst/>
                        </a:rPr>
                        <a:t>3</a:t>
                      </a:r>
                    </a:p>
                  </a:txBody>
                  <a:tcPr marL="17671" marR="17671" marT="17671" marB="17671"/>
                </a:tc>
                <a:tc>
                  <a:txBody>
                    <a:bodyPr/>
                    <a:lstStyle/>
                    <a:p>
                      <a:pPr rtl="0"/>
                      <a:r>
                        <a:rPr lang="it-IT" sz="1600" b="1" dirty="0">
                          <a:solidFill>
                            <a:schemeClr val="accent6">
                              <a:lumMod val="75000"/>
                            </a:schemeClr>
                          </a:solidFill>
                          <a:effectLst/>
                        </a:rPr>
                        <a:t>4</a:t>
                      </a:r>
                    </a:p>
                  </a:txBody>
                  <a:tcPr marL="17671" marR="17671" marT="17671" marB="17671"/>
                </a:tc>
                <a:tc>
                  <a:txBody>
                    <a:bodyPr/>
                    <a:lstStyle/>
                    <a:p>
                      <a:pPr rtl="0"/>
                      <a:r>
                        <a:rPr lang="it-IT" sz="1400" dirty="0">
                          <a:effectLst/>
                        </a:rPr>
                        <a:t>4</a:t>
                      </a:r>
                    </a:p>
                  </a:txBody>
                  <a:tcPr marL="17671" marR="17671" marT="17671" marB="17671"/>
                </a:tc>
                <a:tc>
                  <a:txBody>
                    <a:bodyPr/>
                    <a:lstStyle/>
                    <a:p>
                      <a:pP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rtl="0"/>
                      <a:r>
                        <a:rPr lang="it-IT" sz="1400">
                          <a:effectLst/>
                        </a:rPr>
                        <a:t>4</a:t>
                      </a:r>
                    </a:p>
                  </a:txBody>
                  <a:tcPr marL="17671" marR="17671" marT="17671" marB="17671"/>
                </a:tc>
                <a:tc>
                  <a:txBody>
                    <a:bodyPr/>
                    <a:lstStyle/>
                    <a:p>
                      <a:pPr rtl="0"/>
                      <a:r>
                        <a:rPr lang="it-IT" sz="1600" b="1" dirty="0">
                          <a:solidFill>
                            <a:schemeClr val="accent6">
                              <a:lumMod val="75000"/>
                            </a:schemeClr>
                          </a:solidFill>
                          <a:effectLst/>
                        </a:rPr>
                        <a:t>5</a:t>
                      </a:r>
                    </a:p>
                  </a:txBody>
                  <a:tcPr marL="17671" marR="17671" marT="17671" marB="17671"/>
                </a:tc>
                <a:tc>
                  <a:txBody>
                    <a:bodyPr/>
                    <a:lstStyle/>
                    <a:p>
                      <a:pPr rtl="0"/>
                      <a:r>
                        <a:rPr lang="it-IT" sz="1400" dirty="0">
                          <a:effectLst/>
                        </a:rPr>
                        <a:t>5</a:t>
                      </a:r>
                    </a:p>
                  </a:txBody>
                  <a:tcPr marL="17671" marR="17671" marT="17671" marB="17671"/>
                </a:tc>
                <a:tc>
                  <a:txBody>
                    <a:bodyPr/>
                    <a:lstStyle/>
                    <a:p>
                      <a:pP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rtl="0"/>
                      <a:r>
                        <a:rPr lang="it-IT" sz="1400">
                          <a:effectLst/>
                        </a:rPr>
                        <a:t>0</a:t>
                      </a:r>
                    </a:p>
                  </a:txBody>
                  <a:tcPr marL="17671" marR="17671" marT="17671" marB="17671"/>
                </a:tc>
                <a:tc>
                  <a:txBody>
                    <a:bodyPr/>
                    <a:lstStyle/>
                    <a:p>
                      <a:pPr rtl="0"/>
                      <a:r>
                        <a:rPr lang="it-IT" sz="1600" b="1" dirty="0">
                          <a:solidFill>
                            <a:schemeClr val="accent6">
                              <a:lumMod val="75000"/>
                            </a:schemeClr>
                          </a:solidFill>
                          <a:effectLst/>
                        </a:rPr>
                        <a:t>5</a:t>
                      </a:r>
                    </a:p>
                  </a:txBody>
                  <a:tcPr marL="17671" marR="17671" marT="17671" marB="17671"/>
                </a:tc>
                <a:tc>
                  <a:txBody>
                    <a:bodyPr/>
                    <a:lstStyle/>
                    <a:p>
                      <a:pPr rtl="0"/>
                      <a:r>
                        <a:rPr lang="it-IT" sz="1400">
                          <a:effectLst/>
                        </a:rPr>
                        <a:t>0</a:t>
                      </a:r>
                    </a:p>
                  </a:txBody>
                  <a:tcPr marL="17671" marR="17671" marT="17671" marB="17671"/>
                </a:tc>
                <a:tc>
                  <a:txBody>
                    <a:bodyPr/>
                    <a:lstStyle/>
                    <a:p>
                      <a:pP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rtl="0"/>
                      <a:r>
                        <a:rPr lang="it-IT" sz="1400">
                          <a:effectLst/>
                        </a:rPr>
                        <a:t>3</a:t>
                      </a:r>
                    </a:p>
                  </a:txBody>
                  <a:tcPr marL="17671" marR="17671" marT="17671" marB="17671"/>
                </a:tc>
                <a:tc>
                  <a:txBody>
                    <a:bodyPr/>
                    <a:lstStyle/>
                    <a:p>
                      <a:pP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rtl="0"/>
                      <a:r>
                        <a:rPr lang="it-IT" sz="1400">
                          <a:effectLst/>
                        </a:rPr>
                        <a:t>5</a:t>
                      </a:r>
                    </a:p>
                  </a:txBody>
                  <a:tcPr marL="17671" marR="17671" marT="17671" marB="17671"/>
                </a:tc>
                <a:tc>
                  <a:txBody>
                    <a:bodyPr/>
                    <a:lstStyle/>
                    <a:p>
                      <a:pP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dirty="0">
                          <a:effectLst/>
                        </a:rPr>
                        <a:t>3</a:t>
                      </a:r>
                    </a:p>
                  </a:txBody>
                  <a:tcPr marL="17671" marR="17671" marT="17671" marB="17671"/>
                </a:tc>
                <a:tc>
                  <a:txBody>
                    <a:bodyPr/>
                    <a:lstStyle/>
                    <a:p>
                      <a:pPr rtl="0"/>
                      <a:r>
                        <a:rPr lang="it-IT" sz="1600" b="1" dirty="0">
                          <a:solidFill>
                            <a:schemeClr val="accent6">
                              <a:lumMod val="75000"/>
                            </a:schemeClr>
                          </a:solidFill>
                          <a:effectLst/>
                        </a:rPr>
                        <a:t>4</a:t>
                      </a:r>
                    </a:p>
                  </a:txBody>
                  <a:tcPr marL="17671" marR="17671" marT="17671" marB="17671"/>
                </a:tc>
                <a:tc>
                  <a:txBody>
                    <a:bodyPr/>
                    <a:lstStyle/>
                    <a:p>
                      <a:pPr rtl="0"/>
                      <a:r>
                        <a:rPr lang="it-IT" sz="1400">
                          <a:effectLst/>
                        </a:rPr>
                        <a:t>0</a:t>
                      </a:r>
                    </a:p>
                  </a:txBody>
                  <a:tcPr marL="17671" marR="17671" marT="17671" marB="17671"/>
                </a:tc>
                <a:tc>
                  <a:txBody>
                    <a:bodyPr/>
                    <a:lstStyle/>
                    <a:p>
                      <a:pPr rtl="0"/>
                      <a:r>
                        <a:rPr lang="it-IT" sz="1400" dirty="0">
                          <a:effectLst/>
                        </a:rPr>
                        <a:t>1</a:t>
                      </a:r>
                    </a:p>
                  </a:txBody>
                  <a:tcPr marL="17671" marR="17671" marT="17671" marB="17671"/>
                </a:tc>
              </a:tr>
            </a:tbl>
          </a:graphicData>
        </a:graphic>
      </p:graphicFrame>
    </p:spTree>
    <p:extLst>
      <p:ext uri="{BB962C8B-B14F-4D97-AF65-F5344CB8AC3E}">
        <p14:creationId xmlns:p14="http://schemas.microsoft.com/office/powerpoint/2010/main" val="2473970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32762" y="1084613"/>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27012" y="4365104"/>
            <a:ext cx="3664016" cy="646331"/>
          </a:xfrm>
          <a:prstGeom prst="rect">
            <a:avLst/>
          </a:prstGeom>
          <a:noFill/>
        </p:spPr>
        <p:txBody>
          <a:bodyPr wrap="none" rtlCol="0">
            <a:spAutoFit/>
          </a:bodyPr>
          <a:lstStyle/>
          <a:p>
            <a:pPr marL="285750" indent="-285750">
              <a:buFont typeface="Wingdings" pitchFamily="2" charset="2"/>
              <a:buChar char="v"/>
            </a:pPr>
            <a:r>
              <a:rPr lang="it-IT" dirty="0" smtClean="0"/>
              <a:t>Data la tabella vista in precedenza</a:t>
            </a:r>
          </a:p>
          <a:p>
            <a:pPr marL="742950" lvl="1" indent="-285750">
              <a:buFont typeface="Courier New" pitchFamily="49" charset="0"/>
              <a:buChar char="o"/>
            </a:pPr>
            <a:r>
              <a:rPr lang="it-IT" dirty="0" smtClean="0"/>
              <a:t>Si è scelto </a:t>
            </a:r>
            <a:r>
              <a:rPr lang="it-IT" dirty="0" err="1" smtClean="0"/>
              <a:t>phpbb</a:t>
            </a:r>
            <a:endParaRPr lang="it-IT"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477328"/>
          </a:xfrm>
          <a:prstGeom prst="rect">
            <a:avLst/>
          </a:prstGeom>
          <a:noFill/>
        </p:spPr>
        <p:txBody>
          <a:bodyPr wrap="square" rtlCol="0">
            <a:spAutoFit/>
          </a:bodyPr>
          <a:lstStyle/>
          <a:p>
            <a:pPr marL="285750" indent="-285750">
              <a:buFont typeface="Wingdings" pitchFamily="2" charset="2"/>
              <a:buChar char="v"/>
            </a:pPr>
            <a:r>
              <a:rPr lang="it-IT" dirty="0" smtClean="0">
                <a:latin typeface="+mj-lt"/>
                <a:cs typeface="Arial" pitchFamily="34" charset="0"/>
              </a:rPr>
              <a:t>Non sono state controllate le invarianti</a:t>
            </a:r>
          </a:p>
          <a:p>
            <a:pPr marL="742950" lvl="1" indent="-285750">
              <a:buFont typeface="Courier New" pitchFamily="49" charset="0"/>
              <a:buChar char="o"/>
            </a:pPr>
            <a:r>
              <a:rPr lang="it-IT" dirty="0" smtClean="0">
                <a:latin typeface="+mj-lt"/>
                <a:cs typeface="Arial" pitchFamily="34" charset="0"/>
              </a:rPr>
              <a:t>Non avrebbe Individuato molti bug perché:</a:t>
            </a:r>
          </a:p>
          <a:p>
            <a:pPr marL="1200150" lvl="2" indent="-285750">
              <a:buFont typeface="Arial" pitchFamily="34" charset="0"/>
              <a:buChar char="•"/>
            </a:pPr>
            <a:r>
              <a:rPr lang="it-IT" dirty="0" smtClean="0">
                <a:latin typeface="+mj-lt"/>
                <a:cs typeface="Arial" pitchFamily="34" charset="0"/>
              </a:rPr>
              <a:t>Il testing di unità è stato eseguito dallo sviluppatore stesso</a:t>
            </a:r>
          </a:p>
          <a:p>
            <a:pPr marL="1200150" lvl="2" indent="-285750">
              <a:buFont typeface="Arial" pitchFamily="34" charset="0"/>
              <a:buChar char="•"/>
            </a:pPr>
            <a:r>
              <a:rPr lang="it-IT" dirty="0" smtClean="0">
                <a:latin typeface="+mj-lt"/>
                <a:cs typeface="Arial" pitchFamily="34" charset="0"/>
              </a:rPr>
              <a:t>Molto ridondate</a:t>
            </a:r>
            <a:r>
              <a:rPr lang="it-IT"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646331"/>
          </a:xfrm>
          <a:prstGeom prst="rect">
            <a:avLst/>
          </a:prstGeom>
          <a:noFill/>
        </p:spPr>
        <p:txBody>
          <a:bodyPr wrap="none" rtlCol="0">
            <a:spAutoFit/>
          </a:bodyPr>
          <a:lstStyle/>
          <a:p>
            <a:pPr algn="ctr"/>
            <a:r>
              <a:rPr lang="it-IT" b="1" dirty="0" smtClean="0"/>
              <a:t>OCL classe </a:t>
            </a:r>
            <a:r>
              <a:rPr lang="it-IT" b="1" dirty="0" err="1" smtClean="0"/>
              <a:t>ControlQuestionario</a:t>
            </a:r>
            <a:endParaRPr lang="it-IT"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p14="http://schemas.microsoft.com/office/powerpoint/2010/main" val="3312797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2857496"/>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2928934"/>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Collegamento</a:t>
            </a:r>
            <a:r>
              <a:rPr lang="en-US" dirty="0" smtClean="0"/>
              <a:t> slide </a:t>
            </a:r>
            <a:r>
              <a:rPr lang="en-US" dirty="0" err="1" smtClean="0"/>
              <a:t>precedenti</a:t>
            </a:r>
            <a:endParaRPr lang="en-US"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Pro\Contro implementazione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285720" y="1785926"/>
            <a:ext cx="8429684"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Font typeface="Wingdings" pitchFamily="2" charset="2"/>
              <a:buChar char="v"/>
            </a:pPr>
            <a:r>
              <a:rPr lang="en-US" sz="3000" dirty="0" smtClean="0"/>
              <a:t>Elevata complessità</a:t>
            </a:r>
          </a:p>
          <a:p>
            <a:pPr marL="365760" lvl="1" indent="0">
              <a:buFont typeface="Wingdings" pitchFamily="2" charset="2"/>
              <a:buChar char="v"/>
            </a:pPr>
            <a:r>
              <a:rPr lang="en-US" sz="3000" dirty="0" smtClean="0"/>
              <a:t>Porzioni di codice poco commentate</a:t>
            </a:r>
          </a:p>
          <a:p>
            <a:pPr marL="365760" lvl="1" indent="0">
              <a:buFont typeface="Wingdings" pitchFamily="2" charset="2"/>
              <a:buChar char="v"/>
            </a:pPr>
            <a:r>
              <a:rPr lang="en-US" dirty="0" smtClean="0"/>
              <a:t>I sottosistemi con priorità medio/bassa non sono stati implementati</a:t>
            </a:r>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sp>
        <p:nvSpPr>
          <p:cNvPr id="4" name="Content Placeholder 3"/>
          <p:cNvSpPr txBox="1">
            <a:spLocks/>
          </p:cNvSpPr>
          <p:nvPr/>
        </p:nvSpPr>
        <p:spPr>
          <a:xfrm>
            <a:off x="357158" y="4214818"/>
            <a:ext cx="8429684"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r>
              <a:rPr lang="en-US" sz="3000" dirty="0" smtClean="0"/>
              <a:t>E’ possibile migliorare il sistema con ulteriori operazioni di refactoring, per migliorarne la leggibilità e la complessità. </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giusto </a:t>
            </a:r>
            <a:endParaRPr lang="it-IT" sz="2600" b="1" dirty="0"/>
          </a:p>
        </p:txBody>
      </p:sp>
      <p:pic>
        <p:nvPicPr>
          <p:cNvPr id="13314" name="Picture 2" descr="http://whywedoit.files.wordpress.com/2009/04/smile.jpg"/>
          <p:cNvPicPr>
            <a:picLocks noChangeAspect="1" noChangeArrowheads="1"/>
          </p:cNvPicPr>
          <p:nvPr/>
        </p:nvPicPr>
        <p:blipFill>
          <a:blip r:embed="rId2" cstate="print"/>
          <a:srcRect/>
          <a:stretch>
            <a:fillRect/>
          </a:stretch>
        </p:blipFill>
        <p:spPr bwMode="auto">
          <a:xfrm>
            <a:off x="4643438" y="1500174"/>
            <a:ext cx="1428760" cy="107157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sbagliato </a:t>
            </a:r>
            <a:endParaRPr lang="it-IT" sz="2600" b="1" dirty="0"/>
          </a:p>
        </p:txBody>
      </p:sp>
      <p:pic>
        <p:nvPicPr>
          <p:cNvPr id="50178" name="Picture 2" descr="http://newton.logg.it/files/2009/11/Emoticon-Sad-300x300.png"/>
          <p:cNvPicPr>
            <a:picLocks noChangeAspect="1" noChangeArrowheads="1"/>
          </p:cNvPicPr>
          <p:nvPr/>
        </p:nvPicPr>
        <p:blipFill>
          <a:blip r:embed="rId2" cstate="print"/>
          <a:srcRect/>
          <a:stretch>
            <a:fillRect/>
          </a:stretch>
        </p:blipFill>
        <p:spPr bwMode="auto">
          <a:xfrm>
            <a:off x="5286380" y="1571612"/>
            <a:ext cx="857256" cy="857256"/>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Cosa faremo nel prossimo progetto che non abbiamo fatto:</a:t>
            </a:r>
            <a:endParaRPr lang="it-IT" sz="2600" b="1" dirty="0"/>
          </a:p>
        </p:txBody>
      </p:sp>
      <p:pic>
        <p:nvPicPr>
          <p:cNvPr id="6" name="Picture 2" descr="http://whywedoit.files.wordpress.com/2009/04/smile.jpg"/>
          <p:cNvPicPr>
            <a:picLocks noChangeAspect="1" noChangeArrowheads="1"/>
          </p:cNvPicPr>
          <p:nvPr/>
        </p:nvPicPr>
        <p:blipFill>
          <a:blip r:embed="rId2" cstate="print"/>
          <a:srcRect/>
          <a:stretch>
            <a:fillRect/>
          </a:stretch>
        </p:blipFill>
        <p:spPr bwMode="auto">
          <a:xfrm>
            <a:off x="6000760" y="1500174"/>
            <a:ext cx="1428760" cy="107157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Quanto reputiamo buono il nostro sottosistema:</a:t>
            </a:r>
            <a:endParaRPr lang="it-IT" sz="2600" b="1" dirty="0"/>
          </a:p>
        </p:txBody>
      </p:sp>
      <p:pic>
        <p:nvPicPr>
          <p:cNvPr id="6" name="Picture 2" descr="http://whywedoit.files.wordpress.com/2009/04/smile.jpg"/>
          <p:cNvPicPr>
            <a:picLocks noChangeAspect="1" noChangeArrowheads="1"/>
          </p:cNvPicPr>
          <p:nvPr/>
        </p:nvPicPr>
        <p:blipFill>
          <a:blip r:embed="rId2" cstate="print"/>
          <a:srcRect/>
          <a:stretch>
            <a:fillRect/>
          </a:stretch>
        </p:blipFill>
        <p:spPr bwMode="auto">
          <a:xfrm>
            <a:off x="6000760" y="1500174"/>
            <a:ext cx="1428760" cy="107157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486155450"/>
              </p:ext>
            </p:extLst>
          </p:nvPr>
        </p:nvGraphicFramePr>
        <p:xfrm>
          <a:off x="0" y="1552624"/>
          <a:ext cx="9144000" cy="3919014"/>
        </p:xfrm>
        <a:graphic>
          <a:graphicData uri="http://schemas.openxmlformats.org/drawingml/2006/table">
            <a:tbl>
              <a:tblPr firstRow="1" bandRow="1">
                <a:tableStyleId>{5C22544A-7EE6-4342-B048-85BDC9FD1C3A}</a:tableStyleId>
              </a:tblPr>
              <a:tblGrid>
                <a:gridCol w="2434119"/>
                <a:gridCol w="6709881"/>
              </a:tblGrid>
              <a:tr h="244541">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244541">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it-IT" sz="1800" kern="1200" dirty="0" smtClean="0">
                        <a:solidFill>
                          <a:schemeClr val="dk1"/>
                        </a:solidFill>
                        <a:latin typeface="+mn-lt"/>
                        <a:ea typeface="+mn-ea"/>
                        <a:cs typeface="+mn-cs"/>
                      </a:endParaRPr>
                    </a:p>
                  </a:txBody>
                  <a:tcPr/>
                </a:tc>
              </a:tr>
              <a:tr h="3187494">
                <a:tc>
                  <a:txBody>
                    <a:bodyPr/>
                    <a:lstStyle/>
                    <a:p>
                      <a:r>
                        <a:rPr lang="it-IT" b="1" dirty="0" smtClean="0"/>
                        <a:t>Flusso degli eventi</a:t>
                      </a:r>
                      <a:endParaRPr lang="it-IT" b="1" dirty="0"/>
                    </a:p>
                  </a:txBody>
                  <a:tcPr/>
                </a:tc>
                <a:tc>
                  <a:txBody>
                    <a:bodyPr/>
                    <a:lstStyle/>
                    <a:p>
                      <a:pPr lvl="1" algn="l"/>
                      <a:endParaRPr lang="it-IT" dirty="0"/>
                    </a:p>
                  </a:txBody>
                  <a:tcPr/>
                </a:tc>
              </a:tr>
            </a:tbl>
          </a:graphicData>
        </a:graphic>
      </p:graphicFrame>
      <p:sp>
        <p:nvSpPr>
          <p:cNvPr id="5" name="CasellaDiTesto 4"/>
          <p:cNvSpPr txBox="1"/>
          <p:nvPr/>
        </p:nvSpPr>
        <p:spPr>
          <a:xfrm>
            <a:off x="1403648" y="6186406"/>
            <a:ext cx="5828455" cy="369332"/>
          </a:xfrm>
          <a:prstGeom prst="rect">
            <a:avLst/>
          </a:prstGeom>
          <a:noFill/>
        </p:spPr>
        <p:txBody>
          <a:bodyPr wrap="none" rtlCol="0">
            <a:spAutoFit/>
          </a:bodyPr>
          <a:lstStyle/>
          <a:p>
            <a:r>
              <a:rPr lang="it-IT" dirty="0" smtClean="0"/>
              <a:t>Tracciabilità Nome file: SC_H_58_Compilazione questionario</a:t>
            </a:r>
            <a:endParaRPr lang="it-I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628799"/>
            <a:ext cx="7560840" cy="5229201"/>
          </a:xfrm>
          <a:prstGeom prst="rect">
            <a:avLst/>
          </a:prstGeom>
          <a:noFill/>
          <a:extLst>
            <a:ext uri="{909E8E84-426E-40DD-AFC4-6F175D3DCCD1}">
              <a14:hiddenFill xmlns:a14="http://schemas.microsoft.com/office/drawing/2010/main">
                <a:solidFill>
                  <a:srgbClr val="FFFFFF"/>
                </a:solidFill>
              </a14:hiddenFill>
            </a:ext>
          </a:extLst>
        </p:spPr>
      </p:pic>
      <p:sp>
        <p:nvSpPr>
          <p:cNvPr id="3" name="Ovale 2"/>
          <p:cNvSpPr/>
          <p:nvPr/>
        </p:nvSpPr>
        <p:spPr>
          <a:xfrm>
            <a:off x="2915816" y="2276872"/>
            <a:ext cx="1800200" cy="576064"/>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p:cNvSpPr/>
          <p:nvPr/>
        </p:nvSpPr>
        <p:spPr>
          <a:xfrm>
            <a:off x="2739988" y="3887551"/>
            <a:ext cx="2151856" cy="71169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214282" y="1025525"/>
            <a:ext cx="8712200" cy="5832475"/>
          </a:xfrm>
          <a:prstGeom prst="rect">
            <a:avLst/>
          </a:prstGeom>
          <a:noFill/>
          <a:ln w="9525">
            <a:noFill/>
            <a:miter lim="800000"/>
            <a:headEnd/>
            <a:tailEnd/>
          </a:ln>
          <a:effectLst/>
        </p:spPr>
      </p:pic>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spTree>
    <p:extLst>
      <p:ext uri="{BB962C8B-B14F-4D97-AF65-F5344CB8AC3E}">
        <p14:creationId xmlns:p14="http://schemas.microsoft.com/office/powerpoint/2010/main" val="2532338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4285816619"/>
              </p:ext>
            </p:extLst>
          </p:nvPr>
        </p:nvGraphicFramePr>
        <p:xfrm>
          <a:off x="0" y="1628800"/>
          <a:ext cx="9144000" cy="283464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700" b="1" dirty="0" smtClean="0"/>
                        <a:t>Nome Use Cse</a:t>
                      </a:r>
                      <a:endParaRPr lang="it-IT" sz="17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700" b="0" kern="1200" dirty="0" smtClean="0">
                          <a:solidFill>
                            <a:schemeClr val="lt1"/>
                          </a:solidFill>
                          <a:latin typeface="+mn-lt"/>
                          <a:ea typeface="+mn-ea"/>
                          <a:cs typeface="+mn-cs"/>
                        </a:rPr>
                        <a:t>Compilazione questionario</a:t>
                      </a:r>
                    </a:p>
                  </a:txBody>
                  <a:tcPr/>
                </a:tc>
              </a:tr>
              <a:tr h="346730">
                <a:tc>
                  <a:txBody>
                    <a:bodyPr/>
                    <a:lstStyle/>
                    <a:p>
                      <a:r>
                        <a:rPr lang="it-IT" sz="1700" b="1" dirty="0" smtClean="0"/>
                        <a:t>Specializza</a:t>
                      </a:r>
                      <a:endParaRPr lang="it-IT" sz="1700" b="1" dirty="0"/>
                    </a:p>
                  </a:txBody>
                  <a:tcPr/>
                </a:tc>
                <a:tc>
                  <a:txBody>
                    <a:bodyPr/>
                    <a:lstStyle/>
                    <a:p>
                      <a:endParaRPr lang="it-IT" dirty="0"/>
                    </a:p>
                  </a:txBody>
                  <a:tcPr/>
                </a:tc>
              </a:tr>
              <a:tr h="346730">
                <a:tc>
                  <a:txBody>
                    <a:bodyPr/>
                    <a:lstStyle/>
                    <a:p>
                      <a:r>
                        <a:rPr lang="it-IT" sz="1700" b="1" dirty="0" smtClean="0"/>
                        <a:t>Attori partecipanti</a:t>
                      </a:r>
                      <a:endParaRPr lang="it-IT" sz="1700" b="1" dirty="0"/>
                    </a:p>
                  </a:txBody>
                  <a:tcPr/>
                </a:tc>
                <a:tc>
                  <a:txBody>
                    <a:bodyPr/>
                    <a:lstStyle/>
                    <a:p>
                      <a:endParaRPr lang="it-IT" dirty="0"/>
                    </a:p>
                  </a:txBody>
                  <a:tcPr/>
                </a:tc>
              </a:tr>
              <a:tr h="346730">
                <a:tc>
                  <a:txBody>
                    <a:bodyPr/>
                    <a:lstStyle/>
                    <a:p>
                      <a:r>
                        <a:rPr lang="it-IT" sz="1700" b="1" dirty="0" smtClean="0"/>
                        <a:t>Entry Condition</a:t>
                      </a:r>
                      <a:endParaRPr lang="it-IT" sz="17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Flusso degli eventi</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Exit Condition</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Exception Condition</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Requisiti qualitativi</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bl>
          </a:graphicData>
        </a:graphic>
      </p:graphicFrame>
      <p:sp>
        <p:nvSpPr>
          <p:cNvPr id="2" name="CasellaDiTesto 1"/>
          <p:cNvSpPr txBox="1"/>
          <p:nvPr/>
        </p:nvSpPr>
        <p:spPr>
          <a:xfrm>
            <a:off x="539552" y="5949280"/>
            <a:ext cx="5828455" cy="369332"/>
          </a:xfrm>
          <a:prstGeom prst="rect">
            <a:avLst/>
          </a:prstGeom>
          <a:noFill/>
        </p:spPr>
        <p:txBody>
          <a:bodyPr wrap="none" rtlCol="0">
            <a:spAutoFit/>
          </a:bodyPr>
          <a:lstStyle/>
          <a:p>
            <a:r>
              <a:rPr lang="it-IT" dirty="0" smtClean="0"/>
              <a:t>Tracciabilità Nome file: UC_H_58_Compilazione questionario</a:t>
            </a:r>
            <a:endParaRPr lang="it-I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225553551"/>
              </p:ext>
            </p:extLst>
          </p:nvPr>
        </p:nvGraphicFramePr>
        <p:xfrm>
          <a:off x="0" y="1628800"/>
          <a:ext cx="9144000" cy="283464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700" b="1" dirty="0" smtClean="0"/>
                        <a:t>Nome Use Cse</a:t>
                      </a:r>
                      <a:endParaRPr lang="it-IT" sz="17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700" b="0" kern="1200" dirty="0" smtClean="0">
                          <a:solidFill>
                            <a:schemeClr val="lt1"/>
                          </a:solidFill>
                          <a:latin typeface="+mn-lt"/>
                          <a:ea typeface="+mn-ea"/>
                          <a:cs typeface="+mn-cs"/>
                        </a:rPr>
                        <a:t>Compilazione questionario</a:t>
                      </a:r>
                    </a:p>
                  </a:txBody>
                  <a:tcPr/>
                </a:tc>
              </a:tr>
              <a:tr h="346730">
                <a:tc>
                  <a:txBody>
                    <a:bodyPr/>
                    <a:lstStyle/>
                    <a:p>
                      <a:r>
                        <a:rPr lang="it-IT" sz="1700" b="1" dirty="0" smtClean="0"/>
                        <a:t>Specializza</a:t>
                      </a:r>
                      <a:endParaRPr lang="it-IT" sz="1700" b="1" dirty="0"/>
                    </a:p>
                  </a:txBody>
                  <a:tcPr/>
                </a:tc>
                <a:tc>
                  <a:txBody>
                    <a:bodyPr/>
                    <a:lstStyle/>
                    <a:p>
                      <a:endParaRPr lang="it-IT" dirty="0"/>
                    </a:p>
                  </a:txBody>
                  <a:tcPr/>
                </a:tc>
              </a:tr>
              <a:tr h="346730">
                <a:tc>
                  <a:txBody>
                    <a:bodyPr/>
                    <a:lstStyle/>
                    <a:p>
                      <a:r>
                        <a:rPr lang="it-IT" sz="1700" b="1" dirty="0" smtClean="0"/>
                        <a:t>Attori partecipanti</a:t>
                      </a:r>
                      <a:endParaRPr lang="it-IT" sz="1700" b="1" dirty="0"/>
                    </a:p>
                  </a:txBody>
                  <a:tcPr/>
                </a:tc>
                <a:tc>
                  <a:txBody>
                    <a:bodyPr/>
                    <a:lstStyle/>
                    <a:p>
                      <a:endParaRPr lang="it-IT" dirty="0"/>
                    </a:p>
                  </a:txBody>
                  <a:tcPr/>
                </a:tc>
              </a:tr>
              <a:tr h="346730">
                <a:tc>
                  <a:txBody>
                    <a:bodyPr/>
                    <a:lstStyle/>
                    <a:p>
                      <a:r>
                        <a:rPr lang="it-IT" sz="1700" b="1" dirty="0" smtClean="0"/>
                        <a:t>Entry Condition</a:t>
                      </a:r>
                      <a:endParaRPr lang="it-IT" sz="17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Flusso degli eventi</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Exit Condition</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Exception Condition</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Requisiti qualitativi</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bl>
          </a:graphicData>
        </a:graphic>
      </p:graphicFrame>
      <p:sp>
        <p:nvSpPr>
          <p:cNvPr id="2" name="CasellaDiTesto 1"/>
          <p:cNvSpPr txBox="1"/>
          <p:nvPr/>
        </p:nvSpPr>
        <p:spPr>
          <a:xfrm>
            <a:off x="539552" y="5949280"/>
            <a:ext cx="5828455" cy="369332"/>
          </a:xfrm>
          <a:prstGeom prst="rect">
            <a:avLst/>
          </a:prstGeom>
          <a:noFill/>
        </p:spPr>
        <p:txBody>
          <a:bodyPr wrap="none" rtlCol="0">
            <a:spAutoFit/>
          </a:bodyPr>
          <a:lstStyle/>
          <a:p>
            <a:r>
              <a:rPr lang="it-IT" dirty="0" smtClean="0"/>
              <a:t>Tracciabilità Nome file: UC_H_58_Compilazione questionario</a:t>
            </a:r>
            <a:endParaRPr lang="it-IT" dirty="0"/>
          </a:p>
        </p:txBody>
      </p:sp>
    </p:spTree>
    <p:extLst>
      <p:ext uri="{BB962C8B-B14F-4D97-AF65-F5344CB8AC3E}">
        <p14:creationId xmlns:p14="http://schemas.microsoft.com/office/powerpoint/2010/main" val="1173458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756</TotalTime>
  <Words>1821</Words>
  <Application>Microsoft Office PowerPoint</Application>
  <PresentationFormat>Presentazione su schermo (4:3)</PresentationFormat>
  <Paragraphs>297</Paragraphs>
  <Slides>36</Slides>
  <Notes>31</Notes>
  <HiddenSlides>0</HiddenSlides>
  <MMClips>0</MMClips>
  <ScaleCrop>false</ScaleCrop>
  <HeadingPairs>
    <vt:vector size="4" baseType="variant">
      <vt:variant>
        <vt:lpstr>Tema</vt:lpstr>
      </vt:variant>
      <vt:variant>
        <vt:i4>1</vt:i4>
      </vt:variant>
      <vt:variant>
        <vt:lpstr>Titoli diapositive</vt:lpstr>
      </vt:variant>
      <vt:variant>
        <vt:i4>36</vt:i4>
      </vt:variant>
    </vt:vector>
  </HeadingPairs>
  <TitlesOfParts>
    <vt:vector size="37"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Lindig</cp:lastModifiedBy>
  <cp:revision>151</cp:revision>
  <dcterms:created xsi:type="dcterms:W3CDTF">2012-12-23T12:37:08Z</dcterms:created>
  <dcterms:modified xsi:type="dcterms:W3CDTF">2012-12-29T01:41:23Z</dcterms:modified>
</cp:coreProperties>
</file>