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9" r:id="rId2"/>
    <p:sldId id="267" r:id="rId3"/>
    <p:sldId id="260" r:id="rId4"/>
    <p:sldId id="264" r:id="rId5"/>
    <p:sldId id="261" r:id="rId6"/>
    <p:sldId id="265" r:id="rId7"/>
    <p:sldId id="262" r:id="rId8"/>
    <p:sldId id="266" r:id="rId9"/>
    <p:sldId id="263" r:id="rId10"/>
    <p:sldId id="268" r:id="rId11"/>
    <p:sldId id="272" r:id="rId12"/>
    <p:sldId id="275" r:id="rId13"/>
    <p:sldId id="271" r:id="rId14"/>
    <p:sldId id="273" r:id="rId15"/>
    <p:sldId id="274" r:id="rId16"/>
    <p:sldId id="269" r:id="rId17"/>
    <p:sldId id="270" r:id="rId18"/>
    <p:sldId id="276" r:id="rId19"/>
    <p:sldId id="277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04" autoAdjust="0"/>
  </p:normalViewPr>
  <p:slideViewPr>
    <p:cSldViewPr>
      <p:cViewPr varScale="1">
        <p:scale>
          <a:sx n="58" d="100"/>
          <a:sy n="58" d="100"/>
        </p:scale>
        <p:origin x="-171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-Come si chiamano gli altri sottosistemi????</a:t>
            </a:r>
          </a:p>
          <a:p>
            <a:r>
              <a:rPr lang="it-IT" dirty="0" smtClean="0"/>
              <a:t>-meno di 20 sec per questa slide. Obiettivo: introdurre</a:t>
            </a:r>
            <a:r>
              <a:rPr lang="it-IT" baseline="0" dirty="0" smtClean="0"/>
              <a:t> al volo l’obiettivo già noto, e presentare anche gli altri team che parleranno dopo (solo nominandoli)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-Possibilità di cerchiare attori del sottosistema (spiegazione rapida)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Possibilità di </a:t>
            </a:r>
            <a:r>
              <a:rPr lang="it-IT" dirty="0" err="1" smtClean="0"/>
              <a:t>evidenzionare</a:t>
            </a:r>
            <a:r>
              <a:rPr lang="it-IT" dirty="0" smtClean="0"/>
              <a:t> generalizzazioni</a:t>
            </a:r>
            <a:r>
              <a:rPr lang="it-IT" baseline="0" dirty="0" smtClean="0"/>
              <a:t> future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Direttore dal </a:t>
            </a:r>
            <a:r>
              <a:rPr lang="it-IT" dirty="0" err="1" smtClean="0"/>
              <a:t>rad</a:t>
            </a:r>
            <a:r>
              <a:rPr lang="it-IT" dirty="0" smtClean="0"/>
              <a:t> 2.0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Dal </a:t>
            </a:r>
            <a:r>
              <a:rPr lang="it-IT" dirty="0" err="1" smtClean="0"/>
              <a:t>rad</a:t>
            </a:r>
            <a:r>
              <a:rPr lang="it-IT" dirty="0" smtClean="0"/>
              <a:t> 3.2 in </a:t>
            </a:r>
            <a:r>
              <a:rPr lang="it-IT" dirty="0" err="1" smtClean="0"/>
              <a:t>poi…</a:t>
            </a:r>
            <a:r>
              <a:rPr lang="it-IT" dirty="0" smtClean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Nuovo dal </a:t>
            </a:r>
            <a:r>
              <a:rPr lang="it-IT" dirty="0" err="1" smtClean="0"/>
              <a:t>rad</a:t>
            </a:r>
            <a:r>
              <a:rPr lang="it-IT" dirty="0" smtClean="0"/>
              <a:t> 3.2: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Familiarità: fare tutto ciò che prima era possibile, con maggior velocità ed efficienza. Un bene per tutti gli 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-Grande lavoro</a:t>
            </a:r>
            <a:r>
              <a:rPr lang="it-IT" baseline="0" dirty="0" smtClean="0"/>
              <a:t> da realizzare </a:t>
            </a:r>
            <a:r>
              <a:rPr lang="it-IT" baseline="0" dirty="0" err="1" smtClean="0"/>
              <a:t>ecc…</a:t>
            </a:r>
            <a:endParaRPr lang="it-IT" baseline="0" dirty="0" smtClean="0"/>
          </a:p>
          <a:p>
            <a:r>
              <a:rPr lang="it-IT" dirty="0" smtClean="0"/>
              <a:t>-sommariamente divisi in 4 grandi famiglie ognuna da</a:t>
            </a:r>
            <a:r>
              <a:rPr lang="it-IT" baseline="0" dirty="0" smtClean="0"/>
              <a:t> soddisfare con requisiti </a:t>
            </a:r>
            <a:r>
              <a:rPr lang="it-IT" baseline="0" dirty="0" err="1" smtClean="0"/>
              <a:t>richiesti…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-Termini temporali: ciò eviterà di l’acquisizione di domande</a:t>
            </a:r>
            <a:r>
              <a:rPr lang="it-IT" baseline="0" dirty="0" smtClean="0"/>
              <a:t> o richieste inutile, aumentando la rapidità eliminando fastidiose operazioni di controllo ed eliminazione    </a:t>
            </a:r>
          </a:p>
          <a:p>
            <a:r>
              <a:rPr lang="it-IT" baseline="0" dirty="0" smtClean="0"/>
              <a:t>-Mix di requisiti funzionali e non. Non funzionali integrati e realizzati a stretto contatto con i funzionali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DIRE:le</a:t>
            </a:r>
            <a:r>
              <a:rPr lang="it-IT" baseline="0" dirty="0" smtClean="0"/>
              <a:t> fasi di accesso </a:t>
            </a:r>
            <a:r>
              <a:rPr lang="it-IT" baseline="0" dirty="0" err="1" smtClean="0"/>
              <a:t>ecc…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saranno </a:t>
            </a:r>
            <a:r>
              <a:rPr lang="it-IT" baseline="0" dirty="0" err="1" smtClean="0"/>
              <a:t>dp</a:t>
            </a:r>
            <a:r>
              <a:rPr lang="it-IT" baseline="0" dirty="0" smtClean="0"/>
              <a:t> descritte in dettaglio da elisa</a:t>
            </a:r>
            <a:endParaRPr lang="it-IT" dirty="0" smtClean="0"/>
          </a:p>
          <a:p>
            <a:r>
              <a:rPr lang="it-IT" dirty="0" smtClean="0"/>
              <a:t>Le notifiche permettono un </a:t>
            </a:r>
            <a:r>
              <a:rPr lang="it-IT" dirty="0" err="1" smtClean="0"/>
              <a:t>eleborazione</a:t>
            </a:r>
            <a:r>
              <a:rPr lang="it-IT" dirty="0" smtClean="0"/>
              <a:t> dati semplice poiché</a:t>
            </a:r>
            <a:r>
              <a:rPr lang="it-IT" baseline="0" dirty="0" smtClean="0"/>
              <a:t> permette di tener traccia quindi conoscere (senza fatica), ciò che deve essere fatto, modificato.</a:t>
            </a:r>
          </a:p>
          <a:p>
            <a:r>
              <a:rPr lang="it-IT" baseline="0" dirty="0" smtClean="0"/>
              <a:t>Gli input utente sono accessibili poiché organizzati in schemi di visualizzazione ordinati e di semplice comprensione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Strategy</a:t>
            </a:r>
            <a:r>
              <a:rPr lang="it-IT" dirty="0" smtClean="0"/>
              <a:t> motivo: gli utenti fanno ricerca:</a:t>
            </a:r>
          </a:p>
          <a:p>
            <a:r>
              <a:rPr lang="it-IT" dirty="0" smtClean="0"/>
              <a:t>1)possono visualizzare tutti o alcuni dati</a:t>
            </a:r>
          </a:p>
          <a:p>
            <a:r>
              <a:rPr lang="it-IT" dirty="0" smtClean="0"/>
              <a:t>2)esiti differenti a seconda dell’utente.     Ciò aumenta la rapidità di operazioni limitando l’attenzione su ciò che interessa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Slide</a:t>
            </a:r>
            <a:r>
              <a:rPr lang="it-IT" baseline="0" dirty="0" smtClean="0"/>
              <a:t> di struttura, saltare veloce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-Motivare login separato</a:t>
            </a:r>
          </a:p>
          <a:p>
            <a:r>
              <a:rPr lang="it-IT" dirty="0" smtClean="0"/>
              <a:t>-Collegarsi agli attori del sistema</a:t>
            </a:r>
            <a:r>
              <a:rPr lang="it-IT" baseline="0" dirty="0" smtClean="0"/>
              <a:t> con attenzione sul sottosistema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30/12/2012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411760" y="2780928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err="1" smtClean="0">
                <a:latin typeface="+mj-lt"/>
              </a:rPr>
              <a:t>Teams</a:t>
            </a:r>
            <a:r>
              <a:rPr lang="it-IT" sz="2800" b="1" dirty="0" smtClean="0">
                <a:latin typeface="+mj-lt"/>
              </a:rPr>
              <a:t> di Sviluppo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7544" y="1484784"/>
            <a:ext cx="8208912" cy="1368152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 smtClean="0"/>
              <a:t>Sistema</a:t>
            </a:r>
            <a:r>
              <a:rPr lang="en-US" dirty="0" smtClean="0"/>
              <a:t> Software per 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ottimizzare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asilo</a:t>
            </a:r>
            <a:r>
              <a:rPr lang="en-US" dirty="0" smtClean="0"/>
              <a:t> </a:t>
            </a:r>
            <a:r>
              <a:rPr lang="en-US" dirty="0" err="1" smtClean="0"/>
              <a:t>nido</a:t>
            </a:r>
            <a:r>
              <a:rPr lang="en-US" dirty="0" smtClean="0"/>
              <a:t> </a:t>
            </a:r>
            <a:r>
              <a:rPr lang="en-US" dirty="0" err="1" smtClean="0"/>
              <a:t>messo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</a:t>
            </a:r>
            <a:r>
              <a:rPr lang="en-US" dirty="0" err="1" smtClean="0"/>
              <a:t>dell’università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Fisciano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67544" y="3789040"/>
            <a:ext cx="5111750" cy="192168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it-IT" dirty="0" smtClean="0"/>
          </a:p>
          <a:p>
            <a:pPr lvl="1"/>
            <a:r>
              <a:rPr lang="it-IT" dirty="0" smtClean="0"/>
              <a:t>Sottosistema Accessi</a:t>
            </a:r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  <a:p>
            <a:pPr lvl="1"/>
            <a:r>
              <a:rPr lang="it-IT" dirty="0" smtClean="0"/>
              <a:t>Sottosistema </a:t>
            </a:r>
            <a:r>
              <a:rPr lang="it-IT" dirty="0" err="1" smtClean="0"/>
              <a:t>……</a:t>
            </a:r>
            <a:endParaRPr lang="it-IT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2636168" y="34104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Finalità e obiettivo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erdinando\Documents\Università\IS\RAD\3 - Sistema proposto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764704"/>
            <a:ext cx="7272808" cy="6093296"/>
          </a:xfrm>
          <a:prstGeom prst="rect">
            <a:avLst/>
          </a:prstGeom>
          <a:noFill/>
        </p:spPr>
      </p:pic>
      <p:sp>
        <p:nvSpPr>
          <p:cNvPr id="3" name="CasellaDiTesto 2"/>
          <p:cNvSpPr txBox="1"/>
          <p:nvPr/>
        </p:nvSpPr>
        <p:spPr>
          <a:xfrm>
            <a:off x="2141887" y="0"/>
            <a:ext cx="4862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Attori del Sistema </a:t>
            </a:r>
          </a:p>
          <a:p>
            <a:pPr algn="ctr"/>
            <a:endParaRPr lang="it-IT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043608" y="0"/>
            <a:ext cx="7002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Principali del Sottosistema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122" name="Picture 2" descr="C:\Users\Ferdinando\Desktop\attor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764703"/>
            <a:ext cx="7260655" cy="6093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7459" y="404664"/>
            <a:ext cx="46116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Generalizzazioni  </a:t>
            </a:r>
          </a:p>
          <a:p>
            <a:pPr algn="ctr"/>
            <a:r>
              <a:rPr lang="it-IT" sz="2800" b="1" dirty="0" smtClean="0">
                <a:latin typeface="+mj-lt"/>
              </a:rPr>
              <a:t>Trasformazioni  e  Aggiunte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720080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Aggiunte</a:t>
            </a:r>
          </a:p>
          <a:p>
            <a:pPr lvl="1"/>
            <a:r>
              <a:rPr lang="it-IT" dirty="0" smtClean="0"/>
              <a:t>Durante il processo di Analisi e </a:t>
            </a:r>
            <a:r>
              <a:rPr lang="it-IT" dirty="0" err="1" smtClean="0"/>
              <a:t>oltre…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Migliorare o Ottimizzare</a:t>
            </a:r>
          </a:p>
          <a:p>
            <a:r>
              <a:rPr lang="it-IT" dirty="0" smtClean="0"/>
              <a:t>Trasformazioni e Generalizzazioni</a:t>
            </a:r>
          </a:p>
          <a:p>
            <a:pPr lvl="1"/>
            <a:r>
              <a:rPr lang="it-IT" dirty="0" smtClean="0"/>
              <a:t>Normale evoluzione del sistema</a:t>
            </a:r>
          </a:p>
          <a:p>
            <a:pPr lvl="1"/>
            <a:r>
              <a:rPr lang="it-IT" dirty="0" smtClean="0"/>
              <a:t>Complessità sempre maggiore</a:t>
            </a:r>
          </a:p>
          <a:p>
            <a:r>
              <a:rPr lang="it-IT" dirty="0" smtClean="0"/>
              <a:t>Riportate e descritte nell’evoluzione del RAD</a:t>
            </a:r>
          </a:p>
          <a:p>
            <a:pPr lvl="1"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RAD 1.0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6146" name="Picture 2" descr="C:\Users\Ferdinando\Desktop\UCD Pri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7200799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Seconda versione RAD 2.0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esktop\Nuova cartella\2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84076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1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RAD 4.0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Nuova cartella\UCD fina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196752"/>
            <a:ext cx="756084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Prima versione </a:t>
            </a:r>
            <a:r>
              <a:rPr lang="it-IT" sz="2800" b="1" dirty="0" err="1" smtClean="0">
                <a:latin typeface="+mj-lt"/>
              </a:rPr>
              <a:t>GestioneDatiPersonali</a:t>
            </a:r>
            <a:r>
              <a:rPr lang="it-IT" sz="2800" b="1" dirty="0" smtClean="0">
                <a:latin typeface="+mj-lt"/>
              </a:rPr>
              <a:t>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Ferdinando\Desktop\Immagin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971600" y="0"/>
            <a:ext cx="69127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Use</a:t>
            </a:r>
            <a:r>
              <a:rPr lang="it-IT" sz="4800" b="1" dirty="0" smtClean="0">
                <a:latin typeface="+mj-lt"/>
              </a:rPr>
              <a:t> case </a:t>
            </a:r>
            <a:r>
              <a:rPr lang="it-IT" sz="4800" b="1" dirty="0" err="1" smtClean="0">
                <a:latin typeface="+mj-lt"/>
              </a:rPr>
              <a:t>Diagram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Ultima versione </a:t>
            </a:r>
            <a:r>
              <a:rPr lang="it-IT" sz="2800" b="1" dirty="0" err="1" smtClean="0">
                <a:latin typeface="+mj-lt"/>
              </a:rPr>
              <a:t>GestioneDati</a:t>
            </a:r>
            <a:r>
              <a:rPr lang="it-IT" sz="2800" b="1" dirty="0" smtClean="0">
                <a:latin typeface="+mj-lt"/>
              </a:rPr>
              <a:t> personali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1026" name="Picture 2" descr="C:\Users\Ferdinando\Documents\Università\IS\RAD\Casi d'uso\Atsilo1\Gestione Dati personali\UCD_A_3 GestioneDatiPersonaliComplet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39752" y="1"/>
            <a:ext cx="40964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Problemi?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Perché?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124744"/>
            <a:ext cx="8280920" cy="5733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Difficoltà iniziali</a:t>
            </a:r>
            <a:r>
              <a:rPr lang="it-IT" dirty="0" smtClean="0"/>
              <a:t> </a:t>
            </a:r>
            <a:endParaRPr lang="it-IT" dirty="0" smtClean="0"/>
          </a:p>
          <a:p>
            <a:pPr lvl="1"/>
            <a:r>
              <a:rPr lang="it-IT" dirty="0" smtClean="0"/>
              <a:t>Inesperienza </a:t>
            </a:r>
          </a:p>
          <a:p>
            <a:pPr lvl="1"/>
            <a:r>
              <a:rPr lang="it-IT" dirty="0" smtClean="0"/>
              <a:t>Approccio </a:t>
            </a:r>
            <a:r>
              <a:rPr lang="it-IT" dirty="0" err="1" smtClean="0"/>
              <a:t>Tools</a:t>
            </a:r>
            <a:r>
              <a:rPr lang="it-IT" dirty="0" smtClean="0"/>
              <a:t>  (</a:t>
            </a:r>
            <a:r>
              <a:rPr lang="it-IT" dirty="0" err="1" smtClean="0"/>
              <a:t>JUnit</a:t>
            </a:r>
            <a:r>
              <a:rPr lang="it-IT" dirty="0" smtClean="0"/>
              <a:t>)</a:t>
            </a:r>
            <a:endParaRPr lang="it-IT" dirty="0" smtClean="0"/>
          </a:p>
          <a:p>
            <a:r>
              <a:rPr lang="it-IT" dirty="0" smtClean="0"/>
              <a:t>Fattore Tempo</a:t>
            </a:r>
            <a:endParaRPr lang="it-IT" dirty="0" smtClean="0"/>
          </a:p>
          <a:p>
            <a:pPr lvl="1"/>
            <a:r>
              <a:rPr lang="it-IT" dirty="0" smtClean="0"/>
              <a:t>Consegne imperfette (</a:t>
            </a:r>
            <a:r>
              <a:rPr lang="it-IT" dirty="0" err="1" smtClean="0"/>
              <a:t>succesivamente</a:t>
            </a:r>
            <a:r>
              <a:rPr lang="it-IT" dirty="0" smtClean="0"/>
              <a:t> revisionate)</a:t>
            </a:r>
            <a:endParaRPr lang="it-IT" dirty="0" smtClean="0"/>
          </a:p>
          <a:p>
            <a:pPr lvl="1"/>
            <a:r>
              <a:rPr lang="it-IT" dirty="0" smtClean="0"/>
              <a:t>Errori (Database)</a:t>
            </a:r>
            <a:endParaRPr lang="it-IT" dirty="0" smtClean="0"/>
          </a:p>
          <a:p>
            <a:r>
              <a:rPr lang="it-IT" dirty="0" smtClean="0"/>
              <a:t>Aggiunte e Perdite in corsa</a:t>
            </a:r>
            <a:endParaRPr lang="it-IT" dirty="0" smtClean="0"/>
          </a:p>
          <a:p>
            <a:pPr lvl="1"/>
            <a:r>
              <a:rPr lang="it-IT" dirty="0" smtClean="0"/>
              <a:t>Modifiche Costanti al sistema</a:t>
            </a:r>
          </a:p>
          <a:p>
            <a:pPr lvl="1"/>
            <a:r>
              <a:rPr lang="it-IT" dirty="0" smtClean="0"/>
              <a:t>Motivazione ed interpretazione</a:t>
            </a:r>
          </a:p>
          <a:p>
            <a:r>
              <a:rPr lang="it-IT" dirty="0" err="1" smtClean="0"/>
              <a:t>Problemi=Difficoltà</a:t>
            </a:r>
            <a:endParaRPr lang="it-IT" dirty="0" smtClean="0"/>
          </a:p>
          <a:p>
            <a:pPr lvl="1"/>
            <a:r>
              <a:rPr lang="it-IT" dirty="0" smtClean="0"/>
              <a:t>Naturale processo di progettazione</a:t>
            </a: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0"/>
            <a:ext cx="5400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Progetto </a:t>
            </a:r>
            <a:r>
              <a:rPr lang="it-IT" sz="4800" b="1" dirty="0" err="1" smtClean="0">
                <a:latin typeface="+mj-lt"/>
              </a:rPr>
              <a:t>@silo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r>
              <a:rPr lang="it-IT" sz="2800" b="1" dirty="0" smtClean="0">
                <a:latin typeface="+mj-lt"/>
              </a:rPr>
              <a:t>Obiettivo Raggiunto? Perché?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9552" y="1268760"/>
            <a:ext cx="8280920" cy="540060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Aderente alle aspettative </a:t>
            </a:r>
          </a:p>
          <a:p>
            <a:pPr lvl="1"/>
            <a:r>
              <a:rPr lang="it-IT" dirty="0" smtClean="0"/>
              <a:t>Familiarità</a:t>
            </a:r>
          </a:p>
          <a:p>
            <a:r>
              <a:rPr lang="it-IT" dirty="0" smtClean="0"/>
              <a:t>Struttura aziendale</a:t>
            </a:r>
          </a:p>
          <a:p>
            <a:pPr lvl="1"/>
            <a:r>
              <a:rPr lang="it-IT" dirty="0" smtClean="0"/>
              <a:t>Nessuna Variazione</a:t>
            </a:r>
          </a:p>
          <a:p>
            <a:pPr lvl="1"/>
            <a:r>
              <a:rPr lang="it-IT" dirty="0" smtClean="0"/>
              <a:t>Ingrato ai processi già noti</a:t>
            </a:r>
          </a:p>
          <a:p>
            <a:r>
              <a:rPr lang="it-IT" dirty="0" smtClean="0"/>
              <a:t>Documentazione Solida</a:t>
            </a:r>
          </a:p>
          <a:p>
            <a:pPr lvl="1"/>
            <a:r>
              <a:rPr lang="it-IT" dirty="0" smtClean="0"/>
              <a:t>Raffinata (revisionata)</a:t>
            </a:r>
          </a:p>
          <a:p>
            <a:pPr lvl="1"/>
            <a:r>
              <a:rPr lang="it-IT" dirty="0" smtClean="0"/>
              <a:t>Crescita costante</a:t>
            </a:r>
          </a:p>
          <a:p>
            <a:pPr lvl="1"/>
            <a:r>
              <a:rPr lang="it-IT" dirty="0" smtClean="0"/>
              <a:t>Ottima Tracciabilità</a:t>
            </a:r>
          </a:p>
          <a:p>
            <a:r>
              <a:rPr lang="it-IT" dirty="0" smtClean="0"/>
              <a:t>Usare </a:t>
            </a:r>
            <a:r>
              <a:rPr lang="it-IT" dirty="0" err="1" smtClean="0"/>
              <a:t>@silo</a:t>
            </a:r>
            <a:r>
              <a:rPr lang="it-IT" dirty="0" smtClean="0"/>
              <a:t> senza accorgersene</a:t>
            </a:r>
          </a:p>
          <a:p>
            <a:pPr lvl="1"/>
            <a:r>
              <a:rPr lang="it-IT" dirty="0" smtClean="0"/>
              <a:t>Stessi processi, con maggiore velocità ed efficienza </a:t>
            </a:r>
          </a:p>
          <a:p>
            <a:pPr lvl="1"/>
            <a:endParaRPr lang="it-IT" dirty="0" smtClean="0"/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Hot </a:t>
            </a:r>
            <a:r>
              <a:rPr lang="it-IT" sz="2800" b="1" dirty="0" err="1" smtClean="0">
                <a:latin typeface="+mj-lt"/>
              </a:rPr>
              <a:t>Points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39552" y="3140968"/>
            <a:ext cx="7344816" cy="230425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Registrazione e Accesso</a:t>
            </a:r>
          </a:p>
          <a:p>
            <a:r>
              <a:rPr lang="it-IT" dirty="0" smtClean="0"/>
              <a:t>Presentazione Domanda on-Line</a:t>
            </a:r>
          </a:p>
          <a:p>
            <a:r>
              <a:rPr lang="it-IT" dirty="0" smtClean="0"/>
              <a:t>Creazione, modifica, consultazione Graduatoria</a:t>
            </a:r>
          </a:p>
          <a:p>
            <a:r>
              <a:rPr lang="it-IT" dirty="0" smtClean="0"/>
              <a:t>Creazione,modifica, consultazioni Classi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1560" y="1988840"/>
            <a:ext cx="5111750" cy="57606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Principali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realizzazione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rgbClr val="FF0000"/>
                </a:solidFill>
              </a:rPr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772816"/>
            <a:ext cx="7632848" cy="489654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Creazione account attraverso varie sezioni</a:t>
            </a:r>
          </a:p>
          <a:p>
            <a:pPr lvl="2"/>
            <a:r>
              <a:rPr lang="it-IT" dirty="0" smtClean="0"/>
              <a:t>Creazione generica dell’account</a:t>
            </a:r>
          </a:p>
          <a:p>
            <a:pPr lvl="2"/>
            <a:r>
              <a:rPr lang="it-IT" dirty="0" smtClean="0"/>
              <a:t>Dati Genitore richiedente</a:t>
            </a:r>
          </a:p>
          <a:p>
            <a:pPr lvl="2"/>
            <a:r>
              <a:rPr lang="it-IT" dirty="0" smtClean="0"/>
              <a:t>Dati Genitore non richiedente</a:t>
            </a:r>
          </a:p>
          <a:p>
            <a:pPr lvl="2"/>
            <a:r>
              <a:rPr lang="it-IT" dirty="0" smtClean="0"/>
              <a:t>Situazione Reddituale</a:t>
            </a:r>
          </a:p>
          <a:p>
            <a:pPr lvl="2"/>
            <a:r>
              <a:rPr lang="it-IT" dirty="0" smtClean="0"/>
              <a:t>Dati personali Bambino</a:t>
            </a:r>
          </a:p>
          <a:p>
            <a:pPr lvl="2"/>
            <a:r>
              <a:rPr lang="it-IT" dirty="0" smtClean="0"/>
              <a:t>Situazione Familiare</a:t>
            </a:r>
          </a:p>
          <a:p>
            <a:pPr lvl="1"/>
            <a:r>
              <a:rPr lang="it-IT" dirty="0" smtClean="0"/>
              <a:t>Notifiche costanti agli Impiegati di Competenza</a:t>
            </a:r>
          </a:p>
          <a:p>
            <a:pPr lvl="2"/>
            <a:r>
              <a:rPr lang="it-IT" dirty="0" smtClean="0"/>
              <a:t>Monitoraggio di richieste Utente 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endParaRPr lang="it-IT" dirty="0" smtClean="0"/>
          </a:p>
          <a:p>
            <a:pPr lvl="2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95536" y="1772816"/>
            <a:ext cx="6912768" cy="4824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Rapidità di Operazioni</a:t>
            </a:r>
          </a:p>
          <a:p>
            <a:pPr lvl="1"/>
            <a:r>
              <a:rPr lang="it-IT" dirty="0" smtClean="0"/>
              <a:t>Auto-Completamento</a:t>
            </a:r>
          </a:p>
          <a:p>
            <a:pPr lvl="2"/>
            <a:r>
              <a:rPr lang="it-IT" dirty="0" smtClean="0"/>
              <a:t>Compilazione Domanda</a:t>
            </a:r>
          </a:p>
          <a:p>
            <a:pPr lvl="1"/>
            <a:r>
              <a:rPr lang="it-IT" dirty="0" smtClean="0"/>
              <a:t>Modifiche e consultazione</a:t>
            </a:r>
          </a:p>
          <a:p>
            <a:pPr lvl="2"/>
            <a:r>
              <a:rPr lang="it-IT" dirty="0" smtClean="0"/>
              <a:t>Operazione su classi e iscritti (spostamenti)</a:t>
            </a:r>
          </a:p>
          <a:p>
            <a:pPr lvl="2"/>
            <a:r>
              <a:rPr lang="it-IT" dirty="0" smtClean="0"/>
              <a:t>Visualizzazione Bando</a:t>
            </a:r>
          </a:p>
          <a:p>
            <a:pPr lvl="2"/>
            <a:r>
              <a:rPr lang="it-IT" dirty="0" smtClean="0"/>
              <a:t>Accettazione Iscritto</a:t>
            </a:r>
          </a:p>
          <a:p>
            <a:pPr lvl="2"/>
            <a:r>
              <a:rPr lang="it-IT" dirty="0" smtClean="0"/>
              <a:t>Salvataggio di bozze di graduatoria</a:t>
            </a:r>
          </a:p>
          <a:p>
            <a:r>
              <a:rPr lang="it-IT" dirty="0" smtClean="0"/>
              <a:t>Alcune scelte strutturali</a:t>
            </a:r>
          </a:p>
          <a:p>
            <a:pPr lvl="1"/>
            <a:r>
              <a:rPr lang="it-IT" dirty="0" err="1" smtClean="0"/>
              <a:t>Strategy</a:t>
            </a:r>
            <a:r>
              <a:rPr lang="it-IT" dirty="0" smtClean="0"/>
              <a:t> Pattern</a:t>
            </a:r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Requisiti </a:t>
            </a:r>
            <a:r>
              <a:rPr lang="it-IT" sz="2800" b="1" dirty="0" err="1" smtClean="0">
                <a:latin typeface="+mj-lt"/>
              </a:rPr>
              <a:t>richiesti…</a:t>
            </a:r>
            <a:r>
              <a:rPr lang="it-IT" sz="2800" b="1" dirty="0" smtClean="0">
                <a:latin typeface="+mj-lt"/>
              </a:rPr>
              <a:t>.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7544" y="2060848"/>
            <a:ext cx="6840760" cy="453650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Semplicità e accessibilità</a:t>
            </a:r>
          </a:p>
          <a:p>
            <a:pPr lvl="1"/>
            <a:r>
              <a:rPr lang="it-IT" dirty="0" smtClean="0"/>
              <a:t>Presentazione richieste di Iscrizione</a:t>
            </a:r>
          </a:p>
          <a:p>
            <a:pPr lvl="1"/>
            <a:r>
              <a:rPr lang="it-IT" dirty="0" err="1" smtClean="0"/>
              <a:t>Eleborazione</a:t>
            </a:r>
            <a:r>
              <a:rPr lang="it-IT" dirty="0" smtClean="0"/>
              <a:t> dati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Rapidità di operazioni</a:t>
            </a:r>
          </a:p>
          <a:p>
            <a:pPr lvl="1"/>
            <a:r>
              <a:rPr lang="it-IT" dirty="0" smtClean="0"/>
              <a:t>Automatismo</a:t>
            </a:r>
          </a:p>
          <a:p>
            <a:pPr lvl="1"/>
            <a:r>
              <a:rPr lang="it-IT" dirty="0" smtClean="0"/>
              <a:t>Termini temporali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Protezione dati sensibili</a:t>
            </a:r>
          </a:p>
          <a:p>
            <a:pPr lvl="1"/>
            <a:r>
              <a:rPr lang="it-IT" dirty="0" smtClean="0"/>
              <a:t>Username e Password</a:t>
            </a:r>
          </a:p>
          <a:p>
            <a:pPr lvl="1"/>
            <a:r>
              <a:rPr lang="it-IT" dirty="0" smtClean="0"/>
              <a:t>Informazioni generali</a:t>
            </a:r>
          </a:p>
          <a:p>
            <a:pPr lvl="1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917872" y="476672"/>
            <a:ext cx="562320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Sottosistema Accessi </a:t>
            </a:r>
          </a:p>
          <a:p>
            <a:pPr algn="ctr"/>
            <a:r>
              <a:rPr lang="it-IT" sz="2800" b="1" dirty="0" smtClean="0">
                <a:latin typeface="+mj-lt"/>
              </a:rPr>
              <a:t>…..e soddisfatti 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2564904"/>
            <a:ext cx="7776864" cy="21602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Protezione dati Sensibili</a:t>
            </a:r>
          </a:p>
          <a:p>
            <a:pPr lvl="1"/>
            <a:r>
              <a:rPr lang="it-IT" dirty="0" smtClean="0"/>
              <a:t>Login separato per tipologia di utente</a:t>
            </a:r>
          </a:p>
          <a:p>
            <a:pPr lvl="1"/>
            <a:r>
              <a:rPr lang="it-IT" dirty="0" smtClean="0"/>
              <a:t>Dati di ricerca variabili in base ai permessi</a:t>
            </a:r>
          </a:p>
          <a:p>
            <a:pPr lvl="1"/>
            <a:r>
              <a:rPr lang="it-IT" dirty="0" smtClean="0"/>
              <a:t>Monitoraggio Complessivo dell’Amministratore</a:t>
            </a:r>
          </a:p>
          <a:p>
            <a:pPr lvl="2"/>
            <a:endParaRPr lang="it-IT" dirty="0" smtClean="0"/>
          </a:p>
          <a:p>
            <a:pPr lvl="2">
              <a:buNone/>
            </a:pPr>
            <a:endParaRPr lang="it-IT" dirty="0" smtClean="0"/>
          </a:p>
          <a:p>
            <a:pPr lvl="2"/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598</TotalTime>
  <Words>731</Words>
  <Application>Microsoft Office PowerPoint</Application>
  <PresentationFormat>Presentazione su schermo (4:3)</PresentationFormat>
  <Paragraphs>184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Ferdinando</cp:lastModifiedBy>
  <cp:revision>92</cp:revision>
  <dcterms:created xsi:type="dcterms:W3CDTF">2012-12-23T12:37:08Z</dcterms:created>
  <dcterms:modified xsi:type="dcterms:W3CDTF">2012-12-30T15:05:24Z</dcterms:modified>
</cp:coreProperties>
</file>