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2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406" r:id="rId34"/>
    <p:sldId id="273" r:id="rId35"/>
    <p:sldId id="274" r:id="rId36"/>
    <p:sldId id="275" r:id="rId37"/>
    <p:sldId id="276" r:id="rId38"/>
    <p:sldId id="277" r:id="rId39"/>
    <p:sldId id="278" r:id="rId40"/>
    <p:sldId id="281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391" r:id="rId56"/>
    <p:sldId id="392" r:id="rId57"/>
    <p:sldId id="393" r:id="rId58"/>
    <p:sldId id="40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317" r:id="rId69"/>
    <p:sldId id="376" r:id="rId70"/>
    <p:sldId id="377" r:id="rId71"/>
    <p:sldId id="378" r:id="rId72"/>
    <p:sldId id="379" r:id="rId73"/>
    <p:sldId id="380" r:id="rId74"/>
    <p:sldId id="381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407" r:id="rId85"/>
    <p:sldId id="408" r:id="rId86"/>
    <p:sldId id="409" r:id="rId87"/>
    <p:sldId id="410" r:id="rId88"/>
    <p:sldId id="411" r:id="rId89"/>
    <p:sldId id="412" r:id="rId90"/>
    <p:sldId id="413" r:id="rId91"/>
    <p:sldId id="414" r:id="rId92"/>
    <p:sldId id="415" r:id="rId93"/>
    <p:sldId id="416" r:id="rId94"/>
    <p:sldId id="417" r:id="rId95"/>
    <p:sldId id="418" r:id="rId96"/>
    <p:sldId id="419" r:id="rId97"/>
    <p:sldId id="420" r:id="rId98"/>
    <p:sldId id="421" r:id="rId99"/>
    <p:sldId id="373" r:id="rId100"/>
    <p:sldId id="374" r:id="rId10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097" autoAdjust="0"/>
  </p:normalViewPr>
  <p:slideViewPr>
    <p:cSldViewPr>
      <p:cViewPr varScale="1">
        <p:scale>
          <a:sx n="79" d="100"/>
          <a:sy n="7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99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100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06/01/2013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414300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(revisionata, incrocio)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4804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Scalabilità di dominio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:p14="http://schemas.microsoft.com/office/powerpoint/2010/main" xmlns="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93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:p14="http://schemas.microsoft.com/office/powerpoint/2010/main" xmlns="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xmlns="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xmlns="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51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:p14="http://schemas.microsoft.com/office/powerpoint/2010/main" xmlns="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2" y="1214422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 smtClean="0"/>
              <a:t>Rad</a:t>
            </a:r>
            <a:r>
              <a:rPr lang="it-IT" sz="3200" b="1" dirty="0" smtClean="0"/>
              <a:t>: </a:t>
            </a:r>
            <a:r>
              <a:rPr lang="it-IT" sz="2800" b="1" dirty="0" smtClean="0"/>
              <a:t>Pro</a:t>
            </a:r>
            <a:r>
              <a:rPr lang="it-IT" sz="3200" b="1" dirty="0" smtClean="0"/>
              <a:t> e contro</a:t>
            </a:r>
            <a:endParaRPr lang="it-IT" sz="3200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9552" y="2348880"/>
            <a:ext cx="7920880" cy="37947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i="1" dirty="0" smtClean="0"/>
              <a:t>Pro</a:t>
            </a:r>
            <a:r>
              <a:rPr lang="it-IT" b="1" i="1" dirty="0" smtClean="0"/>
              <a:t>:</a:t>
            </a:r>
            <a:endParaRPr lang="it-IT" dirty="0"/>
          </a:p>
          <a:p>
            <a:pPr lvl="1"/>
            <a:r>
              <a:rPr lang="it-IT" sz="1800" dirty="0" smtClean="0"/>
              <a:t>Revisioni incrociate</a:t>
            </a:r>
          </a:p>
          <a:p>
            <a:pPr lvl="1"/>
            <a:r>
              <a:rPr lang="it-IT" sz="1800" dirty="0" smtClean="0"/>
              <a:t>Modellazione accurata  </a:t>
            </a:r>
          </a:p>
          <a:p>
            <a:pPr lvl="1"/>
            <a:r>
              <a:rPr lang="it-IT" sz="1800" dirty="0" smtClean="0"/>
              <a:t>Attori progettati nell’ottica dell’aggiornamento del </a:t>
            </a:r>
            <a:r>
              <a:rPr lang="it-IT" sz="1800" dirty="0" err="1" smtClean="0"/>
              <a:t>rad</a:t>
            </a:r>
            <a:endParaRPr lang="it-IT" sz="1800" dirty="0" smtClean="0"/>
          </a:p>
          <a:p>
            <a:pPr lvl="1"/>
            <a:endParaRPr lang="it-IT" sz="1800" dirty="0" smtClean="0"/>
          </a:p>
          <a:p>
            <a:pPr lvl="1">
              <a:buNone/>
            </a:pPr>
            <a:endParaRPr lang="it-IT" sz="1800" dirty="0" smtClean="0"/>
          </a:p>
          <a:p>
            <a:r>
              <a:rPr lang="it-IT" sz="2400" b="1" i="1" dirty="0" smtClean="0"/>
              <a:t>Contro</a:t>
            </a:r>
            <a:r>
              <a:rPr lang="it-IT" b="1" i="1" dirty="0" smtClean="0"/>
              <a:t>:</a:t>
            </a:r>
            <a:endParaRPr lang="it-IT" dirty="0" smtClean="0"/>
          </a:p>
          <a:p>
            <a:pPr lvl="1"/>
            <a:r>
              <a:rPr lang="it-IT" sz="1800" dirty="0" smtClean="0"/>
              <a:t>Nonostante numerose revisioni ci sono ancora delle imperfezioni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:p14="http://schemas.microsoft.com/office/powerpoint/2010/main" xmlns="" val="4253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:p14="http://schemas.microsoft.com/office/powerpoint/2010/main" xmlns="" val="71915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379015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  <a:p>
            <a:pPr lvl="2"/>
            <a:r>
              <a:rPr lang="it-IT" dirty="0" smtClean="0"/>
              <a:t>Salvataggio in bozze</a:t>
            </a:r>
          </a:p>
        </p:txBody>
      </p:sp>
    </p:spTree>
    <p:extLst>
      <p:ext uri="{BB962C8B-B14F-4D97-AF65-F5344CB8AC3E}">
        <p14:creationId xmlns:p14="http://schemas.microsoft.com/office/powerpoint/2010/main" xmlns="" val="56087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1840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8994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3578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031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987824" y="2204864"/>
            <a:ext cx="16561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1258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49830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9099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:p14="http://schemas.microsoft.com/office/powerpoint/2010/main" xmlns="" val="198260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668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6745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8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044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2166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6638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280953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5223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3044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62983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79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  <p:pic>
        <p:nvPicPr>
          <p:cNvPr id="1026" name="Picture 2" descr="C:\Users\Angelo\Downloads\man-cry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780928"/>
            <a:ext cx="2592288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5288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ngelo\Downloads\om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6940" y="3507829"/>
            <a:ext cx="2745540" cy="3161531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/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scriveranno </a:t>
            </a:r>
            <a:r>
              <a:rPr lang="it-IT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ridotto</a:t>
            </a:r>
          </a:p>
          <a:p>
            <a:pPr marL="708660" lvl="1" indent="-342900"/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Leggibilità aumentata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Manutenibilità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aumentata</a:t>
            </a: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84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  <p:pic>
        <p:nvPicPr>
          <p:cNvPr id="1026" name="Picture 2" descr="C:\Users\Angelo\Desktop\Senza titolo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626370"/>
            <a:ext cx="2341546" cy="31149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673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5814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(….);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  <p:pic>
        <p:nvPicPr>
          <p:cNvPr id="44034" name="Picture 2" descr="http://www.html.ve.it/images/omino_rela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3143246"/>
            <a:ext cx="2786082" cy="27860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1289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Angelo\Downloads\omino-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85926"/>
            <a:ext cx="1673342" cy="1495203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 algn="r"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:p14="http://schemas.microsoft.com/office/powerpoint/2010/main" xmlns="" val="46272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71710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0971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95590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2428868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3796" name="Picture 4" descr="http://www.upieditoria.it/images/omino%20camerie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04" y="3500438"/>
            <a:ext cx="3295650" cy="3295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083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4774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7683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56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326699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9633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173788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06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688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2029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74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:p14="http://schemas.microsoft.com/office/powerpoint/2010/main" xmlns="" val="113025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:p14="http://schemas.microsoft.com/office/powerpoint/2010/main" xmlns="" val="373457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21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8328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:p14="http://schemas.microsoft.com/office/powerpoint/2010/main" xmlns="" val="426636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graduatorie</a:t>
            </a:r>
          </a:p>
          <a:p>
            <a:pPr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67840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629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72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657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</a:t>
            </a:r>
          </a:p>
          <a:p>
            <a:pPr lvl="1"/>
            <a:r>
              <a:rPr lang="it-IT" dirty="0" smtClean="0"/>
              <a:t>Affrontato nell’ottica dell’estendibilità</a:t>
            </a:r>
          </a:p>
        </p:txBody>
      </p:sp>
    </p:spTree>
    <p:extLst>
      <p:ext uri="{BB962C8B-B14F-4D97-AF65-F5344CB8AC3E}">
        <p14:creationId xmlns:p14="http://schemas.microsoft.com/office/powerpoint/2010/main" xmlns="" val="330392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57148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189016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operazioni 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sistema.</a:t>
            </a:r>
            <a:endParaRPr sz="2800" dirty="0"/>
          </a:p>
        </p:txBody>
      </p:sp>
      <p:pic>
        <p:nvPicPr>
          <p:cNvPr id="3074" name="Picture 2" descr="C:\Documents and Settings\Frank\Desktop\email-marke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166386"/>
            <a:ext cx="2683426" cy="2258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vert="horz" lIns="90000" tIns="0" rIns="90000" bIns="45000" anchor="ctr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invia, possiamo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credenziali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NOTIFICHE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/>
          </a:p>
        </p:txBody>
      </p:sp>
      <p:pic>
        <p:nvPicPr>
          <p:cNvPr id="4098" name="Picture 2" descr="C:\Documents and Settings\Frank\Desktop\7005564-scelta-della-giusta-direzione-illustrazione-di-rendering-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3929066"/>
            <a:ext cx="3513151" cy="2634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componente </a:t>
            </a:r>
            <a:r>
              <a:rPr lang="it-IT" sz="3200" dirty="0" err="1" smtClean="0">
                <a:solidFill>
                  <a:srgbClr val="000000"/>
                </a:solidFill>
                <a:latin typeface="Calibri"/>
              </a:rPr>
              <a:t>off-the-shelf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Oracle)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BRIDGE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071538" y="714356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122" name="Picture 2" descr="\\vmware-host\Shared Folders\Scrivania\icona_omino_punto_interrogativ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28586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13" name="Connettore 4 12"/>
          <p:cNvCxnSpPr/>
          <p:nvPr/>
        </p:nvCxnSpPr>
        <p:spPr>
          <a:xfrm>
            <a:off x="2786050" y="2285992"/>
            <a:ext cx="2643206" cy="157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5429256" y="3429000"/>
            <a:ext cx="305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control</a:t>
            </a:r>
            <a:r>
              <a:rPr lang="it-IT" dirty="0" smtClean="0"/>
              <a:t> si occupa di inviare   </a:t>
            </a:r>
          </a:p>
          <a:p>
            <a:r>
              <a:rPr lang="it-IT" dirty="0" smtClean="0"/>
              <a:t>Oggetti Messaggio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7" name="Connettore 4 6"/>
          <p:cNvCxnSpPr>
            <a:endCxn id="8" idx="0"/>
          </p:cNvCxnSpPr>
          <p:nvPr/>
        </p:nvCxnSpPr>
        <p:spPr>
          <a:xfrm>
            <a:off x="5572132" y="2714620"/>
            <a:ext cx="1420854" cy="1071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429256" y="3786190"/>
            <a:ext cx="312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L’interfaccia Messaggio serve a </a:t>
            </a:r>
          </a:p>
          <a:p>
            <a:r>
              <a:rPr lang="it-IT" dirty="0" smtClean="0"/>
              <a:t>definire le varie Notifiche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97821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9" name="Connettore 4 8"/>
          <p:cNvCxnSpPr/>
          <p:nvPr/>
        </p:nvCxnSpPr>
        <p:spPr>
          <a:xfrm>
            <a:off x="3929058" y="3713164"/>
            <a:ext cx="128588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5286380" y="3643314"/>
            <a:ext cx="365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E’ la classe Astratta, che implementa </a:t>
            </a:r>
          </a:p>
          <a:p>
            <a:r>
              <a:rPr lang="it-IT" dirty="0" smtClean="0"/>
              <a:t>l’interfaccia Messaggio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sp>
        <p:nvSpPr>
          <p:cNvPr id="6" name="Ovale 5"/>
          <p:cNvSpPr/>
          <p:nvPr/>
        </p:nvSpPr>
        <p:spPr>
          <a:xfrm>
            <a:off x="0" y="4214818"/>
            <a:ext cx="9144000" cy="2500330"/>
          </a:xfrm>
          <a:prstGeom prst="ellipse">
            <a:avLst/>
          </a:prstGeom>
          <a:noFill/>
          <a:ln w="730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/>
          <p:cNvCxnSpPr/>
          <p:nvPr/>
        </p:nvCxnSpPr>
        <p:spPr>
          <a:xfrm flipV="1">
            <a:off x="4572000" y="3786190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5929322" y="3429000"/>
            <a:ext cx="287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Sono le varie notifiche che il </a:t>
            </a:r>
          </a:p>
          <a:p>
            <a:r>
              <a:rPr lang="it-IT" dirty="0" smtClean="0"/>
              <a:t>sistema può inviare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/>
          </a:p>
        </p:txBody>
      </p:sp>
      <p:pic>
        <p:nvPicPr>
          <p:cNvPr id="6146" name="Picture 2" descr="C:\Documents and Settings\Frank\Desktop\angolo-dell-omin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1571612"/>
            <a:ext cx="2484041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 usarlo?</a:t>
            </a:r>
          </a:p>
          <a:p>
            <a:pPr>
              <a:lnSpc>
                <a:spcPct val="100000"/>
              </a:lnSpc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Per  il </a:t>
            </a:r>
            <a:r>
              <a:rPr lang="it-IT" sz="2800" b="1" dirty="0" smtClean="0"/>
              <a:t>test di regressione</a:t>
            </a:r>
            <a:r>
              <a:rPr lang="it-IT" sz="2800" dirty="0" smtClean="0"/>
              <a:t>, infatti permette di scrivere classi apposite per consentire di rieseguire i test precedentemente scritti nella classe </a:t>
            </a:r>
            <a:r>
              <a:rPr lang="it-IT" sz="2800" dirty="0" err="1" smtClean="0"/>
              <a:t>junit</a:t>
            </a:r>
            <a:r>
              <a:rPr lang="it-IT" sz="2800" dirty="0" smtClean="0"/>
              <a:t> , e verificare che vadano a buon fine,anche dopo eventuali modifiche al codice.</a:t>
            </a:r>
            <a:endParaRPr lang="it-IT"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Cosa fa?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 err="1" smtClean="0"/>
              <a:t>junit</a:t>
            </a:r>
            <a:r>
              <a:rPr lang="it-IT" sz="2800" dirty="0" smtClean="0"/>
              <a:t> test non è altro che un insieme di diversi metodi che vanno a verificare gli output della classe presa in esame.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8194" name="Picture 2" descr="C:\Documents and Settings\Frank\Desktop\omino_di_pon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4429132"/>
            <a:ext cx="2143116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Pro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Facilità il </a:t>
            </a:r>
            <a:r>
              <a:rPr lang="it-IT" sz="2800" dirty="0" err="1" smtClean="0"/>
              <a:t>testing</a:t>
            </a:r>
            <a:r>
              <a:rPr lang="it-IT" sz="2800" dirty="0" smtClean="0"/>
              <a:t>, permette di capire subito, quali dei vari metodi riscontra problemi sia di tipo semantico che sintattico.</a:t>
            </a: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Evita di scrivere test complicati, che a loro volta verrebbero modificati  più e più volte.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9218" name="Picture 2" descr="C:\Documents and Settings\Frank\Desktop\om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0504" y="857232"/>
            <a:ext cx="1953496" cy="2249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Contro</a:t>
            </a:r>
          </a:p>
          <a:p>
            <a:pPr>
              <a:lnSpc>
                <a:spcPct val="100000"/>
              </a:lnSpc>
              <a:buSzPct val="95000"/>
            </a:pPr>
            <a:endParaRPr lang="it-IT" sz="3200" b="1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L’unico contro  che abbiamo riscontrato è un approccio un po’ ostile.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</a:pPr>
            <a:r>
              <a:rPr lang="it-IT" sz="2800" dirty="0" smtClean="0"/>
              <a:t>Ma grazie al supporto dei nostri PM, in fine è stato </a:t>
            </a:r>
            <a:r>
              <a:rPr lang="it-IT" sz="3200" b="1" dirty="0" smtClean="0"/>
              <a:t>utile e piacevole </a:t>
            </a:r>
            <a:r>
              <a:rPr lang="it-IT" sz="2800" dirty="0" smtClean="0"/>
              <a:t>utilizzare </a:t>
            </a:r>
            <a:r>
              <a:rPr lang="it-IT" sz="2800" dirty="0" err="1" smtClean="0"/>
              <a:t>Junit</a:t>
            </a:r>
            <a:r>
              <a:rPr lang="it-IT" sz="2800" dirty="0" smtClean="0"/>
              <a:t>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74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6499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516</TotalTime>
  <Words>3074</Words>
  <Application>Microsoft Office PowerPoint</Application>
  <PresentationFormat>Presentazione su schermo (4:3)</PresentationFormat>
  <Paragraphs>638</Paragraphs>
  <Slides>100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100</vt:i4>
      </vt:variant>
    </vt:vector>
  </HeadingPairs>
  <TitlesOfParts>
    <vt:vector size="101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  <vt:lpstr>Diapositiva 96</vt:lpstr>
      <vt:lpstr>Diapositiva 97</vt:lpstr>
      <vt:lpstr>Diapositiva 98</vt:lpstr>
      <vt:lpstr>Diapositiva 99</vt:lpstr>
      <vt:lpstr>Diapositiva 100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68</cp:revision>
  <dcterms:created xsi:type="dcterms:W3CDTF">2012-12-23T12:37:08Z</dcterms:created>
  <dcterms:modified xsi:type="dcterms:W3CDTF">2013-01-06T11:56:40Z</dcterms:modified>
</cp:coreProperties>
</file>