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256" r:id="rId2"/>
    <p:sldId id="310" r:id="rId3"/>
    <p:sldId id="311" r:id="rId4"/>
    <p:sldId id="312" r:id="rId5"/>
    <p:sldId id="257" r:id="rId6"/>
    <p:sldId id="28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8" r:id="rId21"/>
    <p:sldId id="30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7" r:id="rId38"/>
    <p:sldId id="298" r:id="rId39"/>
    <p:sldId id="299" r:id="rId40"/>
    <p:sldId id="300" r:id="rId41"/>
    <p:sldId id="301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29" clrIdx="0"/>
  <p:cmAuthor id="1" name="festaG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5" autoAdjust="0"/>
  </p:normalViewPr>
  <p:slideViewPr>
    <p:cSldViewPr>
      <p:cViewPr varScale="1">
        <p:scale>
          <a:sx n="70" d="100"/>
          <a:sy n="70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che</a:t>
            </a:r>
            <a:r>
              <a:rPr lang="it-IT" baseline="0" dirty="0" smtClean="0"/>
              <a:t> ho mostrato sostanzialmente è l’idea su cui noi volevamo basarci per implementare la gestione dei pagamenti ma essendo a bassa priorità non è stato implementato sia per mancanza di tempo effettivo sia per mancanza di skill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Problemi come: rimborso,cauzione,sconti</a:t>
            </a:r>
            <a:r>
              <a:rPr lang="it-IT" sz="1200" baseline="0" dirty="0" smtClean="0"/>
              <a:t> era specificato solo concettualmente ma non come farlo quindi o si sceglieva una strada dettagliata oppure si rimaneva sul generale.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Inizio:: Come </a:t>
            </a:r>
            <a:r>
              <a:rPr lang="it-IT" sz="1200" dirty="0" smtClean="0"/>
              <a:t>detto già in precedenza in una diapositiva, un problema che abbiamo riscontrato nella stesura del RAD, è stato quello dei tirocinanti.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Fine:: Tutto questo ha richiesto un maggior impegno che all’inizio non era stato programmato.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>
                <a:latin typeface="Arial" pitchFamily="34" charset="0"/>
                <a:cs typeface="Arial" pitchFamily="34" charset="0"/>
              </a:rPr>
              <a:t>1)  una volta superate le prime difficoltà, il lavoro è continuato in modo uniforme.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59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 I dati inseriti nel sistema, durante la registrazione o in altre fasi critiche fanno parte di informazioni strettamente personali.</a:t>
            </a:r>
          </a:p>
          <a:p>
            <a:r>
              <a:rPr lang="it-IT" sz="1200" dirty="0" smtClean="0"/>
              <a:t>Qualora quest’ultime venissero rese pubbliche, il sistema notificherà l’accaduto al proprietario dei dati personali.</a:t>
            </a:r>
          </a:p>
          <a:p>
            <a:endParaRPr lang="it-IT" sz="1200" dirty="0" smtClean="0"/>
          </a:p>
          <a:p>
            <a:r>
              <a:rPr lang="it-IT" sz="1200" dirty="0" smtClean="0"/>
              <a:t>Il sistema permette agli utenti di compilare i questionari in maniera anonima nonostante abbiano effettuato l’accesso e siano stati identificati.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Gli utenti del sistema compiono giornalmente delle operazioni. Il sistema si occupa quasi esclusivamente di interrogazioni al database, gli utenti, quindi, consultano e modificano gli elenchi, dopo aver eseguito operazioni di login. Questo tipo di operazioni, login e consultazione/modifica, seppur oneroso per il database di grande dimensioni, non può quindi occupare più di qualche secondo per produrre risultati. In altre parole il tempo di attese di un utente è di pochi secondi.</a:t>
            </a:r>
          </a:p>
          <a:p>
            <a:pPr algn="just"/>
            <a:r>
              <a:rPr lang="it-IT" sz="1200" dirty="0" smtClean="0"/>
              <a:t>Il sistema deve permettere all’utente di poter ricevere un riscontro da parte del sistema in non più di 5 secondi. </a:t>
            </a:r>
          </a:p>
          <a:p>
            <a:pPr algn="just"/>
            <a:r>
              <a:rPr lang="it-IT" sz="1200" dirty="0" smtClean="0"/>
              <a:t>Inoltre il sistema deve ridurre significativamente il tempo di compilazione dei questionari compilando le domande di cui già conosce le risposte al posto del genitore.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il nostro team si è occupato della gestione dei pagamenti, dei servizi quali mensa e orario e dei tirocinanti del sistema at-silo.</a:t>
            </a:r>
          </a:p>
          <a:p>
            <a:r>
              <a:rPr lang="it-IT" baseline="0" dirty="0" smtClean="0"/>
              <a:t>Ci siamo posti l’obiettivo di..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…anche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era diviso in 3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Presentation</a:t>
            </a:r>
            <a:r>
              <a:rPr lang="it-IT" baseline="0" dirty="0" smtClean="0"/>
              <a:t> </a:t>
            </a:r>
            <a:r>
              <a:rPr lang="it-IT" baseline="0" smtClean="0"/>
              <a:t>2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1501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 smtClean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 smtClean="0"/>
              <a:t> che ci hanno portato a produrre una base di dati incompleta e in alcuni punti sbagliata.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97673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58</a:t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59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60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Affidabilità :</a:t>
            </a:r>
            <a:r>
              <a:rPr lang="it-IT" baseline="0" dirty="0" smtClean="0"/>
              <a:t> Non vengono rilevati comportamenti anomali. Non è possibile modificare eventi per i quali non abbiamo i permessi</a:t>
            </a:r>
          </a:p>
          <a:p>
            <a:r>
              <a:rPr lang="it-IT" baseline="0" dirty="0" smtClean="0"/>
              <a:t>Errori : In questo modo è difficile da introdurre errori e vengono anche controllati gli allegati.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61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62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32684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 smtClean="0"/>
              <a:t>Nota numero 1: il singleton pattern viene utilizzato 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Nota numero 2:</a:t>
            </a:r>
            <a:r>
              <a:rPr lang="it-IT" baseline="0" dirty="0" smtClean="0"/>
              <a:t> Non abbiamo variabili d’istanza per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, poiché 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64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input (</a:t>
            </a:r>
            <a:r>
              <a:rPr lang="en-US" sz="1200" dirty="0" err="1" smtClean="0"/>
              <a:t>validi</a:t>
            </a:r>
            <a:r>
              <a:rPr lang="en-US" sz="1200" dirty="0" smtClean="0"/>
              <a:t> e non </a:t>
            </a:r>
            <a:r>
              <a:rPr lang="en-US" sz="1200" dirty="0" err="1" smtClean="0"/>
              <a:t>validi</a:t>
            </a:r>
            <a:r>
              <a:rPr lang="en-US" sz="1200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65</a:t>
            </a:fld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 smtClean="0"/>
              <a:t>PROBLEM</a:t>
            </a:r>
            <a:r>
              <a:rPr lang="it-IT" sz="1200" b="1" baseline="0" dirty="0" smtClean="0"/>
              <a:t> </a:t>
            </a:r>
            <a:r>
              <a:rPr lang="it-IT" dirty="0" smtClean="0"/>
              <a:t>Visto il poco tempo a disposizione, ed essendo forniti soltanto di una versione imparziale del sistema, non è stato possibile individuare test case basandosi esclusivamente sul </a:t>
            </a:r>
            <a:r>
              <a:rPr lang="it-IT" dirty="0" err="1" smtClean="0"/>
              <a:t>Weak</a:t>
            </a:r>
            <a:r>
              <a:rPr lang="it-IT" dirty="0" smtClean="0"/>
              <a:t> </a:t>
            </a:r>
            <a:r>
              <a:rPr lang="it-IT" dirty="0" err="1" smtClean="0"/>
              <a:t>Equivalance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con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r>
              <a:rPr lang="it-IT" dirty="0" smtClean="0"/>
              <a:t>, come previsto dal Test </a:t>
            </a:r>
            <a:r>
              <a:rPr lang="it-IT" dirty="0" err="1" smtClean="0"/>
              <a:t>Plan</a:t>
            </a:r>
            <a:r>
              <a:rPr lang="it-IT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Eseguito con il criterio di copertura debole(WECT): un input non valido per volta, tutti gli altri input corretti.</a:t>
            </a:r>
          </a:p>
          <a:p>
            <a:pPr>
              <a:buFont typeface="Wingdings" pitchFamily="2" charset="2"/>
              <a:buChar char="v"/>
            </a:pPr>
            <a:r>
              <a:rPr lang="it-IT" sz="1200" dirty="0" smtClean="0"/>
              <a:t>Per ogni </a:t>
            </a:r>
            <a:r>
              <a:rPr lang="it-IT" sz="1200" dirty="0" err="1" smtClean="0"/>
              <a:t>use</a:t>
            </a:r>
            <a:r>
              <a:rPr lang="it-IT" sz="1200" dirty="0" smtClean="0"/>
              <a:t> case ad alta priorità sono stati realizzati diversi test </a:t>
            </a:r>
            <a:r>
              <a:rPr lang="it-IT" sz="1200" dirty="0" err="1" smtClean="0"/>
              <a:t>cases</a:t>
            </a:r>
            <a:r>
              <a:rPr lang="it-IT" sz="1200" dirty="0" smtClean="0"/>
              <a:t>, realizzati seguendo il criterio di copertura debole (</a:t>
            </a:r>
            <a:r>
              <a:rPr lang="it-IT" sz="1200" b="1" dirty="0" smtClean="0"/>
              <a:t>WECT</a:t>
            </a:r>
            <a:r>
              <a:rPr lang="it-IT" sz="1200" dirty="0" smtClean="0"/>
              <a:t>): </a:t>
            </a:r>
            <a:r>
              <a:rPr lang="it-IT" sz="1200" i="1" dirty="0" smtClean="0"/>
              <a:t>un input non valido per volta, tutti gli altri input corretti.</a:t>
            </a:r>
            <a:endParaRPr lang="it-IT" sz="12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66</a:t>
            </a:fld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Organizzazione della fase di </a:t>
            </a:r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i="1" dirty="0" smtClean="0"/>
              <a:t>poiché spesso impossibilitati nel seguire la tracciabilità specificata;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69</a:t>
            </a:fld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Difficoltà dovuta ad </a:t>
            </a:r>
          </a:p>
          <a:p>
            <a:r>
              <a:rPr lang="it-IT" dirty="0" smtClean="0"/>
              <a:t>- inesperienza (è</a:t>
            </a:r>
            <a:r>
              <a:rPr lang="it-IT" baseline="0" dirty="0" smtClean="0"/>
              <a:t> stata la prima esperienza progettuale per tutti noi)</a:t>
            </a:r>
            <a:r>
              <a:rPr lang="it-IT" dirty="0" smtClean="0"/>
              <a:t>, </a:t>
            </a:r>
          </a:p>
          <a:p>
            <a:pPr>
              <a:buFontTx/>
              <a:buChar char="-"/>
            </a:pPr>
            <a:r>
              <a:rPr lang="it-IT" dirty="0" err="1" smtClean="0"/>
              <a:t>greenfield</a:t>
            </a:r>
            <a:r>
              <a:rPr lang="it-IT" dirty="0" smtClean="0"/>
              <a:t> </a:t>
            </a:r>
            <a:r>
              <a:rPr lang="it-IT" dirty="0" err="1" smtClean="0"/>
              <a:t>engeneering</a:t>
            </a:r>
            <a:r>
              <a:rPr lang="it-IT" baseline="0" dirty="0" smtClean="0"/>
              <a:t> (ambiente non noto e sistema realizzato completamente da capo), </a:t>
            </a:r>
          </a:p>
          <a:p>
            <a:pPr>
              <a:buFontTx/>
              <a:buChar char="-"/>
            </a:pPr>
            <a:r>
              <a:rPr lang="it-IT" baseline="0" dirty="0" smtClean="0"/>
              <a:t>tempo a disposizione</a:t>
            </a:r>
          </a:p>
          <a:p>
            <a:pPr>
              <a:buFontTx/>
              <a:buChar char="-"/>
            </a:pPr>
            <a:r>
              <a:rPr lang="it-IT" baseline="0" dirty="0" smtClean="0"/>
              <a:t> comunicazione tra 3 sottoteam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70</a:t>
            </a:fld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aseline="0" dirty="0" smtClean="0"/>
              <a:t>Dopo diverse consultazioni con il committente, i requisiti sono cambiati, ma alla fine è stata realizzata una documentazione solida, flessibile. Per il team 2 le funzionalità dei tirocinanti, pagamenti e servizi rispettano questo requisito e sono quasi aderenti alle richieste del committente. La semplicità e  chiarezza sono i nostri punti di forza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- Abbiamo cercato</a:t>
            </a:r>
            <a:r>
              <a:rPr lang="it-IT" baseline="0" dirty="0" smtClean="0"/>
              <a:t> di attenerci il più possibile al sistema di riferimento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La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 ha comportato una conoscenza quasi globale dei requisiti del sottosistema a tutti i team </a:t>
            </a:r>
            <a:r>
              <a:rPr lang="it-IT" dirty="0" err="1" smtClean="0"/>
              <a:t>members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71</a:t>
            </a:fld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cosa si intende per gestione degli extra</a:t>
            </a:r>
          </a:p>
          <a:p>
            <a:r>
              <a:rPr lang="it-IT" baseline="0" dirty="0" smtClean="0"/>
              <a:t>il nostro sistema prevede che i genitori possono richiedere variazione sia sul menù di base e sia sull’orario e ovviamente queste variazioni sono soggette a pagamento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</a:t>
            </a:r>
            <a:r>
              <a:rPr lang="it-IT" smtClean="0"/>
              <a:t>in invipromemoria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in invio</a:t>
            </a:r>
            <a:r>
              <a:rPr lang="it-IT" baseline="0" dirty="0" smtClean="0"/>
              <a:t> </a:t>
            </a:r>
            <a:r>
              <a:rPr lang="it-IT" dirty="0" smtClean="0"/>
              <a:t>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392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174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 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952316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354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7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867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00800" cy="836712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smtClean="0"/>
              <a:t>Team Management</a:t>
            </a:r>
            <a:endParaRPr lang="it-IT" sz="4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28800"/>
            <a:ext cx="7029773" cy="426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700" dirty="0" smtClean="0"/>
              <a:t>Il </a:t>
            </a:r>
            <a:r>
              <a:rPr lang="it-IT" sz="2700" dirty="0"/>
              <a:t>sottosistema di gestione del servizio </a:t>
            </a:r>
            <a:r>
              <a:rPr lang="it-IT" sz="2700" dirty="0" smtClean="0"/>
              <a:t>ingloba:</a:t>
            </a:r>
          </a:p>
          <a:p>
            <a:r>
              <a:rPr lang="it-IT" sz="2700" dirty="0" smtClean="0"/>
              <a:t>la </a:t>
            </a:r>
            <a:r>
              <a:rPr lang="it-IT" sz="2700" dirty="0"/>
              <a:t>gestione </a:t>
            </a:r>
            <a:r>
              <a:rPr lang="it-IT" sz="2700" dirty="0" smtClean="0"/>
              <a:t>dei servizi </a:t>
            </a:r>
            <a:r>
              <a:rPr lang="it-IT" sz="2700" dirty="0"/>
              <a:t>per ciascun </a:t>
            </a:r>
            <a:r>
              <a:rPr lang="it-IT" sz="2700" dirty="0" smtClean="0"/>
              <a:t>iscritto</a:t>
            </a:r>
          </a:p>
          <a:p>
            <a:pPr marL="365760" lvl="1" indent="0"/>
            <a:r>
              <a:rPr lang="it-IT" sz="2700" dirty="0" smtClean="0"/>
              <a:t>  </a:t>
            </a:r>
            <a:r>
              <a:rPr lang="it-IT" sz="2700" i="1" dirty="0" smtClean="0"/>
              <a:t>Piani pasto</a:t>
            </a:r>
          </a:p>
          <a:p>
            <a:pPr marL="365760" lvl="1" indent="0"/>
            <a:r>
              <a:rPr lang="it-IT" sz="2700" i="1" dirty="0" smtClean="0"/>
              <a:t>  Orari</a:t>
            </a:r>
          </a:p>
          <a:p>
            <a:pPr marL="365760" lvl="1" indent="0"/>
            <a:r>
              <a:rPr lang="it-IT" sz="2700" i="1" dirty="0" smtClean="0"/>
              <a:t>  Pagamenti</a:t>
            </a:r>
          </a:p>
          <a:p>
            <a:r>
              <a:rPr lang="it-IT" sz="2700" dirty="0" smtClean="0"/>
              <a:t> la gestione dei </a:t>
            </a:r>
            <a:r>
              <a:rPr lang="it-IT" sz="2700" i="1" dirty="0" smtClean="0"/>
              <a:t>tirocinanti</a:t>
            </a:r>
            <a:endParaRPr lang="it-IT" sz="2700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1268760"/>
            <a:ext cx="1893514" cy="1368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2852936"/>
            <a:ext cx="1350551" cy="13440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3717032"/>
            <a:ext cx="1537094" cy="15121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4653136"/>
            <a:ext cx="2686097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4486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http://www.istitutopaideia.com/images/Omino%20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15666" cy="2420888"/>
          </a:xfrm>
          <a:prstGeom prst="rect">
            <a:avLst/>
          </a:prstGeom>
          <a:noFill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259632" y="548680"/>
            <a:ext cx="6624736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Gestione Tirocinanti</a:t>
            </a:r>
            <a:endParaRPr kumimoji="0" lang="it-IT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915816" y="1052736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5" name="Rettangolo 4"/>
          <p:cNvSpPr/>
          <p:nvPr/>
        </p:nvSpPr>
        <p:spPr>
          <a:xfrm>
            <a:off x="467544" y="227687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Semplificare la gestione di tirocinanti, da parte di Scienze della Formazione, permettendo l'inserimento di tirocinanti nel registro, l'invio di feedback da parte dell'asilo e la modifica della loro schedulazione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64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SUCCESSIVAMENTE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290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 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	Invece poi……..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68729"/>
            <a:ext cx="2160239" cy="26044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73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53372" cy="453989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771800" y="587727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UCD_Tirocinanti</a:t>
            </a:r>
            <a:r>
              <a:rPr lang="it-IT" sz="2000" dirty="0" smtClean="0"/>
              <a:t> 1</a:t>
            </a:r>
            <a:endParaRPr lang="it-IT" sz="2000" dirty="0"/>
          </a:p>
        </p:txBody>
      </p:sp>
    </p:spTree>
    <p:extLst>
      <p:ext uri="{BB962C8B-B14F-4D97-AF65-F5344CB8AC3E}">
        <p14:creationId xmlns="" xmlns:p14="http://schemas.microsoft.com/office/powerpoint/2010/main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="" xmlns:p14="http://schemas.microsoft.com/office/powerpoint/2010/main" val="24716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76204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45582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" y="1052736"/>
            <a:ext cx="9143822" cy="57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8417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="" xmlns:p14="http://schemas.microsoft.com/office/powerpoint/2010/main" val="518928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692696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="" xmlns:p14="http://schemas.microsoft.com/office/powerpoint/2010/main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="" xmlns:p14="http://schemas.microsoft.com/office/powerpoint/2010/main" val="21760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4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infocert.it/webroot/images/services/omini/legalh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4365104"/>
            <a:ext cx="1532006" cy="216024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7380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="" xmlns:p14="http://schemas.microsoft.com/office/powerpoint/2010/main" val="9573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187624" y="2852936"/>
            <a:ext cx="66247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Design</a:t>
            </a:r>
            <a:endParaRPr kumimoji="0" lang="it-IT" sz="5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09120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520" y="0"/>
            <a:ext cx="9433048" cy="6858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860032" y="260648"/>
            <a:ext cx="3888432" cy="144016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587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208346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700" dirty="0" smtClean="0"/>
              <a:t>Attraverso una semplice interfaccia grafica gli utenti potranno facilmente e velocemente apprendere il funzionamento del sistema.</a:t>
            </a:r>
            <a:r>
              <a:rPr lang="it-IT" sz="2600" dirty="0" smtClean="0"/>
              <a:t>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54868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45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468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47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2408" y="836712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 I sottosistemi da 3 diventano 9: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Servizi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Ricerca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Tirocinanti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Registro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Questionari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803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livelli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questa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24257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564904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620688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composti da due o più parole, devono essere separati da un underscore (es </a:t>
            </a:r>
            <a:r>
              <a:rPr lang="it-IT" sz="2400" dirty="0" err="1" smtClean="0"/>
              <a:t>personale_asilo</a:t>
            </a:r>
            <a:r>
              <a:rPr lang="it-IT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400" dirty="0" err="1" smtClean="0"/>
              <a:t>personaleAsilo</a:t>
            </a:r>
            <a:r>
              <a:rPr lang="it-IT" sz="24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5055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9304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4037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55100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771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571907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Ereditarietà</a:t>
            </a:r>
            <a:endParaRPr lang="it-IT" sz="40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E’ stato scelto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 suddividere le funzionalità comuni da quelle specifiche in modo da semplificare l’implementazione e sfruttare al meglio il concetto di programmazione orientata ad oggetti.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Un esempio concreto 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da 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</a:p>
        </p:txBody>
      </p:sp>
    </p:spTree>
    <p:extLst>
      <p:ext uri="{BB962C8B-B14F-4D97-AF65-F5344CB8AC3E}">
        <p14:creationId xmlns:p14="http://schemas.microsoft.com/office/powerpoint/2010/main" xmlns="" val="1080303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307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xmlns="" val="3259527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412776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Implementate le funzionalità ad alta priorità nonostante i problemi incontrati.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Ottenuta una buona manutenibilità grazie alla specializzazione delle classi.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8771" y="3513759"/>
            <a:ext cx="4681661" cy="33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699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silo.milano.it/images/asilo-nido-.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4120794" cy="3704481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500034" y="66482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8" y="2060848"/>
            <a:ext cx="7886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 smtClean="0"/>
              <a:t>Il nostro sistema permette di gestire gli eventi che coinvolgono gli iscritti all’asilo.</a:t>
            </a:r>
          </a:p>
        </p:txBody>
      </p:sp>
      <p:pic>
        <p:nvPicPr>
          <p:cNvPr id="14340" name="Picture 4" descr="http://us.cdn3.123rf.com/168nwm/skvoor/skvoor1011/skvoor101100011/8351613-calendario-di-azienda-di-uomo-3d-rendering-illustrazione-isolato-su-bi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266429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3" y="0"/>
            <a:ext cx="7960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404" y="824262"/>
            <a:ext cx="7353620" cy="603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842025" cy="236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0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10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selezionata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85786" y="5661248"/>
            <a:ext cx="7962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può 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l’autore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2156663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739568"/>
            <a:ext cx="60870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00B050"/>
                </a:solidFill>
              </a:rPr>
              <a:t>Pro</a:t>
            </a:r>
          </a:p>
          <a:p>
            <a:pPr lvl="1"/>
            <a:r>
              <a:rPr lang="it-IT" dirty="0" smtClean="0"/>
              <a:t> Interfacce uniche per ogni tipologia d’utente</a:t>
            </a:r>
          </a:p>
          <a:p>
            <a:pPr lvl="1"/>
            <a:r>
              <a:rPr lang="it-IT" dirty="0" smtClean="0"/>
              <a:t> Input controllati</a:t>
            </a:r>
          </a:p>
          <a:p>
            <a:pPr lvl="1"/>
            <a:r>
              <a:rPr lang="it-IT" dirty="0" smtClean="0"/>
              <a:t> Minore possibilità di introdurre errori</a:t>
            </a:r>
          </a:p>
        </p:txBody>
      </p:sp>
      <p:pic>
        <p:nvPicPr>
          <p:cNvPr id="8194" name="Picture 2" descr="http://www.scuoladirespiro.com/images/Spuntacon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933056"/>
            <a:ext cx="2294150" cy="2287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204864"/>
            <a:ext cx="4896544" cy="26642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Contro</a:t>
            </a:r>
          </a:p>
          <a:p>
            <a:pPr lvl="1"/>
            <a:r>
              <a:rPr lang="it-IT" dirty="0" smtClean="0"/>
              <a:t> </a:t>
            </a:r>
            <a:r>
              <a:rPr lang="it-IT" sz="2800" dirty="0" smtClean="0"/>
              <a:t>Difficile da gestire</a:t>
            </a:r>
          </a:p>
          <a:p>
            <a:pPr lvl="1"/>
            <a:r>
              <a:rPr lang="it-IT" sz="2800" dirty="0" smtClean="0"/>
              <a:t> Introduzione di controlli </a:t>
            </a:r>
          </a:p>
          <a:p>
            <a:pPr lvl="1"/>
            <a:r>
              <a:rPr lang="it-IT" sz="2800" dirty="0" smtClean="0"/>
              <a:t> Difficoltà nell’aggiunta di nuove tipologie d’utenti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39552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http://www.newnotizie.it/wp-content/uploads/2011/09/omino-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016029" cy="2301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upieditoria.it/images/omino%20lucchet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76872"/>
            <a:ext cx="2592288" cy="2592289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467544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23528" y="1772816"/>
            <a:ext cx="82809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Si è scelto di supportare la </a:t>
            </a:r>
            <a:r>
              <a:rPr lang="it-IT" sz="2500" i="1" dirty="0" smtClean="0"/>
              <a:t>sicurezza</a:t>
            </a:r>
            <a:r>
              <a:rPr lang="it-IT" sz="2500" dirty="0" smtClean="0"/>
              <a:t> e </a:t>
            </a:r>
            <a:r>
              <a:rPr lang="it-IT" sz="2500" i="1" dirty="0" smtClean="0"/>
              <a:t>l’usabilità</a:t>
            </a:r>
            <a:r>
              <a:rPr lang="it-IT" sz="2500" dirty="0" smtClean="0"/>
              <a:t>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500" dirty="0" smtClean="0"/>
          </a:p>
          <a:p>
            <a:pPr algn="just"/>
            <a:endParaRPr lang="it-IT" sz="25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Non è stato possibile ricercare una </a:t>
            </a:r>
          </a:p>
          <a:p>
            <a:pPr algn="just"/>
            <a:r>
              <a:rPr lang="it-IT" sz="2500" dirty="0" smtClean="0"/>
              <a:t>soluzione che fornisse la stessa sicurezza </a:t>
            </a:r>
          </a:p>
          <a:p>
            <a:pPr algn="just"/>
            <a:r>
              <a:rPr lang="it-IT" sz="2500" dirty="0" smtClean="0"/>
              <a:t>con una complessità minore.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332656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700808"/>
            <a:ext cx="87868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r>
              <a:rPr lang="it-IT" sz="1500" dirty="0" smtClean="0"/>
              <a:t> </a:t>
            </a:r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25" y="4005064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012" y="4797152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330277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5" grpId="0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556792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66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149080"/>
            <a:ext cx="3400814" cy="180332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39552" y="3140968"/>
            <a:ext cx="79928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500" dirty="0" smtClean="0"/>
              <a:t>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 realizzati seguendo il criterio di copertura 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692696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68</a:t>
            </a:fld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852936"/>
            <a:ext cx="1429993" cy="2011686"/>
          </a:xfrm>
          <a:prstGeom prst="rect">
            <a:avLst/>
          </a:prstGeom>
          <a:noFill/>
        </p:spPr>
      </p:pic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sz="2600" u="sng" dirty="0" smtClean="0"/>
              <a:t>Incongruenze</a:t>
            </a:r>
            <a:r>
              <a:rPr lang="it-IT" sz="2600" dirty="0" smtClean="0"/>
              <a:t> tra documentazione fornita e sistema implementato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200" i="1" dirty="0" smtClean="0"/>
              <a:t>difficoltà nell’organizzazione della fase di </a:t>
            </a:r>
            <a:r>
              <a:rPr lang="it-IT" sz="2200" i="1" dirty="0" err="1" smtClean="0"/>
              <a:t>testing</a:t>
            </a:r>
            <a:r>
              <a:rPr lang="it-IT" sz="2200" i="1" dirty="0" smtClean="0"/>
              <a:t> e nella comprensione della documentazione e del funzionamento 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69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077072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funzionalità non implementate o non coerenti con la documentazione	</a:t>
            </a:r>
            <a:r>
              <a:rPr lang="it-IT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476672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340767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2924943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093295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453335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284983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124743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68702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Sottosistema non implementato: </a:t>
            </a:r>
          </a:p>
          <a:p>
            <a:pPr marL="0" indent="0">
              <a:buNone/>
            </a:pPr>
            <a:r>
              <a:rPr lang="it-IT" i="1" dirty="0" smtClean="0"/>
              <a:t>bassa 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chiare </a:t>
            </a:r>
            <a:r>
              <a:rPr lang="it-IT" i="1" dirty="0" smtClean="0"/>
              <a:t>robustezza ai cambiamenti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abbiamo imparato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scadenze</a:t>
            </a:r>
          </a:p>
          <a:p>
            <a:pPr marL="0" indent="0"/>
            <a:r>
              <a:rPr lang="it-IT" dirty="0" smtClean="0"/>
              <a:t> Lavoro di squadra</a:t>
            </a:r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73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16333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6181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76094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242</TotalTime>
  <Words>2776</Words>
  <Application>Microsoft Office PowerPoint</Application>
  <PresentationFormat>Presentazione su schermo (4:3)</PresentationFormat>
  <Paragraphs>413</Paragraphs>
  <Slides>73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4" baseType="lpstr">
      <vt:lpstr>Equinozio</vt:lpstr>
      <vt:lpstr>Diapositiva 1</vt:lpstr>
      <vt:lpstr>Team Management</vt:lpstr>
      <vt:lpstr>Diapositiva 3</vt:lpstr>
      <vt:lpstr>Diapositiva 4</vt:lpstr>
      <vt:lpstr>Gestione Pagamenti</vt:lpstr>
      <vt:lpstr>Gestione Pagamenti</vt:lpstr>
      <vt:lpstr>Diapositiva 7</vt:lpstr>
      <vt:lpstr>Diapositiva 8</vt:lpstr>
      <vt:lpstr>Diapositiva 9</vt:lpstr>
      <vt:lpstr>Gestione Pagamenti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Gestione Tirocinanti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festaG</cp:lastModifiedBy>
  <cp:revision>33</cp:revision>
  <dcterms:created xsi:type="dcterms:W3CDTF">2012-12-23T12:37:08Z</dcterms:created>
  <dcterms:modified xsi:type="dcterms:W3CDTF">2013-01-04T17:11:13Z</dcterms:modified>
</cp:coreProperties>
</file>