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12" r:id="rId22"/>
    <p:sldId id="315" r:id="rId23"/>
    <p:sldId id="314" r:id="rId24"/>
    <p:sldId id="316" r:id="rId25"/>
    <p:sldId id="290" r:id="rId26"/>
    <p:sldId id="288" r:id="rId27"/>
    <p:sldId id="317" r:id="rId28"/>
    <p:sldId id="291" r:id="rId29"/>
    <p:sldId id="265" r:id="rId30"/>
    <p:sldId id="268" r:id="rId31"/>
    <p:sldId id="267" r:id="rId32"/>
    <p:sldId id="320" r:id="rId33"/>
    <p:sldId id="321" r:id="rId34"/>
    <p:sldId id="323" r:id="rId35"/>
    <p:sldId id="324" r:id="rId36"/>
    <p:sldId id="325" r:id="rId37"/>
    <p:sldId id="326" r:id="rId38"/>
    <p:sldId id="322" r:id="rId39"/>
    <p:sldId id="292" r:id="rId40"/>
    <p:sldId id="293" r:id="rId41"/>
    <p:sldId id="294" r:id="rId42"/>
    <p:sldId id="295"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300" autoAdjust="0"/>
  </p:normalViewPr>
  <p:slideViewPr>
    <p:cSldViewPr>
      <p:cViewPr>
        <p:scale>
          <a:sx n="70" d="100"/>
          <a:sy n="70" d="100"/>
        </p:scale>
        <p:origin x="-1224" y="-16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30/12/2012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xmlns=""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 si può togliere se non c’è tempo</a:t>
            </a:r>
          </a:p>
          <a:p>
            <a:r>
              <a:rPr lang="it-IT" baseline="0" dirty="0" smtClean="0"/>
              <a:t>------ POSSIBILITA DI RIPETEZIONE CON ALTRI TEAM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xmlns=""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xmlns=""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xmlns=""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xmlns=""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xmlns=""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xmlns=""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xmlns=""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p14="http://schemas.microsoft.com/office/powerpoint/2010/main" xmlns=""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p14="http://schemas.microsoft.com/office/powerpoint/2010/main" xmlns=""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p14="http://schemas.microsoft.com/office/powerpoint/2010/main" xmlns=""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p>
          <a:p>
            <a:r>
              <a:rPr lang="it-IT" baseline="0" dirty="0" smtClean="0"/>
              <a:t>----Modifica scenario :inserire le domande che salta e quelle che inserisce e l’username e la pass----</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xmlns=""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21</a:t>
            </a:fld>
            <a:endParaRPr lang="it-IT"/>
          </a:p>
        </p:txBody>
      </p:sp>
    </p:spTree>
    <p:extLst>
      <p:ext uri="{BB962C8B-B14F-4D97-AF65-F5344CB8AC3E}">
        <p14:creationId xmlns:p14="http://schemas.microsoft.com/office/powerpoint/2010/main" xmlns=""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p14="http://schemas.microsoft.com/office/powerpoint/2010/main" xmlns=""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p14="http://schemas.microsoft.com/office/powerpoint/2010/main" xmlns=""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p14="http://schemas.microsoft.com/office/powerpoint/2010/main" xmlns=""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xmlns=""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p14="http://schemas.microsoft.com/office/powerpoint/2010/main" xmlns=""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p14="http://schemas.microsoft.com/office/powerpoint/2010/main" xmlns=""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xmlns=""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p14="http://schemas.microsoft.com/office/powerpoint/2010/main" xmlns=""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la demo della compilazione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p14="http://schemas.microsoft.com/office/powerpoint/2010/main" xmlns="" val="404068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xmlns=""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Motivo dell’elevata complessità:</a:t>
            </a:r>
          </a:p>
          <a:p>
            <a:pPr marL="171450" indent="-171450">
              <a:buFontTx/>
              <a:buChar char="-"/>
            </a:pPr>
            <a:r>
              <a:rPr lang="it-IT" dirty="0" smtClean="0"/>
              <a:t>Mancanza di tempo per suddividere le responsabilità in </a:t>
            </a:r>
            <a:r>
              <a:rPr lang="it-IT" dirty="0" err="1" smtClean="0"/>
              <a:t>piu</a:t>
            </a:r>
            <a:r>
              <a:rPr lang="it-IT" dirty="0" smtClean="0"/>
              <a:t> classi</a:t>
            </a:r>
          </a:p>
          <a:p>
            <a:pPr marL="0" indent="0">
              <a:buFontTx/>
              <a:buNone/>
            </a:pPr>
            <a:r>
              <a:rPr lang="it-IT" dirty="0" smtClean="0"/>
              <a:t>Motivo</a:t>
            </a:r>
            <a:r>
              <a:rPr lang="it-IT" baseline="0" dirty="0" smtClean="0"/>
              <a:t> della mancanza di commenti</a:t>
            </a:r>
          </a:p>
          <a:p>
            <a:pPr marL="171450" indent="-171450">
              <a:buFontTx/>
              <a:buChar char="-"/>
            </a:pPr>
            <a:r>
              <a:rPr lang="it-IT" baseline="0" dirty="0" smtClean="0"/>
              <a:t>Poco tempo</a:t>
            </a:r>
          </a:p>
          <a:p>
            <a:pPr marL="0" indent="0">
              <a:buFontTx/>
              <a:buNone/>
            </a:pPr>
            <a:r>
              <a:rPr lang="it-IT" dirty="0" smtClean="0"/>
              <a:t>Motivo della mancanza di eccezioni</a:t>
            </a:r>
          </a:p>
          <a:p>
            <a:pPr marL="171450" indent="-171450">
              <a:buFontTx/>
              <a:buChar char="-"/>
            </a:pPr>
            <a:r>
              <a:rPr lang="it-IT" dirty="0" smtClean="0"/>
              <a:t>Poco tempo</a:t>
            </a:r>
          </a:p>
          <a:p>
            <a:pPr marL="171450" indent="-171450">
              <a:buFontTx/>
              <a:buChar char="-"/>
            </a:pPr>
            <a:endParaRPr lang="it-IT" dirty="0" smtClean="0"/>
          </a:p>
          <a:p>
            <a:pPr marL="0" indent="0">
              <a:buFontTx/>
              <a:buNone/>
            </a:pP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37</a:t>
            </a:fld>
            <a:endParaRPr lang="it-IT"/>
          </a:p>
        </p:txBody>
      </p:sp>
    </p:spTree>
    <p:extLst>
      <p:ext uri="{BB962C8B-B14F-4D97-AF65-F5344CB8AC3E}">
        <p14:creationId xmlns:p14="http://schemas.microsoft.com/office/powerpoint/2010/main" xmlns="" val="742716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obbligatoria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38</a:t>
            </a:fld>
            <a:endParaRPr lang="it-IT"/>
          </a:p>
        </p:txBody>
      </p:sp>
    </p:spTree>
    <p:extLst>
      <p:ext uri="{BB962C8B-B14F-4D97-AF65-F5344CB8AC3E}">
        <p14:creationId xmlns:p14="http://schemas.microsoft.com/office/powerpoint/2010/main" xmlns="" val="1425725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39</a:t>
            </a:fld>
            <a:endParaRPr lang="it-IT"/>
          </a:p>
        </p:txBody>
      </p:sp>
    </p:spTree>
    <p:extLst>
      <p:ext uri="{BB962C8B-B14F-4D97-AF65-F5344CB8AC3E}">
        <p14:creationId xmlns:p14="http://schemas.microsoft.com/office/powerpoint/2010/main" xmlns="" val="880674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extLst>
      <p:ext uri="{BB962C8B-B14F-4D97-AF65-F5344CB8AC3E}">
        <p14:creationId xmlns:p14="http://schemas.microsoft.com/office/powerpoint/2010/main" xmlns="" val="346945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41</a:t>
            </a:fld>
            <a:endParaRPr lang="it-IT"/>
          </a:p>
        </p:txBody>
      </p:sp>
    </p:spTree>
    <p:extLst>
      <p:ext uri="{BB962C8B-B14F-4D97-AF65-F5344CB8AC3E}">
        <p14:creationId xmlns:p14="http://schemas.microsoft.com/office/powerpoint/2010/main" xmlns="" val="1778546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p14="http://schemas.microsoft.com/office/powerpoint/2010/main" xmlns="" val="60486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xmlns=""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xmlns=""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xmlns=""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xmlns=""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xmlns=""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xmlns=""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dirty="0"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30/12/2012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p14="http://schemas.microsoft.com/office/powerpoint/2010/main" xmlns=""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1867475245"/>
              </p:ext>
            </p:extLst>
          </p:nvPr>
        </p:nvGraphicFramePr>
        <p:xfrm>
          <a:off x="7092280" y="5339206"/>
          <a:ext cx="2051720" cy="158496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dirty="0" smtClean="0">
                          <a:effectLst/>
                        </a:rPr>
                        <a:t>Top Manager</a:t>
                      </a:r>
                      <a:endParaRPr lang="it-IT" sz="1400" b="1" dirty="0">
                        <a:effectLst/>
                      </a:endParaRPr>
                    </a:p>
                  </a:txBody>
                  <a:tcPr marL="38100" marR="38100" marT="38100" marB="38100"/>
                </a:tc>
              </a:tr>
              <a:tr h="0">
                <a:tc>
                  <a:txBody>
                    <a:bodyPr/>
                    <a:lstStyle/>
                    <a:p>
                      <a:pPr algn="ctr" rtl="0">
                        <a:lnSpc>
                          <a:spcPct val="150000"/>
                        </a:lnSpc>
                      </a:pPr>
                      <a:r>
                        <a:rPr lang="it-IT" sz="1400" dirty="0" smtClean="0">
                          <a:effectLst/>
                        </a:rPr>
                        <a:t>Filomena Ferrucci</a:t>
                      </a:r>
                      <a:endParaRPr lang="it-IT" sz="1400" dirty="0">
                        <a:effectLst/>
                      </a:endParaRPr>
                    </a:p>
                  </a:txBody>
                  <a:tcPr marL="38100" marR="38100" marT="38100" marB="38100"/>
                </a:tc>
              </a:tr>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p14="http://schemas.microsoft.com/office/powerpoint/2010/main" xmlns=""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4" name="CasellaDiTesto 3"/>
          <p:cNvSpPr txBox="1"/>
          <p:nvPr/>
        </p:nvSpPr>
        <p:spPr>
          <a:xfrm>
            <a:off x="0" y="40943"/>
            <a:ext cx="9144000" cy="1723549"/>
          </a:xfrm>
          <a:prstGeom prst="rect">
            <a:avLst/>
          </a:prstGeom>
          <a:noFill/>
        </p:spPr>
        <p:txBody>
          <a:bodyPr wrap="square" rtlCol="0">
            <a:spAutoFit/>
          </a:bodyPr>
          <a:lstStyle/>
          <a:p>
            <a:pPr algn="ctr"/>
            <a:r>
              <a:rPr lang="it-IT" sz="4800" b="1" dirty="0" smtClean="0">
                <a:latin typeface="+mj-lt"/>
              </a:rPr>
              <a:t>Gestione dei dati persistenti</a:t>
            </a:r>
          </a:p>
          <a:p>
            <a:pPr algn="ctr"/>
            <a:r>
              <a:rPr lang="it-IT" sz="3600" b="1" dirty="0" smtClean="0">
                <a:latin typeface="+mj-lt"/>
              </a:rPr>
              <a:t>ER Questionari</a:t>
            </a:r>
          </a:p>
          <a:p>
            <a:pPr algn="ctr"/>
            <a:endParaRPr lang="it-IT"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857995" y="4786322"/>
            <a:ext cx="2286005" cy="1714504"/>
          </a:xfrm>
          <a:prstGeom prst="rect">
            <a:avLst/>
          </a:prstGeom>
          <a:noFill/>
        </p:spPr>
      </p:pic>
      <p:sp>
        <p:nvSpPr>
          <p:cNvPr id="2" name="CasellaDiTesto 1"/>
          <p:cNvSpPr txBox="1"/>
          <p:nvPr/>
        </p:nvSpPr>
        <p:spPr>
          <a:xfrm>
            <a:off x="0" y="403167"/>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Progettazione del DB relativa a questionari </a:t>
            </a:r>
          </a:p>
          <a:p>
            <a:pPr lvl="2"/>
            <a:r>
              <a:rPr lang="it-IT" dirty="0" smtClean="0"/>
              <a:t>Complessa </a:t>
            </a:r>
          </a:p>
          <a:p>
            <a:pPr lvl="2"/>
            <a:r>
              <a:rPr lang="it-IT" dirty="0"/>
              <a:t>M</a:t>
            </a:r>
            <a:r>
              <a:rPr lang="it-IT" dirty="0" smtClean="0"/>
              <a:t>odificata spesso </a:t>
            </a:r>
          </a:p>
          <a:p>
            <a:pPr lvl="1"/>
            <a:r>
              <a:rPr lang="it-IT" dirty="0" smtClean="0"/>
              <a:t>Ha portato ad una prima versione dell’SDD </a:t>
            </a:r>
          </a:p>
          <a:p>
            <a:pPr lvl="2"/>
            <a:r>
              <a:rPr lang="it-IT" dirty="0"/>
              <a:t>P</a:t>
            </a:r>
            <a:r>
              <a:rPr lang="it-IT" dirty="0" smtClean="0"/>
              <a:t>oco robusta</a:t>
            </a:r>
          </a:p>
          <a:p>
            <a:pPr lvl="2"/>
            <a:r>
              <a:rPr lang="it-IT" dirty="0" smtClean="0"/>
              <a:t>Inconsistente in alcune parti</a:t>
            </a:r>
          </a:p>
          <a:p>
            <a:pPr marL="667512" lvl="2" indent="0">
              <a:buNone/>
            </a:pPr>
            <a:endParaRPr lang="it-IT" dirty="0" smtClean="0"/>
          </a:p>
          <a:p>
            <a:r>
              <a:rPr lang="it-IT" b="1" dirty="0" smtClean="0">
                <a:solidFill>
                  <a:srgbClr val="00B050"/>
                </a:solidFill>
              </a:rPr>
              <a:t>Pro:</a:t>
            </a:r>
          </a:p>
          <a:p>
            <a:pPr lvl="1"/>
            <a:endParaRPr lang="it-IT" b="1" dirty="0" smtClean="0">
              <a:solidFill>
                <a:srgbClr val="00B050"/>
              </a:solidFill>
            </a:endParaRPr>
          </a:p>
        </p:txBody>
      </p:sp>
      <p:sp>
        <p:nvSpPr>
          <p:cNvPr id="8" name="TextBox 7"/>
          <p:cNvSpPr txBox="1"/>
          <p:nvPr/>
        </p:nvSpPr>
        <p:spPr>
          <a:xfrm>
            <a:off x="8000997" y="5202808"/>
            <a:ext cx="928694" cy="369332"/>
          </a:xfrm>
          <a:prstGeom prst="rect">
            <a:avLst/>
          </a:prstGeom>
          <a:noFill/>
        </p:spPr>
        <p:txBody>
          <a:bodyPr wrap="square" rtlCol="0">
            <a:spAutoFit/>
          </a:bodyPr>
          <a:lstStyle/>
          <a:p>
            <a:r>
              <a:rPr lang="it-IT" dirty="0" smtClean="0"/>
              <a:t>@silo</a:t>
            </a:r>
            <a:endParaRPr lang="it-IT" dirty="0"/>
          </a:p>
        </p:txBody>
      </p:sp>
      <p:pic>
        <p:nvPicPr>
          <p:cNvPr id="1026" name="Picture 2" descr="D:\Tony\Omini\omino_trivio.jpg"/>
          <p:cNvPicPr>
            <a:picLocks noChangeAspect="1" noChangeArrowheads="1"/>
          </p:cNvPicPr>
          <p:nvPr/>
        </p:nvPicPr>
        <p:blipFill>
          <a:blip r:embed="rId4"/>
          <a:srcRect/>
          <a:stretch>
            <a:fillRect/>
          </a:stretch>
        </p:blipFill>
        <p:spPr bwMode="auto">
          <a:xfrm>
            <a:off x="7215206" y="142873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wipe(down)">
                                      <p:cBhvr>
                                        <p:cTn id="41" dur="500"/>
                                        <p:tgtEl>
                                          <p:spTgt spid="102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 calcmode="lin" valueType="num">
                                      <p:cBhvr additive="base">
                                        <p:cTn id="4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4099"/>
                                        </p:tgtEl>
                                        <p:attrNameLst>
                                          <p:attrName>style.visibility</p:attrName>
                                        </p:attrNameLst>
                                      </p:cBhvr>
                                      <p:to>
                                        <p:strVal val="visible"/>
                                      </p:to>
                                    </p:set>
                                    <p:animEffect transition="in" filter="wipe(down)">
                                      <p:cBhvr>
                                        <p:cTn id="51" dur="500"/>
                                        <p:tgtEl>
                                          <p:spTgt spid="4099"/>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1723549"/>
          </a:xfrm>
          <a:prstGeom prst="rect">
            <a:avLst/>
          </a:prstGeom>
          <a:noFill/>
        </p:spPr>
        <p:txBody>
          <a:bodyPr wrap="square" rtlCol="0">
            <a:spAutoFit/>
          </a:bodyPr>
          <a:lstStyle/>
          <a:p>
            <a:pPr marL="285750" indent="-285750">
              <a:buFont typeface="Wingdings" pitchFamily="2" charset="2"/>
              <a:buChar char="v"/>
            </a:pPr>
            <a:r>
              <a:rPr lang="it-IT" sz="2200" dirty="0" smtClean="0"/>
              <a:t>Problema:</a:t>
            </a:r>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endParaRPr lang="it-IT" sz="2200" dirty="0" smtClean="0"/>
          </a:p>
          <a:p>
            <a:pPr marL="742950" lvl="1" indent="-285750">
              <a:buFont typeface="Courier New" pitchFamily="49" charset="0"/>
              <a:buChar char="o"/>
            </a:pPr>
            <a:r>
              <a:rPr lang="it-IT" sz="2200" dirty="0" smtClean="0"/>
              <a:t>Permettendo un’analisi oggettiva sulla qualità dei servizi 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1338" y="3933056"/>
            <a:ext cx="2572969" cy="144016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77411" y="3695908"/>
            <a:ext cx="2205558" cy="164352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b="1"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43372" y="4000504"/>
            <a:ext cx="1672756" cy="195608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64403" y="1626301"/>
            <a:ext cx="1653647" cy="2204864"/>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773994" y="2582167"/>
            <a:ext cx="2074501" cy="233726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i="1" dirty="0" smtClean="0"/>
              <a:t>Sicurezza</a:t>
            </a:r>
            <a:endParaRPr lang="it-IT" sz="2200" i="1" dirty="0"/>
          </a:p>
        </p:txBody>
      </p:sp>
      <p:sp>
        <p:nvSpPr>
          <p:cNvPr id="8" name="CasellaDiTesto 7"/>
          <p:cNvSpPr txBox="1"/>
          <p:nvPr/>
        </p:nvSpPr>
        <p:spPr>
          <a:xfrm>
            <a:off x="2000232" y="3000372"/>
            <a:ext cx="1190711" cy="430887"/>
          </a:xfrm>
          <a:prstGeom prst="rect">
            <a:avLst/>
          </a:prstGeom>
          <a:noFill/>
        </p:spPr>
        <p:txBody>
          <a:bodyPr wrap="none" rtlCol="0">
            <a:spAutoFit/>
          </a:bodyPr>
          <a:lstStyle/>
          <a:p>
            <a:r>
              <a:rPr lang="it-IT" sz="2200" i="1" dirty="0" smtClean="0"/>
              <a:t>Usabilità</a:t>
            </a:r>
            <a:endParaRPr lang="it-IT" sz="2200" i="1"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i="1" dirty="0" smtClean="0"/>
              <a:t>Performance</a:t>
            </a:r>
            <a:endParaRPr lang="it-IT" sz="2200" i="1" dirty="0"/>
          </a:p>
        </p:txBody>
      </p:sp>
    </p:spTree>
    <p:extLst>
      <p:ext uri="{BB962C8B-B14F-4D97-AF65-F5344CB8AC3E}">
        <p14:creationId xmlns:p14="http://schemas.microsoft.com/office/powerpoint/2010/main" xmlns=""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395536" y="3596168"/>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0" name="Picture 2" descr="C:\linda\uni\db\Dropbox\tetolo\uni\esami svolti\sicurezza\immagini tesina\Fotolia_13977964_XS.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43108" y="2428868"/>
            <a:ext cx="1695664" cy="2260885"/>
          </a:xfrm>
          <a:prstGeom prst="rect">
            <a:avLst/>
          </a:prstGeom>
          <a:noFill/>
          <a:extLst>
            <a:ext uri="{909E8E84-426E-40DD-AFC4-6F175D3DCCD1}">
              <a14:hiddenFill xmlns:a14="http://schemas.microsoft.com/office/drawing/2010/main" xmlns="">
                <a:solidFill>
                  <a:srgbClr val="FFFFFF"/>
                </a:solidFill>
              </a14:hiddenFill>
            </a:ext>
          </a:extLst>
        </p:spPr>
      </p:pic>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00628" y="2143116"/>
            <a:ext cx="2357454" cy="235745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Tree>
    <p:extLst>
      <p:ext uri="{BB962C8B-B14F-4D97-AF65-F5344CB8AC3E}">
        <p14:creationId xmlns:p14="http://schemas.microsoft.com/office/powerpoint/2010/main" xmlns="" val="28795218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par>
                                <p:cTn id="28" presetID="6" presetClass="emph" presetSubtype="0" fill="hold" grpId="1" nodeType="withEffect">
                                  <p:stCondLst>
                                    <p:cond delay="0"/>
                                  </p:stCondLst>
                                  <p:childTnLst>
                                    <p:animScale>
                                      <p:cBhvr>
                                        <p:cTn id="29"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1709" y="3001960"/>
            <a:ext cx="2194768" cy="218379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pic>
        <p:nvPicPr>
          <p:cNvPr id="2050" name="Picture 2" descr="D:\Tony\Omini\omino_tool.jpg"/>
          <p:cNvPicPr>
            <a:picLocks noChangeAspect="1" noChangeArrowheads="1"/>
          </p:cNvPicPr>
          <p:nvPr/>
        </p:nvPicPr>
        <p:blipFill>
          <a:blip r:embed="rId4"/>
          <a:srcRect/>
          <a:stretch>
            <a:fillRect/>
          </a:stretch>
        </p:blipFill>
        <p:spPr bwMode="auto">
          <a:xfrm>
            <a:off x="1500166" y="2357430"/>
            <a:ext cx="2143125" cy="2143125"/>
          </a:xfrm>
          <a:prstGeom prst="rect">
            <a:avLst/>
          </a:prstGeom>
          <a:noFill/>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p14="http://schemas.microsoft.com/office/powerpoint/2010/main" xmlns="" val="202613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6" presetClass="emph" presetSubtype="0" fill="hold" grpId="1" nodeType="withEffect">
                                  <p:stCondLst>
                                    <p:cond delay="0"/>
                                  </p:stCondLst>
                                  <p:childTnLst>
                                    <p:animScale>
                                      <p:cBhvr>
                                        <p:cTn id="25"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21114115">
            <a:off x="-151435" y="1156377"/>
            <a:ext cx="1927508" cy="1571837"/>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20632410">
            <a:off x="6023095" y="3914780"/>
            <a:ext cx="2867026" cy="286702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p14="http://schemas.microsoft.com/office/powerpoint/2010/main" xmlns="" val="11971125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4098" name="Picture 2" descr="C:\linda\uni\esami_da_svolgere\gps\progetto_gps\Atsilo\Presentazione\Atsilo3\google-drive1-468x312.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20464395">
            <a:off x="5020580" y="1682205"/>
            <a:ext cx="2868004" cy="1912003"/>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3074" name="Picture 2" descr="D:\Tony\Omini\omino_soldi.jpg"/>
          <p:cNvPicPr>
            <a:picLocks noChangeAspect="1" noChangeArrowheads="1"/>
          </p:cNvPicPr>
          <p:nvPr/>
        </p:nvPicPr>
        <p:blipFill>
          <a:blip r:embed="rId5"/>
          <a:srcRect/>
          <a:stretch>
            <a:fillRect/>
          </a:stretch>
        </p:blipFill>
        <p:spPr bwMode="auto">
          <a:xfrm>
            <a:off x="6715140" y="4286256"/>
            <a:ext cx="2071702" cy="2118520"/>
          </a:xfrm>
          <a:prstGeom prst="rect">
            <a:avLst/>
          </a:prstGeom>
          <a:noFill/>
        </p:spPr>
      </p:pic>
    </p:spTree>
    <p:extLst>
      <p:ext uri="{BB962C8B-B14F-4D97-AF65-F5344CB8AC3E}">
        <p14:creationId xmlns:p14="http://schemas.microsoft.com/office/powerpoint/2010/main" xmlns="" val="7003536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4"/>
                                        </p:tgtEl>
                                        <p:attrNameLst>
                                          <p:attrName>style.visibility</p:attrName>
                                        </p:attrNameLst>
                                      </p:cBhvr>
                                      <p:to>
                                        <p:strVal val="visible"/>
                                      </p:to>
                                    </p:set>
                                    <p:anim calcmode="lin" valueType="num">
                                      <p:cBhvr additive="base">
                                        <p:cTn id="30" dur="500" fill="hold"/>
                                        <p:tgtEl>
                                          <p:spTgt spid="3074"/>
                                        </p:tgtEl>
                                        <p:attrNameLst>
                                          <p:attrName>ppt_x</p:attrName>
                                        </p:attrNameLst>
                                      </p:cBhvr>
                                      <p:tavLst>
                                        <p:tav tm="0">
                                          <p:val>
                                            <p:strVal val="#ppt_x"/>
                                          </p:val>
                                        </p:tav>
                                        <p:tav tm="100000">
                                          <p:val>
                                            <p:strVal val="#ppt_x"/>
                                          </p:val>
                                        </p:tav>
                                      </p:tavLst>
                                    </p:anim>
                                    <p:anim calcmode="lin" valueType="num">
                                      <p:cBhvr additive="base">
                                        <p:cTn id="31"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100"/>
                                        </p:tgtEl>
                                        <p:attrNameLst>
                                          <p:attrName>style.visibility</p:attrName>
                                        </p:attrNameLst>
                                      </p:cBhvr>
                                      <p:to>
                                        <p:strVal val="visible"/>
                                      </p:to>
                                    </p:set>
                                    <p:anim calcmode="lin" valueType="num">
                                      <p:cBhvr additive="base">
                                        <p:cTn id="36" dur="500" fill="hold"/>
                                        <p:tgtEl>
                                          <p:spTgt spid="4100"/>
                                        </p:tgtEl>
                                        <p:attrNameLst>
                                          <p:attrName>ppt_x</p:attrName>
                                        </p:attrNameLst>
                                      </p:cBhvr>
                                      <p:tavLst>
                                        <p:tav tm="0">
                                          <p:val>
                                            <p:strVal val="#ppt_x"/>
                                          </p:val>
                                        </p:tav>
                                        <p:tav tm="100000">
                                          <p:val>
                                            <p:strVal val="#ppt_x"/>
                                          </p:val>
                                        </p:tav>
                                      </p:tavLst>
                                    </p:anim>
                                    <p:anim calcmode="lin" valueType="num">
                                      <p:cBhvr additive="base">
                                        <p:cTn id="37" dur="500" fill="hold"/>
                                        <p:tgtEl>
                                          <p:spTgt spid="4100"/>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098"/>
                                        </p:tgtEl>
                                        <p:attrNameLst>
                                          <p:attrName>style.visibility</p:attrName>
                                        </p:attrNameLst>
                                      </p:cBhvr>
                                      <p:to>
                                        <p:strVal val="visible"/>
                                      </p:to>
                                    </p:set>
                                    <p:anim calcmode="lin" valueType="num">
                                      <p:cBhvr additive="base">
                                        <p:cTn id="40" dur="500" fill="hold"/>
                                        <p:tgtEl>
                                          <p:spTgt spid="4098"/>
                                        </p:tgtEl>
                                        <p:attrNameLst>
                                          <p:attrName>ppt_x</p:attrName>
                                        </p:attrNameLst>
                                      </p:cBhvr>
                                      <p:tavLst>
                                        <p:tav tm="0">
                                          <p:val>
                                            <p:strVal val="#ppt_x"/>
                                          </p:val>
                                        </p:tav>
                                        <p:tav tm="100000">
                                          <p:val>
                                            <p:strVal val="#ppt_x"/>
                                          </p:val>
                                        </p:tav>
                                      </p:tavLst>
                                    </p:anim>
                                    <p:anim calcmode="lin" valueType="num">
                                      <p:cBhvr additive="base">
                                        <p:cTn id="41"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28728" y="2714620"/>
            <a:ext cx="2272589" cy="347845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48881" y="3863024"/>
            <a:ext cx="2194768" cy="218379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pic>
        <p:nvPicPr>
          <p:cNvPr id="4098" name="Picture 2" descr="D:\Tony\Omini\omino_tool.jpg"/>
          <p:cNvPicPr>
            <a:picLocks noChangeAspect="1" noChangeArrowheads="1"/>
          </p:cNvPicPr>
          <p:nvPr/>
        </p:nvPicPr>
        <p:blipFill>
          <a:blip r:embed="rId4"/>
          <a:srcRect/>
          <a:stretch>
            <a:fillRect/>
          </a:stretch>
        </p:blipFill>
        <p:spPr bwMode="auto">
          <a:xfrm>
            <a:off x="1643042" y="3500438"/>
            <a:ext cx="2143125" cy="2143125"/>
          </a:xfrm>
          <a:prstGeom prst="rect">
            <a:avLst/>
          </a:prstGeom>
          <a:noFill/>
        </p:spPr>
      </p:pic>
      <p:sp>
        <p:nvSpPr>
          <p:cNvPr id="10" name="Content Placeholder 3"/>
          <p:cNvSpPr txBox="1">
            <a:spLocks/>
          </p:cNvSpPr>
          <p:nvPr/>
        </p:nvSpPr>
        <p:spPr>
          <a:xfrm>
            <a:off x="1142976" y="3357562"/>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p14="http://schemas.microsoft.com/office/powerpoint/2010/main" xmlns="" val="11118777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503117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p14="http://schemas.microsoft.com/office/powerpoint/2010/main" xmlns="" val="2473970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p14="http://schemas.microsoft.com/office/powerpoint/2010/main" xmlns="" val="331279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Tony\Omini\omini_puzzle.jpg"/>
          <p:cNvPicPr>
            <a:picLocks noChangeAspect="1" noChangeArrowheads="1"/>
          </p:cNvPicPr>
          <p:nvPr/>
        </p:nvPicPr>
        <p:blipFill>
          <a:blip r:embed="rId3"/>
          <a:srcRect/>
          <a:stretch>
            <a:fillRect/>
          </a:stretch>
        </p:blipFill>
        <p:spPr bwMode="auto">
          <a:xfrm>
            <a:off x="5781891" y="4286256"/>
            <a:ext cx="3482080" cy="2551754"/>
          </a:xfrm>
          <a:prstGeom prst="rect">
            <a:avLst/>
          </a:prstGeom>
          <a:noFill/>
        </p:spPr>
      </p:pic>
      <p:pic>
        <p:nvPicPr>
          <p:cNvPr id="5122" name="Picture 2" descr="D:\Tony\Omini\omino_contratto.jpg"/>
          <p:cNvPicPr>
            <a:picLocks noChangeAspect="1" noChangeArrowheads="1"/>
          </p:cNvPicPr>
          <p:nvPr/>
        </p:nvPicPr>
        <p:blipFill>
          <a:blip r:embed="rId4"/>
          <a:srcRect/>
          <a:stretch>
            <a:fillRect/>
          </a:stretch>
        </p:blipFill>
        <p:spPr bwMode="auto">
          <a:xfrm>
            <a:off x="6824739" y="1119972"/>
            <a:ext cx="1867639" cy="2023276"/>
          </a:xfrm>
          <a:prstGeom prst="rect">
            <a:avLst/>
          </a:prstGeom>
          <a:noFill/>
        </p:spPr>
      </p:pic>
      <p:sp>
        <p:nvSpPr>
          <p:cNvPr id="2" name="CasellaDiTesto 1"/>
          <p:cNvSpPr txBox="1"/>
          <p:nvPr/>
        </p:nvSpPr>
        <p:spPr>
          <a:xfrm>
            <a:off x="39154" y="450303"/>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Nella prima versione dell’ ODD </a:t>
            </a:r>
          </a:p>
          <a:p>
            <a:pPr lvl="2"/>
            <a:r>
              <a:rPr lang="it-IT" sz="2000" dirty="0" smtClean="0">
                <a:latin typeface="Arial" pitchFamily="34" charset="0"/>
                <a:cs typeface="Arial" pitchFamily="34" charset="0"/>
              </a:rPr>
              <a:t>Design Pattern poco descritti</a:t>
            </a:r>
          </a:p>
          <a:p>
            <a:pPr lvl="1"/>
            <a:r>
              <a:rPr lang="it-IT" sz="2200" dirty="0" smtClean="0">
                <a:latin typeface="Arial" pitchFamily="34" charset="0"/>
                <a:cs typeface="Arial" pitchFamily="34" charset="0"/>
              </a:rPr>
              <a:t>Nell’ultima versione dell’ODD </a:t>
            </a:r>
          </a:p>
          <a:p>
            <a:pPr lvl="2"/>
            <a:r>
              <a:rPr lang="it-IT" sz="2000" dirty="0" smtClean="0">
                <a:latin typeface="Arial" pitchFamily="34" charset="0"/>
                <a:cs typeface="Arial" pitchFamily="34" charset="0"/>
              </a:rPr>
              <a:t>Alcuni </a:t>
            </a:r>
            <a:r>
              <a:rPr lang="it-IT" sz="2000" dirty="0" err="1" smtClean="0">
                <a:latin typeface="Arial" pitchFamily="34" charset="0"/>
                <a:cs typeface="Arial" pitchFamily="34" charset="0"/>
              </a:rPr>
              <a:t>Javadoc</a:t>
            </a:r>
            <a:r>
              <a:rPr lang="it-IT" sz="2000" dirty="0" smtClean="0">
                <a:latin typeface="Arial" pitchFamily="34" charset="0"/>
                <a:cs typeface="Arial" pitchFamily="34" charset="0"/>
              </a:rPr>
              <a:t> sono in inglese altri in italiano</a:t>
            </a:r>
          </a:p>
          <a:p>
            <a:pPr lvl="1">
              <a:buNone/>
            </a:pPr>
            <a:endParaRPr lang="it-IT" dirty="0" smtClean="0"/>
          </a:p>
          <a:p>
            <a:r>
              <a:rPr lang="it-IT" b="1" dirty="0" smtClean="0">
                <a:solidFill>
                  <a:srgbClr val="00B050"/>
                </a:solidFill>
              </a:rPr>
              <a:t>Pro:</a:t>
            </a:r>
          </a:p>
          <a:p>
            <a:pPr lvl="1"/>
            <a:r>
              <a:rPr lang="it-IT" sz="2200" dirty="0">
                <a:latin typeface="Arial" pitchFamily="34" charset="0"/>
                <a:cs typeface="Arial" pitchFamily="34" charset="0"/>
              </a:rPr>
              <a:t>Nonostante non tutte le funzionalità siano state implementate</a:t>
            </a:r>
          </a:p>
          <a:p>
            <a:pPr lvl="2"/>
            <a:r>
              <a:rPr lang="it-IT" sz="2000" dirty="0">
                <a:latin typeface="Arial" pitchFamily="34" charset="0"/>
                <a:cs typeface="Arial" pitchFamily="34" charset="0"/>
              </a:rPr>
              <a:t>Il database di queste parti è presente</a:t>
            </a:r>
          </a:p>
          <a:p>
            <a:pPr lvl="2"/>
            <a:r>
              <a:rPr lang="it-IT" sz="2000" dirty="0">
                <a:latin typeface="Arial" pitchFamily="34" charset="0"/>
                <a:cs typeface="Arial" pitchFamily="34" charset="0"/>
              </a:rPr>
              <a:t>E coerente con la fase di analisi</a:t>
            </a:r>
          </a:p>
          <a:p>
            <a:pPr lvl="1"/>
            <a:endParaRPr lang="it-I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par>
                                <p:cTn id="34" presetID="22" presetClass="entr" presetSubtype="4" fill="hold" nodeType="withEffect">
                                  <p:stCondLst>
                                    <p:cond delay="0"/>
                                  </p:stCondLst>
                                  <p:childTnLst>
                                    <p:set>
                                      <p:cBhvr>
                                        <p:cTn id="35" dur="1" fill="hold">
                                          <p:stCondLst>
                                            <p:cond delay="0"/>
                                          </p:stCondLst>
                                        </p:cTn>
                                        <p:tgtEl>
                                          <p:spTgt spid="5124"/>
                                        </p:tgtEl>
                                        <p:attrNameLst>
                                          <p:attrName>style.visibility</p:attrName>
                                        </p:attrNameLst>
                                      </p:cBhvr>
                                      <p:to>
                                        <p:strVal val="visible"/>
                                      </p:to>
                                    </p:set>
                                    <p:animEffect transition="in" filter="wipe(down)">
                                      <p:cBhvr>
                                        <p:cTn id="36"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365760" lvl="1" indent="0"/>
            <a:r>
              <a:rPr lang="en-US" dirty="0" smtClean="0"/>
              <a:t> </a:t>
            </a:r>
            <a:r>
              <a:rPr lang="en-US" dirty="0" err="1" smtClean="0"/>
              <a:t>Questionari</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a:t>
            </a:r>
            <a:r>
              <a:rPr lang="en-US" dirty="0" err="1" smtClean="0"/>
              <a:t>il</a:t>
            </a:r>
            <a:r>
              <a:rPr lang="en-US" dirty="0" smtClean="0"/>
              <a:t> 21/12/2012</a:t>
            </a:r>
          </a:p>
          <a:p>
            <a:pPr marL="0" indent="0"/>
            <a:endParaRPr lang="en-US" dirty="0"/>
          </a:p>
        </p:txBody>
      </p:sp>
      <p:pic>
        <p:nvPicPr>
          <p:cNvPr id="5122" name="Picture 2" descr="D:\Tony\Omini\omino_orologio5.jpg"/>
          <p:cNvPicPr>
            <a:picLocks noChangeAspect="1" noChangeArrowheads="1"/>
          </p:cNvPicPr>
          <p:nvPr/>
        </p:nvPicPr>
        <p:blipFill>
          <a:blip r:embed="rId3"/>
          <a:srcRect/>
          <a:stretch>
            <a:fillRect/>
          </a:stretch>
        </p:blipFill>
        <p:spPr bwMode="auto">
          <a:xfrm>
            <a:off x="7429520" y="1495652"/>
            <a:ext cx="1500198" cy="1466611"/>
          </a:xfrm>
          <a:prstGeom prst="rect">
            <a:avLst/>
          </a:prstGeom>
          <a:ln>
            <a:noFill/>
          </a:ln>
          <a:effectLst>
            <a:softEdge rad="112500"/>
          </a:effectLst>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a:t>
                      </a:r>
                      <a:r>
                        <a:rPr lang="it-IT" baseline="0" dirty="0" smtClean="0"/>
                        <a:t> Giovanna </a:t>
                      </a:r>
                      <a:r>
                        <a:rPr lang="it-IT" dirty="0" smtClean="0"/>
                        <a:t>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6176884" cy="400110"/>
          </a:xfrm>
          <a:prstGeom prst="rect">
            <a:avLst/>
          </a:prstGeom>
          <a:noFill/>
        </p:spPr>
        <p:txBody>
          <a:bodyPr wrap="none" rtlCol="0">
            <a:spAutoFit/>
          </a:bodyPr>
          <a:lstStyle/>
          <a:p>
            <a:r>
              <a:rPr lang="it-IT" sz="2000" b="1" dirty="0" smtClean="0">
                <a:solidFill>
                  <a:schemeClr val="accent5">
                    <a:lumMod val="50000"/>
                  </a:schemeClr>
                </a:solidFill>
              </a:rPr>
              <a:t>Tracciabilità Nome file</a:t>
            </a:r>
            <a:r>
              <a:rPr lang="it-IT" b="1" dirty="0" smtClean="0"/>
              <a:t>: SC_H_49_Compilazione questionario</a:t>
            </a:r>
            <a:endParaRPr lang="it-IT"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4441" y="1783994"/>
            <a:ext cx="8429684" cy="2725125"/>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r>
              <a:rPr lang="en-US" sz="3000" dirty="0" err="1" smtClean="0"/>
              <a:t>Elevata</a:t>
            </a:r>
            <a:r>
              <a:rPr lang="en-US" sz="3000" dirty="0" smtClean="0"/>
              <a:t> </a:t>
            </a:r>
            <a:r>
              <a:rPr lang="en-US" sz="3000" dirty="0" err="1" smtClean="0"/>
              <a:t>complessità</a:t>
            </a:r>
            <a:r>
              <a:rPr lang="en-US" sz="3000" dirty="0" smtClean="0"/>
              <a:t> </a:t>
            </a:r>
            <a:r>
              <a:rPr lang="en-US" sz="3000" dirty="0" err="1" smtClean="0"/>
              <a:t>della</a:t>
            </a:r>
            <a:r>
              <a:rPr lang="en-US" sz="3000" dirty="0" smtClean="0"/>
              <a:t> </a:t>
            </a:r>
            <a:r>
              <a:rPr lang="en-US" sz="3000" dirty="0" err="1" smtClean="0"/>
              <a:t>classe</a:t>
            </a:r>
            <a:endParaRPr lang="en-US" sz="3000" dirty="0" smtClean="0"/>
          </a:p>
          <a:p>
            <a:pPr marL="365760" lvl="1" indent="0"/>
            <a:r>
              <a:rPr lang="en-US" dirty="0" smtClean="0"/>
              <a:t> </a:t>
            </a:r>
            <a:r>
              <a:rPr lang="en-US" dirty="0" err="1" smtClean="0"/>
              <a:t>ControlQuestionario</a:t>
            </a:r>
            <a:endParaRPr lang="en-US" dirty="0" smtClean="0"/>
          </a:p>
          <a:p>
            <a:pPr marL="365760" lvl="1" indent="0"/>
            <a:endParaRPr lang="en-US" dirty="0" smtClean="0"/>
          </a:p>
          <a:p>
            <a:pPr marL="0" indent="0"/>
            <a:r>
              <a:rPr lang="en-US" sz="3000" dirty="0" smtClean="0"/>
              <a:t>Porzioni di codice </a:t>
            </a:r>
            <a:r>
              <a:rPr lang="en-US" sz="3000" dirty="0" err="1" smtClean="0"/>
              <a:t>poco</a:t>
            </a:r>
            <a:r>
              <a:rPr lang="en-US" sz="3000" dirty="0" smtClean="0"/>
              <a:t> commentate</a:t>
            </a:r>
          </a:p>
          <a:p>
            <a:pPr marL="0" indent="0"/>
            <a:endParaRPr lang="en-US" sz="3000" dirty="0" smtClean="0"/>
          </a:p>
          <a:p>
            <a:pPr marL="0" indent="0"/>
            <a:r>
              <a:rPr lang="en-US" sz="3000" dirty="0" err="1" smtClean="0"/>
              <a:t>Presenza</a:t>
            </a:r>
            <a:r>
              <a:rPr lang="en-US" sz="3000" dirty="0" smtClean="0"/>
              <a:t> di un </a:t>
            </a:r>
            <a:r>
              <a:rPr lang="en-US" sz="3000" dirty="0" err="1" smtClean="0"/>
              <a:t>unica</a:t>
            </a:r>
            <a:r>
              <a:rPr lang="en-US" sz="3000" dirty="0" smtClean="0"/>
              <a:t> </a:t>
            </a:r>
            <a:r>
              <a:rPr lang="en-US" sz="3000" dirty="0" err="1" smtClean="0"/>
              <a:t>Eccezione</a:t>
            </a:r>
            <a:endParaRPr lang="en-US" sz="3000" dirty="0" smtClean="0"/>
          </a:p>
          <a:p>
            <a:pPr marL="365760" lvl="1" indent="0"/>
            <a:r>
              <a:rPr lang="en-US" dirty="0" err="1" smtClean="0"/>
              <a:t>QuestionarioException</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236296" y="3528455"/>
            <a:ext cx="1121918" cy="15834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down)">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6"/>
                                        </p:tgtEl>
                                        <p:attrNameLst>
                                          <p:attrName>style.visibility</p:attrName>
                                        </p:attrNameLst>
                                      </p:cBhvr>
                                      <p:to>
                                        <p:strVal val="visible"/>
                                      </p:to>
                                    </p:set>
                                    <p:animEffect transition="in" filter="fade">
                                      <p:cBhvr>
                                        <p:cTn id="2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2060848"/>
            <a:ext cx="9144000"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sz="3000" dirty="0" err="1" smtClean="0"/>
              <a:t>Sistema</a:t>
            </a:r>
            <a:r>
              <a:rPr lang="en-US" sz="3000" dirty="0" smtClean="0"/>
              <a:t> </a:t>
            </a:r>
            <a:r>
              <a:rPr lang="en-US" sz="3000" dirty="0" err="1" smtClean="0"/>
              <a:t>aderente</a:t>
            </a:r>
            <a:r>
              <a:rPr lang="en-US" sz="3000" dirty="0" smtClean="0"/>
              <a:t> ai requisiti e </a:t>
            </a:r>
            <a:r>
              <a:rPr lang="en-US" sz="3000" dirty="0" err="1" smtClean="0"/>
              <a:t>alle</a:t>
            </a:r>
            <a:r>
              <a:rPr lang="en-US" sz="3000" dirty="0" smtClean="0"/>
              <a:t> aspettative del </a:t>
            </a:r>
            <a:r>
              <a:rPr lang="en-US" sz="3000" dirty="0" err="1" smtClean="0"/>
              <a:t>cliente</a:t>
            </a:r>
            <a:endParaRPr lang="en-US" sz="3000" dirty="0" smtClean="0"/>
          </a:p>
          <a:p>
            <a:pPr marL="0" indent="0"/>
            <a:endParaRPr lang="en-US" sz="3000" dirty="0" smtClean="0"/>
          </a:p>
          <a:p>
            <a:pPr marL="0" indent="0"/>
            <a:r>
              <a:rPr lang="en-US" sz="3000" dirty="0" err="1"/>
              <a:t>Implementazione</a:t>
            </a:r>
            <a:r>
              <a:rPr lang="en-US" sz="3000" dirty="0"/>
              <a:t> </a:t>
            </a:r>
            <a:r>
              <a:rPr lang="en-US" sz="3000" dirty="0" err="1"/>
              <a:t>della</a:t>
            </a:r>
            <a:r>
              <a:rPr lang="en-US" sz="3000" dirty="0"/>
              <a:t> </a:t>
            </a:r>
            <a:r>
              <a:rPr lang="en-US" sz="3000" dirty="0" err="1"/>
              <a:t>gestione</a:t>
            </a:r>
            <a:r>
              <a:rPr lang="en-US" sz="3000" dirty="0"/>
              <a:t> </a:t>
            </a:r>
            <a:r>
              <a:rPr lang="en-US" sz="3000" dirty="0" err="1"/>
              <a:t>Eventi</a:t>
            </a:r>
            <a:r>
              <a:rPr lang="en-US" sz="3000" dirty="0"/>
              <a:t> </a:t>
            </a:r>
            <a:r>
              <a:rPr lang="en-US" sz="3000" dirty="0" smtClean="0"/>
              <a:t> </a:t>
            </a:r>
            <a:r>
              <a:rPr lang="en-US" sz="3000" dirty="0"/>
              <a:t>(</a:t>
            </a:r>
            <a:r>
              <a:rPr lang="en-US" sz="3000" dirty="0" err="1"/>
              <a:t>priorità</a:t>
            </a:r>
            <a:r>
              <a:rPr lang="en-US" sz="3000" dirty="0"/>
              <a:t> media</a:t>
            </a:r>
            <a:r>
              <a:rPr lang="en-US" sz="3000" dirty="0" smtClean="0"/>
              <a:t>)</a:t>
            </a:r>
          </a:p>
          <a:p>
            <a:pPr marL="0" indent="0"/>
            <a:endParaRPr lang="en-US" sz="3000" dirty="0"/>
          </a:p>
          <a:p>
            <a:pPr marL="0" indent="0"/>
            <a:r>
              <a:rPr lang="en-US" sz="3000" dirty="0" err="1" smtClean="0"/>
              <a:t>Integrazione</a:t>
            </a:r>
            <a:r>
              <a:rPr lang="en-US" sz="3000" dirty="0" smtClean="0"/>
              <a:t> account Forum e </a:t>
            </a:r>
            <a:r>
              <a:rPr lang="en-US" sz="3000" dirty="0" err="1" smtClean="0"/>
              <a:t>Atsilo</a:t>
            </a:r>
            <a:endParaRPr lang="en-US" sz="3000" dirty="0" smtClean="0"/>
          </a:p>
          <a:p>
            <a:pPr marL="640080" lvl="2" indent="0">
              <a:buNone/>
            </a:pPr>
            <a:endParaRPr lang="en-US" sz="3000"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Effect transition="in" filter="fade">
                                      <p:cBhvr>
                                        <p:cTn id="25"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Tramite </a:t>
            </a:r>
            <a:r>
              <a:rPr lang="it-IT" sz="3600" b="1" dirty="0" err="1" smtClean="0">
                <a:latin typeface="+mj-lt"/>
              </a:rPr>
              <a:t>Junit</a:t>
            </a:r>
            <a:endParaRPr lang="it-IT" b="1" dirty="0" smtClean="0">
              <a:latin typeface="+mj-lt"/>
            </a:endParaRPr>
          </a:p>
          <a:p>
            <a:pPr algn="ctr"/>
            <a:endParaRPr lang="it-IT" dirty="0">
              <a:latin typeface="+mj-lt"/>
            </a:endParaRPr>
          </a:p>
        </p:txBody>
      </p:sp>
      <p:sp>
        <p:nvSpPr>
          <p:cNvPr id="3" name="CasellaDiTesto 2"/>
          <p:cNvSpPr txBox="1"/>
          <p:nvPr/>
        </p:nvSpPr>
        <p:spPr>
          <a:xfrm>
            <a:off x="251520" y="2924944"/>
            <a:ext cx="184731" cy="369332"/>
          </a:xfrm>
          <a:prstGeom prst="rect">
            <a:avLst/>
          </a:prstGeom>
          <a:noFill/>
        </p:spPr>
        <p:txBody>
          <a:bodyPr wrap="none" rtlCol="0">
            <a:spAutoFit/>
          </a:bodyPr>
          <a:lstStyle/>
          <a:p>
            <a:endParaRPr lang="it-IT" dirty="0"/>
          </a:p>
        </p:txBody>
      </p:sp>
      <p:sp>
        <p:nvSpPr>
          <p:cNvPr id="4" name="Subtitle 2"/>
          <p:cNvSpPr txBox="1">
            <a:spLocks/>
          </p:cNvSpPr>
          <p:nvPr/>
        </p:nvSpPr>
        <p:spPr>
          <a:xfrm>
            <a:off x="0" y="1628800"/>
            <a:ext cx="9144000" cy="5229200"/>
          </a:xfrm>
          <a:prstGeom prst="rect">
            <a:avLst/>
          </a:prstGeom>
        </p:spPr>
        <p:txBody>
          <a:bodyPr>
            <a:noAutofit/>
          </a:bodyPr>
          <a:lst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None/>
            </a:pPr>
            <a:r>
              <a:rPr lang="it-IT" sz="2200" dirty="0" smtClean="0">
                <a:latin typeface="+mj-lt"/>
                <a:cs typeface="Arial" pitchFamily="34" charset="0"/>
              </a:rPr>
              <a:t>Per procedere con il testing abbiamo utilizzato le Classi di Equivalenza</a:t>
            </a:r>
          </a:p>
          <a:p>
            <a:pPr algn="just"/>
            <a:r>
              <a:rPr lang="it-IT" sz="1800" dirty="0" smtClean="0">
                <a:latin typeface="+mj-lt"/>
                <a:cs typeface="Arial" pitchFamily="34" charset="0"/>
              </a:rPr>
              <a:t>Eccone un esempio</a:t>
            </a:r>
          </a:p>
          <a:p>
            <a:pPr marL="285750" indent="-285750" algn="just">
              <a:buFontTx/>
              <a:buChar char="-"/>
            </a:pPr>
            <a:r>
              <a:rPr lang="it-IT" sz="1800" dirty="0" smtClean="0">
                <a:latin typeface="+mj-lt"/>
                <a:cs typeface="Arial" pitchFamily="34" charset="0"/>
              </a:rPr>
              <a:t>Classe: </a:t>
            </a:r>
            <a:r>
              <a:rPr lang="it-IT" sz="1800" dirty="0" err="1" smtClean="0">
                <a:latin typeface="+mj-lt"/>
                <a:cs typeface="Arial" pitchFamily="34" charset="0"/>
              </a:rPr>
              <a:t>ControlQuestionari</a:t>
            </a:r>
            <a:r>
              <a:rPr lang="it-IT" sz="1800" dirty="0" smtClean="0">
                <a:latin typeface="+mj-lt"/>
                <a:cs typeface="Arial" pitchFamily="34" charset="0"/>
              </a:rPr>
              <a:t> Layer: Application</a:t>
            </a:r>
          </a:p>
          <a:p>
            <a:pPr marL="285750" indent="-285750" algn="just">
              <a:buFontTx/>
              <a:buChar char="-"/>
            </a:pPr>
            <a:r>
              <a:rPr lang="it-IT" sz="1800" dirty="0" smtClean="0">
                <a:latin typeface="+mj-lt"/>
                <a:cs typeface="Arial" pitchFamily="34" charset="0"/>
              </a:rPr>
              <a:t>Metodo: </a:t>
            </a:r>
            <a:endParaRPr lang="it-IT" sz="1800" b="1" dirty="0" smtClean="0">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rgbClr val="0070C0"/>
                </a:solidFill>
                <a:latin typeface="+mj-lt"/>
                <a:cs typeface="Arial" pitchFamily="34" charset="0"/>
              </a:rPr>
              <a:t>* Metodo che controlla se il questionario è </a:t>
            </a:r>
            <a:r>
              <a:rPr lang="it-IT" sz="1800" b="1" i="1" dirty="0" smtClean="0">
                <a:solidFill>
                  <a:srgbClr val="0070C0"/>
                </a:solidFill>
                <a:latin typeface="+mj-lt"/>
                <a:cs typeface="Arial" pitchFamily="34" charset="0"/>
              </a:rPr>
              <a:t>editabile </a:t>
            </a:r>
            <a:r>
              <a:rPr lang="it-IT" sz="1800" b="1" dirty="0" smtClean="0">
                <a:solidFill>
                  <a:srgbClr val="0070C0"/>
                </a:solidFill>
                <a:latin typeface="+mj-lt"/>
                <a:cs typeface="Arial" pitchFamily="34" charset="0"/>
              </a:rPr>
              <a:t>(modificabile o cancellabile)</a:t>
            </a:r>
          </a:p>
          <a:p>
            <a:pPr marL="285750" indent="-285750" algn="just">
              <a:buFontTx/>
              <a:buChar char="-"/>
            </a:pPr>
            <a:r>
              <a:rPr lang="it-IT" sz="1800" b="1" dirty="0" smtClean="0">
                <a:solidFill>
                  <a:srgbClr val="0070C0"/>
                </a:solidFill>
                <a:latin typeface="+mj-lt"/>
                <a:cs typeface="Arial" pitchFamily="34" charset="0"/>
              </a:rPr>
              <a:t>* un questionario è editabile se non è in vigore.</a:t>
            </a:r>
          </a:p>
          <a:p>
            <a:pPr marL="285750" indent="-285750" algn="just">
              <a:buFontTx/>
              <a:buChar char="-"/>
            </a:pPr>
            <a:r>
              <a:rPr lang="it-IT" sz="1800" b="1" dirty="0" smtClean="0">
                <a:solidFill>
                  <a:srgbClr val="0070C0"/>
                </a:solidFill>
                <a:latin typeface="+mj-lt"/>
                <a:cs typeface="Arial" pitchFamily="34" charset="0"/>
              </a:rPr>
              <a:t>* Un questionario è in vigore se la data odierna è compresa tra la data di inizio del questionario e </a:t>
            </a:r>
          </a:p>
          <a:p>
            <a:pPr marL="285750" indent="-285750" algn="just">
              <a:buFontTx/>
              <a:buChar char="-"/>
            </a:pPr>
            <a:r>
              <a:rPr lang="it-IT" sz="1800" b="1" dirty="0" smtClean="0">
                <a:solidFill>
                  <a:srgbClr val="0070C0"/>
                </a:solidFill>
                <a:latin typeface="+mj-lt"/>
                <a:cs typeface="Arial" pitchFamily="34" charset="0"/>
              </a:rPr>
              <a:t>* la sua data di fine</a:t>
            </a:r>
          </a:p>
          <a:p>
            <a:pPr marL="285750" indent="-285750" algn="just">
              <a:buFontTx/>
              <a:buChar char="-"/>
            </a:pPr>
            <a:r>
              <a:rPr lang="it-IT" sz="1800" b="1" dirty="0" smtClean="0">
                <a:solidFill>
                  <a:srgbClr val="0070C0"/>
                </a:solidFill>
                <a:latin typeface="+mj-lt"/>
                <a:cs typeface="Arial" pitchFamily="34" charset="0"/>
              </a:rPr>
              <a:t>*@param </a:t>
            </a:r>
            <a:r>
              <a:rPr lang="it-IT" sz="1800" b="1" dirty="0" smtClean="0">
                <a:solidFill>
                  <a:srgbClr val="0070C0"/>
                </a:solidFill>
                <a:latin typeface="+mj-lt"/>
                <a:cs typeface="Arial" pitchFamily="34" charset="0"/>
              </a:rPr>
              <a:t>questionario</a:t>
            </a:r>
            <a:endParaRPr lang="it-IT" sz="1800" b="1" dirty="0" smtClean="0">
              <a:solidFill>
                <a:srgbClr val="0070C0"/>
              </a:solidFill>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 @return  boolean , true se il questionario è </a:t>
            </a:r>
            <a:r>
              <a:rPr lang="it-IT" sz="1800" b="1" i="1" dirty="0" smtClean="0">
                <a:solidFill>
                  <a:srgbClr val="0070C0"/>
                </a:solidFill>
                <a:latin typeface="+mj-lt"/>
                <a:cs typeface="Arial" pitchFamily="34" charset="0"/>
              </a:rPr>
              <a:t>editabile</a:t>
            </a:r>
            <a:r>
              <a:rPr lang="it-IT" sz="1800" b="1" dirty="0" smtClean="0">
                <a:solidFill>
                  <a:srgbClr val="0070C0"/>
                </a:solidFill>
                <a:latin typeface="+mj-lt"/>
                <a:cs typeface="Arial" pitchFamily="34" charset="0"/>
              </a:rPr>
              <a:t>, false altrimenti</a:t>
            </a:r>
          </a:p>
          <a:p>
            <a:pPr marL="285750" indent="-285750" algn="just">
              <a:buFontTx/>
              <a:buChar char="-"/>
            </a:pPr>
            <a:r>
              <a:rPr lang="it-IT" sz="1800" b="1" dirty="0" smtClean="0">
                <a:solidFill>
                  <a:srgbClr val="0070C0"/>
                </a:solidFill>
                <a:latin typeface="+mj-lt"/>
                <a:cs typeface="Arial" pitchFamily="34" charset="0"/>
              </a:rPr>
              <a:t>* @</a:t>
            </a:r>
            <a:r>
              <a:rPr lang="it-IT" sz="1800" b="1" dirty="0" err="1" smtClean="0">
                <a:solidFill>
                  <a:srgbClr val="0070C0"/>
                </a:solidFill>
                <a:latin typeface="+mj-lt"/>
                <a:cs typeface="Arial" pitchFamily="34" charset="0"/>
              </a:rPr>
              <a:t>pre</a:t>
            </a:r>
            <a:r>
              <a:rPr lang="it-IT" sz="1800" b="1" dirty="0" smtClean="0">
                <a:solidFill>
                  <a:srgbClr val="0070C0"/>
                </a:solidFill>
                <a:latin typeface="+mj-lt"/>
                <a:cs typeface="Arial" pitchFamily="34" charset="0"/>
              </a:rPr>
              <a:t> : q!=</a:t>
            </a:r>
            <a:r>
              <a:rPr lang="it-IT" sz="1800" b="1" dirty="0" err="1" smtClean="0">
                <a:solidFill>
                  <a:srgbClr val="0070C0"/>
                </a:solidFill>
                <a:latin typeface="+mj-lt"/>
                <a:cs typeface="Arial" pitchFamily="34" charset="0"/>
              </a:rPr>
              <a:t>null</a:t>
            </a:r>
            <a:endParaRPr lang="it-IT" sz="1800" b="1" dirty="0" smtClean="0">
              <a:solidFill>
                <a:srgbClr val="0070C0"/>
              </a:solidFill>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chemeClr val="accent5">
                    <a:lumMod val="50000"/>
                  </a:schemeClr>
                </a:solidFill>
                <a:latin typeface="+mj-lt"/>
              </a:rPr>
              <a:t>public boolean isEditable(Questionario questionario)</a:t>
            </a:r>
            <a:endParaRPr lang="it-IT" sz="1800" b="1" dirty="0" smtClean="0">
              <a:latin typeface="+mj-lt"/>
            </a:endParaRPr>
          </a:p>
          <a:p>
            <a:pPr algn="just"/>
            <a:endParaRPr lang="it-IT" sz="1400" b="1" dirty="0" smtClean="0">
              <a:latin typeface="+mj-lt"/>
            </a:endParaRPr>
          </a:p>
          <a:p>
            <a:pPr marL="285750" indent="-285750" algn="just">
              <a:buFontTx/>
              <a:buChar char="-"/>
            </a:pPr>
            <a:endParaRPr lang="it-IT" sz="2000" b="1" dirty="0" smtClean="0"/>
          </a:p>
          <a:p>
            <a:pPr marL="0" indent="0" algn="just">
              <a:buNone/>
            </a:pPr>
            <a:endParaRPr lang="it-IT" sz="1400" dirty="0" smtClean="0">
              <a:latin typeface="Arial" pitchFamily="34" charset="0"/>
              <a:cs typeface="Arial" pitchFamily="34" charset="0"/>
            </a:endParaRPr>
          </a:p>
        </p:txBody>
      </p:sp>
      <p:pic>
        <p:nvPicPr>
          <p:cNvPr id="16386" name="Picture 2" descr="http://oliviertech.com/wp-content/uploads/2012/12/junit.gif"/>
          <p:cNvPicPr>
            <a:picLocks noChangeAspect="1" noChangeArrowheads="1"/>
          </p:cNvPicPr>
          <p:nvPr/>
        </p:nvPicPr>
        <p:blipFill>
          <a:blip r:embed="rId2"/>
          <a:srcRect/>
          <a:stretch>
            <a:fillRect/>
          </a:stretch>
        </p:blipFill>
        <p:spPr bwMode="auto">
          <a:xfrm>
            <a:off x="155575" y="-319088"/>
            <a:ext cx="1276350" cy="676276"/>
          </a:xfrm>
          <a:prstGeom prst="rect">
            <a:avLst/>
          </a:prstGeom>
          <a:noFill/>
        </p:spPr>
      </p:pic>
      <p:pic>
        <p:nvPicPr>
          <p:cNvPr id="16388" name="Picture 4" descr="http://oliviertech.com/wp-content/uploads/2012/12/junit.gif"/>
          <p:cNvPicPr>
            <a:picLocks noChangeAspect="1" noChangeArrowheads="1"/>
          </p:cNvPicPr>
          <p:nvPr/>
        </p:nvPicPr>
        <p:blipFill>
          <a:blip r:embed="rId2"/>
          <a:srcRect/>
          <a:stretch>
            <a:fillRect/>
          </a:stretch>
        </p:blipFill>
        <p:spPr bwMode="auto">
          <a:xfrm>
            <a:off x="7286644" y="5715016"/>
            <a:ext cx="1276350" cy="676276"/>
          </a:xfrm>
          <a:prstGeom prst="rect">
            <a:avLst/>
          </a:prstGeom>
          <a:noFill/>
        </p:spPr>
      </p:pic>
    </p:spTree>
    <p:extLst>
      <p:ext uri="{BB962C8B-B14F-4D97-AF65-F5344CB8AC3E}">
        <p14:creationId xmlns:p14="http://schemas.microsoft.com/office/powerpoint/2010/main" xmlns="" val="1346159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1603526078"/>
              </p:ext>
            </p:extLst>
          </p:nvPr>
        </p:nvGraphicFramePr>
        <p:xfrm>
          <a:off x="1619672" y="2492896"/>
          <a:ext cx="6096000" cy="1651000"/>
        </p:xfrm>
        <a:graphic>
          <a:graphicData uri="http://schemas.openxmlformats.org/drawingml/2006/table">
            <a:tbl>
              <a:tblPr firstRow="1" bandRow="1">
                <a:tableStyleId>{5C22544A-7EE6-4342-B048-85BDC9FD1C3A}</a:tableStyleId>
              </a:tblPr>
              <a:tblGrid>
                <a:gridCol w="2520280"/>
                <a:gridCol w="357572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xmlns="" val="1428921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1° Report 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3377787449"/>
              </p:ext>
            </p:extLst>
          </p:nvPr>
        </p:nvGraphicFramePr>
        <p:xfrm>
          <a:off x="1142976" y="2786058"/>
          <a:ext cx="7000755" cy="1651000"/>
        </p:xfrm>
        <a:graphic>
          <a:graphicData uri="http://schemas.openxmlformats.org/drawingml/2006/table">
            <a:tbl>
              <a:tblPr firstRow="1" bandRow="1">
                <a:tableStyleId>{5C22544A-7EE6-4342-B048-85BDC9FD1C3A}</a:tableStyleId>
              </a:tblPr>
              <a:tblGrid>
                <a:gridCol w="2286017"/>
                <a:gridCol w="2126497"/>
                <a:gridCol w="2588241"/>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FF0000"/>
                          </a:solidFill>
                        </a:rPr>
                        <a:t>True</a:t>
                      </a:r>
                      <a:endParaRPr lang="it-IT" b="1" dirty="0">
                        <a:solidFill>
                          <a:srgbClr val="FF0000"/>
                        </a:solidFill>
                      </a:endParaRPr>
                    </a:p>
                  </a:txBody>
                  <a:tcPr/>
                </a:tc>
              </a:tr>
            </a:tbl>
          </a:graphicData>
        </a:graphic>
      </p:graphicFrame>
    </p:spTree>
    <p:extLst>
      <p:ext uri="{BB962C8B-B14F-4D97-AF65-F5344CB8AC3E}">
        <p14:creationId xmlns:p14="http://schemas.microsoft.com/office/powerpoint/2010/main" xmlns="" val="521228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384995"/>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Bug rilevato</a:t>
            </a:r>
          </a:p>
        </p:txBody>
      </p:sp>
      <p:pic>
        <p:nvPicPr>
          <p:cNvPr id="3" name="Picture 2" descr="C:\linda\uni\esami_da_svolgere\gps\progetto_gps\Atsilo\Presentazione\Atsilo3\Bu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1628800"/>
            <a:ext cx="6357384" cy="454719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Connettore 2 3"/>
          <p:cNvCxnSpPr/>
          <p:nvPr/>
        </p:nvCxnSpPr>
        <p:spPr>
          <a:xfrm rot="10800000">
            <a:off x="5214942" y="3071810"/>
            <a:ext cx="1285884" cy="14287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 name="Connettore 2 4"/>
          <p:cNvCxnSpPr/>
          <p:nvPr/>
        </p:nvCxnSpPr>
        <p:spPr>
          <a:xfrm rot="10800000">
            <a:off x="5715008" y="4286256"/>
            <a:ext cx="785818" cy="35719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6" name="CasellaDiTesto 5"/>
          <p:cNvSpPr txBox="1"/>
          <p:nvPr/>
        </p:nvSpPr>
        <p:spPr>
          <a:xfrm>
            <a:off x="6429388" y="2714620"/>
            <a:ext cx="2789097" cy="923330"/>
          </a:xfrm>
          <a:prstGeom prst="rect">
            <a:avLst/>
          </a:prstGeom>
          <a:noFill/>
        </p:spPr>
        <p:txBody>
          <a:bodyPr wrap="none" rtlCol="0">
            <a:spAutoFit/>
          </a:bodyPr>
          <a:lstStyle/>
          <a:p>
            <a:r>
              <a:rPr lang="it-IT" dirty="0" smtClean="0"/>
              <a:t>Questo costruttore crea </a:t>
            </a:r>
          </a:p>
          <a:p>
            <a:r>
              <a:rPr lang="it-IT" dirty="0" smtClean="0"/>
              <a:t>una data con anno -1900 a </a:t>
            </a:r>
          </a:p>
          <a:p>
            <a:r>
              <a:rPr lang="it-IT" dirty="0" smtClean="0"/>
              <a:t>quello attuale</a:t>
            </a:r>
            <a:endParaRPr lang="it-IT" dirty="0"/>
          </a:p>
        </p:txBody>
      </p:sp>
      <p:sp>
        <p:nvSpPr>
          <p:cNvPr id="7" name="CasellaDiTesto 6"/>
          <p:cNvSpPr txBox="1"/>
          <p:nvPr/>
        </p:nvSpPr>
        <p:spPr>
          <a:xfrm>
            <a:off x="6143636" y="4714884"/>
            <a:ext cx="2819426" cy="1200329"/>
          </a:xfrm>
          <a:prstGeom prst="rect">
            <a:avLst/>
          </a:prstGeom>
          <a:noFill/>
        </p:spPr>
        <p:txBody>
          <a:bodyPr wrap="none" rtlCol="0">
            <a:spAutoFit/>
          </a:bodyPr>
          <a:lstStyle/>
          <a:p>
            <a:r>
              <a:rPr lang="it-IT" dirty="0" smtClean="0"/>
              <a:t>Essendo le date scorrette </a:t>
            </a:r>
          </a:p>
          <a:p>
            <a:r>
              <a:rPr lang="it-IT" dirty="0" smtClean="0"/>
              <a:t>(anno 112 ca) sempre </a:t>
            </a:r>
            <a:r>
              <a:rPr lang="it-IT" b="1" dirty="0" smtClean="0"/>
              <a:t>falsa</a:t>
            </a:r>
          </a:p>
          <a:p>
            <a:r>
              <a:rPr lang="it-IT" dirty="0" smtClean="0"/>
              <a:t>Quindi il flusso si sposta nel </a:t>
            </a:r>
          </a:p>
          <a:p>
            <a:r>
              <a:rPr lang="it-IT" dirty="0" smtClean="0"/>
              <a:t>costrutto </a:t>
            </a:r>
            <a:r>
              <a:rPr lang="it-IT" i="1" dirty="0" smtClean="0"/>
              <a:t>else</a:t>
            </a:r>
            <a:endParaRPr lang="it-IT" i="1" dirty="0"/>
          </a:p>
        </p:txBody>
      </p:sp>
    </p:spTree>
    <p:extLst>
      <p:ext uri="{BB962C8B-B14F-4D97-AF65-F5344CB8AC3E}">
        <p14:creationId xmlns:p14="http://schemas.microsoft.com/office/powerpoint/2010/main" xmlns="" val="21381169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2092881"/>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2° Report Casi Di Test</a:t>
            </a:r>
          </a:p>
          <a:p>
            <a:pPr algn="ctr"/>
            <a:r>
              <a:rPr lang="it-IT" sz="2400" b="1" dirty="0" smtClean="0">
                <a:latin typeface="+mj-lt"/>
              </a:rPr>
              <a:t>A seguito correzione bug</a:t>
            </a:r>
            <a:endParaRPr lang="it-IT" sz="1200"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3745458434"/>
              </p:ext>
            </p:extLst>
          </p:nvPr>
        </p:nvGraphicFramePr>
        <p:xfrm>
          <a:off x="785786" y="2636912"/>
          <a:ext cx="6929886" cy="1651000"/>
        </p:xfrm>
        <a:graphic>
          <a:graphicData uri="http://schemas.openxmlformats.org/drawingml/2006/table">
            <a:tbl>
              <a:tblPr firstRow="1" bandRow="1">
                <a:tableStyleId>{5C22544A-7EE6-4342-B048-85BDC9FD1C3A}</a:tableStyleId>
              </a:tblPr>
              <a:tblGrid>
                <a:gridCol w="2357454"/>
                <a:gridCol w="2428892"/>
                <a:gridCol w="214354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xmlns="" val="2476603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Testing</a:t>
            </a:r>
          </a:p>
          <a:p>
            <a:pPr algn="ctr"/>
            <a:endParaRPr lang="it-IT" dirty="0">
              <a:latin typeface="+mj-lt"/>
            </a:endParaRPr>
          </a:p>
        </p:txBody>
      </p:sp>
    </p:spTree>
    <p:extLst>
      <p:ext uri="{BB962C8B-B14F-4D97-AF65-F5344CB8AC3E}">
        <p14:creationId xmlns:p14="http://schemas.microsoft.com/office/powerpoint/2010/main" xmlns="" val="3060381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giusto </a:t>
            </a:r>
            <a:endParaRPr lang="it-IT" sz="2600" b="1" dirty="0"/>
          </a:p>
        </p:txBody>
      </p:sp>
      <p:pic>
        <p:nvPicPr>
          <p:cNvPr id="11266" name="Picture 2" descr="D:\Tony\Omini\omino_ribbon.jpg"/>
          <p:cNvPicPr>
            <a:picLocks noChangeAspect="1" noChangeArrowheads="1"/>
          </p:cNvPicPr>
          <p:nvPr/>
        </p:nvPicPr>
        <p:blipFill>
          <a:blip r:embed="rId3"/>
          <a:srcRect/>
          <a:stretch>
            <a:fillRect/>
          </a:stretch>
        </p:blipFill>
        <p:spPr bwMode="auto">
          <a:xfrm>
            <a:off x="6234956" y="1349675"/>
            <a:ext cx="2143140" cy="214314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84" y="1628799"/>
            <a:ext cx="7560840" cy="52292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sbagliato </a:t>
            </a:r>
            <a:endParaRPr lang="it-IT" sz="2600" b="1" dirty="0"/>
          </a:p>
        </p:txBody>
      </p:sp>
      <p:pic>
        <p:nvPicPr>
          <p:cNvPr id="10242" name="Picture 2" descr="D:\Tony\Omini\omini_doctor.jpg"/>
          <p:cNvPicPr>
            <a:picLocks noChangeAspect="1" noChangeArrowheads="1"/>
          </p:cNvPicPr>
          <p:nvPr/>
        </p:nvPicPr>
        <p:blipFill>
          <a:blip r:embed="rId3"/>
          <a:srcRect/>
          <a:stretch>
            <a:fillRect/>
          </a:stretch>
        </p:blipFill>
        <p:spPr bwMode="auto">
          <a:xfrm>
            <a:off x="5715008" y="1390033"/>
            <a:ext cx="2643206" cy="165200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Cosa faremo nel prossimo progetto che non abbiamo fatto:</a:t>
            </a:r>
            <a:endParaRPr lang="it-IT" sz="2600" b="1" dirty="0"/>
          </a:p>
        </p:txBody>
      </p:sp>
      <p:pic>
        <p:nvPicPr>
          <p:cNvPr id="9218" name="Picture 2" descr="D:\Tony\Omini\omino_business1.jpg"/>
          <p:cNvPicPr>
            <a:picLocks noChangeAspect="1" noChangeArrowheads="1"/>
          </p:cNvPicPr>
          <p:nvPr/>
        </p:nvPicPr>
        <p:blipFill>
          <a:blip r:embed="rId3"/>
          <a:srcRect/>
          <a:stretch>
            <a:fillRect/>
          </a:stretch>
        </p:blipFill>
        <p:spPr bwMode="auto">
          <a:xfrm>
            <a:off x="6643702" y="887539"/>
            <a:ext cx="1785950" cy="234518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Quanto reputiamo buono il nostro sottosistema:</a:t>
            </a:r>
            <a:endParaRPr lang="it-IT" sz="2600" b="1" dirty="0"/>
          </a:p>
        </p:txBody>
      </p:sp>
      <p:pic>
        <p:nvPicPr>
          <p:cNvPr id="8194" name="Picture 2" descr="D:\Tony\Omini\omino_cup2.jpg"/>
          <p:cNvPicPr>
            <a:picLocks noChangeAspect="1" noChangeArrowheads="1"/>
          </p:cNvPicPr>
          <p:nvPr/>
        </p:nvPicPr>
        <p:blipFill>
          <a:blip r:embed="rId3"/>
          <a:srcRect/>
          <a:stretch>
            <a:fillRect/>
          </a:stretch>
        </p:blipFill>
        <p:spPr bwMode="auto">
          <a:xfrm>
            <a:off x="6215074" y="857232"/>
            <a:ext cx="2214578" cy="221457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7" name="Picture 3" descr="C:\Users\Antonio\Desktop\Immagine.png"/>
          <p:cNvPicPr>
            <a:picLocks noChangeAspect="1" noChangeArrowheads="1"/>
          </p:cNvPicPr>
          <p:nvPr/>
        </p:nvPicPr>
        <p:blipFill>
          <a:blip r:embed="rId3"/>
          <a:srcRect/>
          <a:stretch>
            <a:fillRect/>
          </a:stretch>
        </p:blipFill>
        <p:spPr bwMode="auto">
          <a:xfrm>
            <a:off x="1071538" y="644525"/>
            <a:ext cx="6261100" cy="6213475"/>
          </a:xfrm>
          <a:prstGeom prst="rect">
            <a:avLst/>
          </a:prstGeom>
          <a:noFill/>
        </p:spPr>
      </p:pic>
    </p:spTree>
    <p:extLst>
      <p:ext uri="{BB962C8B-B14F-4D97-AF65-F5344CB8AC3E}">
        <p14:creationId xmlns:p14="http://schemas.microsoft.com/office/powerpoint/2010/main" xmlns="" val="2532338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4159081582"/>
              </p:ext>
            </p:extLst>
          </p:nvPr>
        </p:nvGraphicFramePr>
        <p:xfrm>
          <a:off x="0" y="1142984"/>
          <a:ext cx="9144000" cy="521477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160281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5" name="CasellaDiTesto 4"/>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
        <p:nvSpPr>
          <p:cNvPr id="7" name="Oval 6"/>
          <p:cNvSpPr/>
          <p:nvPr/>
        </p:nvSpPr>
        <p:spPr>
          <a:xfrm>
            <a:off x="1785918" y="4214818"/>
            <a:ext cx="6929486" cy="13573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2357422" y="2071678"/>
            <a:ext cx="4214842" cy="7143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1734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Alcune funzionalità non erano ben definite </a:t>
            </a:r>
          </a:p>
          <a:p>
            <a:pPr lvl="2"/>
            <a:r>
              <a:rPr lang="it-IT" dirty="0" smtClean="0"/>
              <a:t>Hanno portato ad un analisi complessa e non coerente</a:t>
            </a:r>
          </a:p>
          <a:p>
            <a:pPr marL="667512" lvl="2" indent="0">
              <a:buNone/>
            </a:pPr>
            <a:endParaRPr lang="it-IT" dirty="0"/>
          </a:p>
          <a:p>
            <a:pPr marL="667512" lvl="2" indent="0">
              <a:buNone/>
            </a:pPr>
            <a:endParaRPr lang="it-IT" dirty="0" smtClean="0"/>
          </a:p>
          <a:p>
            <a:r>
              <a:rPr lang="it-IT" b="1" dirty="0" smtClean="0">
                <a:solidFill>
                  <a:srgbClr val="00B050"/>
                </a:solidFill>
              </a:rPr>
              <a:t>Pro:</a:t>
            </a:r>
          </a:p>
          <a:p>
            <a:pPr lvl="1"/>
            <a:r>
              <a:rPr lang="it-IT" dirty="0" smtClean="0"/>
              <a:t>Grazie alla prototipazione della funzionalità Registro l’analisi è risultata chiara e coerente</a:t>
            </a:r>
          </a:p>
        </p:txBody>
      </p:sp>
      <p:pic>
        <p:nvPicPr>
          <p:cNvPr id="3075" name="Picture 3" descr="D:\Tony\Omini\omino_cerca.jpg"/>
          <p:cNvPicPr>
            <a:picLocks noChangeAspect="1" noChangeArrowheads="1"/>
          </p:cNvPicPr>
          <p:nvPr/>
        </p:nvPicPr>
        <p:blipFill>
          <a:blip r:embed="rId4"/>
          <a:srcRect/>
          <a:stretch>
            <a:fillRect/>
          </a:stretch>
        </p:blipFill>
        <p:spPr bwMode="auto">
          <a:xfrm>
            <a:off x="7262842" y="7746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1088</TotalTime>
  <Words>2682</Words>
  <Application>Microsoft Office PowerPoint</Application>
  <PresentationFormat>On-screen Show (4:3)</PresentationFormat>
  <Paragraphs>460</Paragraphs>
  <Slides>42</Slides>
  <Notes>37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Equinozio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Antonio</cp:lastModifiedBy>
  <cp:revision>227</cp:revision>
  <dcterms:created xsi:type="dcterms:W3CDTF">2012-12-23T12:37:08Z</dcterms:created>
  <dcterms:modified xsi:type="dcterms:W3CDTF">2012-12-30T17:44:22Z</dcterms:modified>
</cp:coreProperties>
</file>