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6.xml" ContentType="application/vnd.openxmlformats-officedocument.presentationml.comment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8" r:id="rId3"/>
    <p:sldId id="259" r:id="rId4"/>
    <p:sldId id="260" r:id="rId5"/>
    <p:sldId id="264" r:id="rId6"/>
    <p:sldId id="266" r:id="rId7"/>
    <p:sldId id="265" r:id="rId8"/>
    <p:sldId id="268" r:id="rId9"/>
    <p:sldId id="275" r:id="rId10"/>
    <p:sldId id="267" r:id="rId11"/>
    <p:sldId id="269" r:id="rId12"/>
    <p:sldId id="270" r:id="rId13"/>
    <p:sldId id="271" r:id="rId14"/>
    <p:sldId id="272" r:id="rId15"/>
    <p:sldId id="273" r:id="rId16"/>
    <p:sldId id="274"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51:38.820" idx="6">
    <p:pos x="2906"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7">
    <p:pos x="10" y="10"/>
    <p:text>Controlla la grammatica qui.
La prof non te lo dice, ma ci fa caso.</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xmlns=""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xmlns="" val="247169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xmlns="" val="137620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xmlns="" val="154558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p14="http://schemas.microsoft.com/office/powerpoint/2010/main" xmlns="" val="253570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p14="http://schemas.microsoft.com/office/powerpoint/2010/main" xmlns="" val="217600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3416320"/>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non 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ha proceduto in modo uniforme.</a:t>
            </a:r>
          </a:p>
          <a:p>
            <a:r>
              <a:rPr lang="it-IT" dirty="0" smtClean="0">
                <a:latin typeface="Arial" pitchFamily="34" charset="0"/>
                <a:cs typeface="Arial" pitchFamily="34" charset="0"/>
              </a:rPr>
              <a:t>Il RAD con tutti i suoi </a:t>
            </a:r>
            <a:r>
              <a:rPr lang="it-IT" dirty="0">
                <a:latin typeface="Arial" pitchFamily="34" charset="0"/>
                <a:cs typeface="Arial" pitchFamily="34" charset="0"/>
              </a:rPr>
              <a:t>documenti sono stati raffinati al crescere della conoscenza della </a:t>
            </a:r>
          </a:p>
          <a:p>
            <a:r>
              <a:rPr lang="it-IT" dirty="0" smtClean="0">
                <a:latin typeface="Arial" pitchFamily="34" charset="0"/>
                <a:cs typeface="Arial" pitchFamily="34" charset="0"/>
              </a:rPr>
              <a:t>materia </a:t>
            </a:r>
            <a:r>
              <a:rPr lang="it-IT" dirty="0">
                <a:latin typeface="Arial" pitchFamily="34" charset="0"/>
                <a:cs typeface="Arial" pitchFamily="34" charset="0"/>
              </a:rPr>
              <a:t>e non è stato difficile comunicare con il team per suddividere il </a:t>
            </a:r>
            <a:r>
              <a:rPr lang="it-IT" dirty="0" smtClean="0">
                <a:latin typeface="Arial" pitchFamily="34" charset="0"/>
                <a:cs typeface="Arial" pitchFamily="34" charset="0"/>
              </a:rPr>
              <a:t>lavoro.</a:t>
            </a:r>
          </a:p>
          <a:p>
            <a:pPr marL="285750" indent="-285750">
              <a:buFont typeface="Arial" pitchFamily="34" charset="0"/>
              <a:buChar char="•"/>
            </a:pPr>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Non avendo mai usato determinati programmi come </a:t>
            </a:r>
            <a:r>
              <a:rPr lang="it-IT" dirty="0" err="1" smtClean="0">
                <a:latin typeface="Arial" pitchFamily="34" charset="0"/>
                <a:cs typeface="Arial" pitchFamily="34" charset="0"/>
              </a:rPr>
              <a:t>Umlet</a:t>
            </a:r>
            <a:r>
              <a:rPr lang="it-IT" dirty="0" smtClean="0">
                <a:latin typeface="Arial" pitchFamily="34" charset="0"/>
                <a:cs typeface="Arial" pitchFamily="34" charset="0"/>
              </a:rPr>
              <a:t> e </a:t>
            </a:r>
            <a:r>
              <a:rPr lang="it-IT" dirty="0" err="1" smtClean="0">
                <a:latin typeface="Arial" pitchFamily="34" charset="0"/>
                <a:cs typeface="Arial" pitchFamily="34" charset="0"/>
              </a:rPr>
              <a:t>Balsamiq</a:t>
            </a:r>
            <a:r>
              <a:rPr lang="it-IT" dirty="0" smtClean="0">
                <a:latin typeface="Arial" pitchFamily="34" charset="0"/>
                <a:cs typeface="Arial" pitchFamily="34" charset="0"/>
              </a:rPr>
              <a:t>, il primo impatto è stato un </a:t>
            </a:r>
            <a:r>
              <a:rPr lang="it-IT" dirty="0" err="1" smtClean="0">
                <a:latin typeface="Arial" pitchFamily="34" charset="0"/>
                <a:cs typeface="Arial" pitchFamily="34" charset="0"/>
              </a:rPr>
              <a:t>po</a:t>
            </a:r>
            <a:r>
              <a:rPr lang="it-IT" dirty="0" smtClean="0">
                <a:latin typeface="Arial" pitchFamily="34" charset="0"/>
                <a:cs typeface="Arial" pitchFamily="34" charset="0"/>
              </a:rPr>
              <a:t> traumatico, ma una volta </a:t>
            </a:r>
            <a:r>
              <a:rPr lang="it-IT" dirty="0" smtClean="0">
                <a:latin typeface="Arial" pitchFamily="34" charset="0"/>
                <a:cs typeface="Arial" pitchFamily="34" charset="0"/>
              </a:rPr>
              <a:t>che si ha preso confidenza </a:t>
            </a:r>
            <a:r>
              <a:rPr lang="it-IT" dirty="0" smtClean="0">
                <a:latin typeface="Arial" pitchFamily="34" charset="0"/>
                <a:cs typeface="Arial" pitchFamily="34" charset="0"/>
              </a:rPr>
              <a:t>con gli strumenti in nostro possesso poi è stato tutto più facile e rapido. Per le problematiche spiegate in precedenza e per la mancanza di tempo necessario, tutto il lavoro su l’individuazione degli attori, con annesso tutte le difficoltà sul capire bene i requisiti da adottare, poteva essere fatta in modo migliore.</a:t>
            </a:r>
            <a:endParaRPr lang="it-IT" dirty="0"/>
          </a:p>
        </p:txBody>
      </p:sp>
    </p:spTree>
    <p:extLst>
      <p:ext uri="{BB962C8B-B14F-4D97-AF65-F5344CB8AC3E}">
        <p14:creationId xmlns:p14="http://schemas.microsoft.com/office/powerpoint/2010/main" xmlns="" val="9573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xmlns="" val="231476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260648"/>
            <a:ext cx="8712968" cy="830997"/>
          </a:xfrm>
          <a:prstGeom prst="rect">
            <a:avLst/>
          </a:prstGeom>
          <a:noFill/>
        </p:spPr>
        <p:txBody>
          <a:bodyPr wrap="square" rtlCol="0">
            <a:spAutoFit/>
          </a:bodyPr>
          <a:lstStyle/>
          <a:p>
            <a:pPr algn="ctr"/>
            <a:r>
              <a:rPr lang="it-IT" sz="4800" b="1" dirty="0" smtClean="0"/>
              <a:t>Attori</a:t>
            </a:r>
            <a:endParaRPr lang="it-IT" sz="4800" b="1"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00641" y="1091646"/>
            <a:ext cx="5009524" cy="5643782"/>
          </a:xfrm>
          <a:prstGeom prst="rect">
            <a:avLst/>
          </a:prstGeom>
        </p:spPr>
      </p:pic>
    </p:spTree>
    <p:extLst>
      <p:ext uri="{BB962C8B-B14F-4D97-AF65-F5344CB8AC3E}">
        <p14:creationId xmlns:p14="http://schemas.microsoft.com/office/powerpoint/2010/main" xmlns="" val="142105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830997"/>
          </a:xfrm>
          <a:prstGeom prst="rect">
            <a:avLst/>
          </a:prstGeom>
          <a:noFill/>
        </p:spPr>
        <p:txBody>
          <a:bodyPr wrap="square" rtlCol="0">
            <a:spAutoFit/>
          </a:bodyPr>
          <a:lstStyle/>
          <a:p>
            <a:pPr algn="ctr"/>
            <a:r>
              <a:rPr lang="it-IT" sz="4800" b="1" dirty="0" smtClean="0"/>
              <a:t>Tirocinanti</a:t>
            </a:r>
            <a:endParaRPr lang="it-IT" sz="4800" b="1" dirty="0"/>
          </a:p>
        </p:txBody>
      </p:sp>
      <p:sp>
        <p:nvSpPr>
          <p:cNvPr id="4" name="CasellaDiTesto 3"/>
          <p:cNvSpPr txBox="1"/>
          <p:nvPr/>
        </p:nvSpPr>
        <p:spPr>
          <a:xfrm>
            <a:off x="0" y="2204864"/>
            <a:ext cx="9144000" cy="1631216"/>
          </a:xfrm>
          <a:prstGeom prst="rect">
            <a:avLst/>
          </a:prstGeom>
          <a:noFill/>
        </p:spPr>
        <p:txBody>
          <a:bodyPr wrap="square" rtlCol="0">
            <a:spAutoFit/>
          </a:bodyPr>
          <a:lstStyle/>
          <a:p>
            <a:r>
              <a:rPr lang="it-IT" sz="2000" dirty="0" smtClean="0"/>
              <a:t>Questa funzionalità è stata quella che ci ha impegnati maggiormente.</a:t>
            </a:r>
          </a:p>
          <a:p>
            <a:r>
              <a:rPr lang="it-IT" sz="2000" dirty="0" smtClean="0"/>
              <a:t>Infatti in una prima analisi erano stati riscontrati solo 6 casi d’uso, poi in corso d’opera, man mano che il progetto prendeva forma e acquisivamo nuove informazioni su come dovevano interagire i tirocinanti con il sistema i casi d’uso sono diventati 19. </a:t>
            </a:r>
          </a:p>
          <a:p>
            <a:endParaRPr lang="it-IT" sz="2000" dirty="0"/>
          </a:p>
        </p:txBody>
      </p:sp>
    </p:spTree>
    <p:extLst>
      <p:ext uri="{BB962C8B-B14F-4D97-AF65-F5344CB8AC3E}">
        <p14:creationId xmlns:p14="http://schemas.microsoft.com/office/powerpoint/2010/main" xmlns=""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Cosa possono fare i Tirocinanti ?</a:t>
            </a:r>
            <a:endParaRPr lang="it-IT" sz="3600" b="1" dirty="0"/>
          </a:p>
        </p:txBody>
      </p:sp>
      <p:sp>
        <p:nvSpPr>
          <p:cNvPr id="3" name="CasellaDiTesto 2"/>
          <p:cNvSpPr txBox="1"/>
          <p:nvPr/>
        </p:nvSpPr>
        <p:spPr>
          <a:xfrm>
            <a:off x="0" y="2132856"/>
            <a:ext cx="9144000" cy="2308324"/>
          </a:xfrm>
          <a:prstGeom prst="rect">
            <a:avLst/>
          </a:prstGeom>
          <a:noFill/>
        </p:spPr>
        <p:txBody>
          <a:bodyPr wrap="square" rtlCol="0">
            <a:spAutoFit/>
          </a:bodyPr>
          <a:lstStyle/>
          <a:p>
            <a:r>
              <a:rPr lang="it-IT" sz="2400" dirty="0" smtClean="0"/>
              <a:t>La figura del tirocinante è inserita nel sistema in quanto, l’asilo fa parte dell’ateneo, quindi l’università da la possibilità agli studenti di scienze della formazione di  svolgere il proprio tirocinio presso l’asilo.</a:t>
            </a:r>
          </a:p>
          <a:p>
            <a:r>
              <a:rPr lang="it-IT" sz="2400" dirty="0" smtClean="0"/>
              <a:t>Le funzioni del tirocinante nel sistema sono solo quelle di visualizzare la propria scheda personale e le attività mediante un calendario, in quanto tutte le sue decisioni vengono prese dal responsabile tirocini . </a:t>
            </a:r>
            <a:endParaRPr lang="it-IT" sz="2400" dirty="0"/>
          </a:p>
        </p:txBody>
      </p:sp>
    </p:spTree>
    <p:extLst>
      <p:ext uri="{BB962C8B-B14F-4D97-AF65-F5344CB8AC3E}">
        <p14:creationId xmlns:p14="http://schemas.microsoft.com/office/powerpoint/2010/main" xmlns="" val="2537338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xmlns="" val="1296864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7320" y="1700808"/>
            <a:ext cx="7560840" cy="3759727"/>
          </a:xfrm>
          <a:prstGeom prst="rect">
            <a:avLst/>
          </a:prstGeom>
        </p:spPr>
      </p:pic>
    </p:spTree>
    <p:extLst>
      <p:ext uri="{BB962C8B-B14F-4D97-AF65-F5344CB8AC3E}">
        <p14:creationId xmlns:p14="http://schemas.microsoft.com/office/powerpoint/2010/main" xmlns="" val="413642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smtClean="0"/>
              <a:t>Responsabile Tirocini</a:t>
            </a:r>
            <a:endParaRPr lang="it-IT" sz="4000" b="1" dirty="0"/>
          </a:p>
        </p:txBody>
      </p:sp>
      <p:sp>
        <p:nvSpPr>
          <p:cNvPr id="4" name="CasellaDiTesto 3"/>
          <p:cNvSpPr txBox="1"/>
          <p:nvPr/>
        </p:nvSpPr>
        <p:spPr>
          <a:xfrm>
            <a:off x="-1844" y="1844824"/>
            <a:ext cx="9144000" cy="2862322"/>
          </a:xfrm>
          <a:prstGeom prst="rect">
            <a:avLst/>
          </a:prstGeom>
          <a:noFill/>
        </p:spPr>
        <p:txBody>
          <a:bodyPr wrap="square" rtlCol="0">
            <a:spAutoFit/>
          </a:bodyPr>
          <a:lstStyle/>
          <a:p>
            <a:r>
              <a:rPr lang="it-IT" dirty="0" smtClean="0"/>
              <a:t>Il responsabile dei tirocini si occupa della gestione dei tirocinanti</a:t>
            </a:r>
          </a:p>
          <a:p>
            <a:pPr marL="285750" indent="-285750">
              <a:buFont typeface="Arial" pitchFamily="34" charset="0"/>
              <a:buChar char="•"/>
            </a:pPr>
            <a:r>
              <a:rPr lang="it-IT" dirty="0" smtClean="0"/>
              <a:t>Li aggiunge  li elimina  e modifica  la  loro scheda</a:t>
            </a:r>
          </a:p>
          <a:p>
            <a:pPr marL="285750" indent="-285750">
              <a:buFont typeface="Arial" pitchFamily="34" charset="0"/>
              <a:buChar char="•"/>
            </a:pPr>
            <a:r>
              <a:rPr lang="it-IT" dirty="0" smtClean="0"/>
              <a:t>Visualizza  la propria scheda</a:t>
            </a:r>
          </a:p>
          <a:p>
            <a:pPr marL="285750" indent="-285750">
              <a:buFont typeface="Arial" pitchFamily="34" charset="0"/>
              <a:buChar char="•"/>
            </a:pPr>
            <a:r>
              <a:rPr lang="it-IT" dirty="0" smtClean="0"/>
              <a:t>Richiede Tirocinante</a:t>
            </a:r>
          </a:p>
          <a:p>
            <a:pPr marL="285750" indent="-285750">
              <a:buFont typeface="Arial" pitchFamily="34" charset="0"/>
              <a:buChar char="•"/>
            </a:pPr>
            <a:r>
              <a:rPr lang="it-IT" dirty="0" smtClean="0"/>
              <a:t>Risponde alle richieste dei tirocinanti</a:t>
            </a:r>
          </a:p>
          <a:p>
            <a:pPr marL="285750" indent="-285750">
              <a:buFont typeface="Arial" pitchFamily="34" charset="0"/>
              <a:buChar char="•"/>
            </a:pPr>
            <a:r>
              <a:rPr lang="it-IT" dirty="0" smtClean="0"/>
              <a:t>Visualizza Registro Attività</a:t>
            </a:r>
          </a:p>
          <a:p>
            <a:pPr marL="285750" indent="-285750">
              <a:buFont typeface="Arial" pitchFamily="34" charset="0"/>
              <a:buChar char="•"/>
            </a:pPr>
            <a:r>
              <a:rPr lang="it-IT" dirty="0" smtClean="0"/>
              <a:t>Approva e rifiuta le loro richieste</a:t>
            </a:r>
          </a:p>
          <a:p>
            <a:pPr marL="285750" indent="-285750">
              <a:buFont typeface="Arial" pitchFamily="34" charset="0"/>
              <a:buChar char="•"/>
            </a:pPr>
            <a:r>
              <a:rPr lang="it-IT" dirty="0" smtClean="0"/>
              <a:t>Lascia feedback ai tirocinanti</a:t>
            </a:r>
          </a:p>
          <a:p>
            <a:pPr marL="285750" indent="-285750">
              <a:buFont typeface="Arial" pitchFamily="34" charset="0"/>
              <a:buChar char="•"/>
            </a:pPr>
            <a:r>
              <a:rPr lang="it-IT" dirty="0" smtClean="0"/>
              <a:t>Visualizza  Schedulazione</a:t>
            </a:r>
          </a:p>
          <a:p>
            <a:pPr marL="285750" indent="-285750">
              <a:buFont typeface="Arial" pitchFamily="34" charset="0"/>
              <a:buChar char="•"/>
            </a:pPr>
            <a:endParaRPr lang="it-IT" dirty="0"/>
          </a:p>
        </p:txBody>
      </p:sp>
    </p:spTree>
    <p:extLst>
      <p:ext uri="{BB962C8B-B14F-4D97-AF65-F5344CB8AC3E}">
        <p14:creationId xmlns:p14="http://schemas.microsoft.com/office/powerpoint/2010/main" xmlns="" val="52909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xmlns="" val="422123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560</TotalTime>
  <Words>611</Words>
  <Application>Microsoft Office PowerPoint</Application>
  <PresentationFormat>Presentazione su schermo (4:3)</PresentationFormat>
  <Paragraphs>61</Paragraphs>
  <Slides>16</Slides>
  <Notes>0</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Giulio</cp:lastModifiedBy>
  <cp:revision>46</cp:revision>
  <dcterms:created xsi:type="dcterms:W3CDTF">2012-12-23T12:37:08Z</dcterms:created>
  <dcterms:modified xsi:type="dcterms:W3CDTF">2012-12-30T12:56:03Z</dcterms:modified>
</cp:coreProperties>
</file>