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3.xml" ContentType="application/vnd.openxmlformats-officedocument.presentationml.comment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6" r:id="rId2"/>
    <p:sldId id="287" r:id="rId3"/>
    <p:sldId id="257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7" r:id="rId35"/>
    <p:sldId id="298" r:id="rId36"/>
    <p:sldId id="299" r:id="rId37"/>
    <p:sldId id="300" r:id="rId38"/>
    <p:sldId id="301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5" autoAdjust="0"/>
  </p:normalViewPr>
  <p:slideViewPr>
    <p:cSldViewPr>
      <p:cViewPr varScale="1">
        <p:scale>
          <a:sx n="70" d="100"/>
          <a:sy n="70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29:07.260" idx="1">
    <p:pos x="10" y="10"/>
    <p:text>LOL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3:42:20.156" idx="5">
    <p:pos x="1265" y="2365"/>
    <p:text>Degli attori del nostro sottosistema dovrebbe parlare già Luigi.
Ad ogni modo, se possibile, usa una nuova immagine, con solo gli attori nostri. Questa qui è poco leggibile.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4:57.761" idx="19">
    <p:pos x="10" y="10"/>
    <p:text>Per ricapitolare, potrebbe essere utile se, nel diagramma, inserisci le specializzazioni dell'attore EventPlanner.
Leggendo utente del sistema, uno un'idea se la fa. EventPlanner, invece, a meno di ricordarlo, è difficilmente ricollegabile.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0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 che</a:t>
            </a:r>
            <a:r>
              <a:rPr lang="it-IT" baseline="0" dirty="0" smtClean="0"/>
              <a:t> ho mostrato sostanzialmente è l’idea su cui noi volevamo basarci per implementare la gestione dei pagamenti ma essendo a bassa priorità non è stato implementato sia per mancanza di tempo effettivo sia per mancanza di skill necessarie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7108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Problemi come: rimborso,cauzione,sconti</a:t>
            </a:r>
            <a:r>
              <a:rPr lang="it-IT" sz="1200" baseline="0" dirty="0" smtClean="0"/>
              <a:t> era specificato solo concettualmente ma non come farlo quindi o si sceglieva una strada dettagliata oppure si rimaneva sul generale.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1685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gia accennato da francesco</a:t>
            </a:r>
            <a:r>
              <a:rPr lang="it-IT" baseline="0" dirty="0" smtClean="0"/>
              <a:t> il nostro team si è occupato della gestione dei pagamenti, dei servizi quali mensa e orario e dei tirocinanti del sistema at-silo io mi occuperò di esporre la gestione dei pagamenti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02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smtClean="0"/>
              <a:t>Inizio:: Come </a:t>
            </a:r>
            <a:r>
              <a:rPr lang="it-IT" sz="1200" dirty="0" smtClean="0"/>
              <a:t>detto già in precedenza in una diapositiva, un problema che abbiamo riscontrato nella stesura del RAD, è stato quello dei tirocinanti.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Fine:: Tutto questo ha richiesto un maggior impegno che all’inizio non era stato programmato.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1685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>
                <a:latin typeface="Arial" pitchFamily="34" charset="0"/>
                <a:cs typeface="Arial" pitchFamily="34" charset="0"/>
              </a:rPr>
              <a:t>1)  una volta superate le prime difficoltà, il lavoro è continuato in modo uniforme.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5900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 I dati inseriti nel sistema, durante la registrazione o in altre fasi critiche fanno parte di informazioni strettamente personali.</a:t>
            </a:r>
          </a:p>
          <a:p>
            <a:r>
              <a:rPr lang="it-IT" sz="1200" dirty="0" smtClean="0"/>
              <a:t>Qualora quest’ultime venissero rese pubbliche, il sistema notificherà l’accaduto al proprietario dei dati personali.</a:t>
            </a:r>
          </a:p>
          <a:p>
            <a:endParaRPr lang="it-IT" sz="1200" dirty="0" smtClean="0"/>
          </a:p>
          <a:p>
            <a:r>
              <a:rPr lang="it-IT" sz="1200" dirty="0" smtClean="0"/>
              <a:t>Il sistema permette agli utenti di compilare i questionari in maniera anonima nonostante abbiano effettuato l’accesso e siano stati identificati.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200" dirty="0" smtClean="0"/>
              <a:t>Gli utenti del sistema compiono giornalmente delle operazioni. Il sistema si occupa quasi esclusivamente di interrogazioni al database, gli utenti, quindi, consultano e modificano gli elenchi, dopo aver eseguito operazioni di login. Questo tipo di operazioni, login e consultazione/modifica, seppur oneroso per il database di grande dimensioni, non può quindi occupare più di qualche secondo per produrre risultati. In altre parole il tempo di attese di un utente è di pochi secondi.</a:t>
            </a:r>
          </a:p>
          <a:p>
            <a:pPr algn="just"/>
            <a:r>
              <a:rPr lang="it-IT" sz="1200" dirty="0" smtClean="0"/>
              <a:t>Il sistema deve permettere all’utente di poter ricevere un riscontro da parte del sistema in non più di 5 secondi. </a:t>
            </a:r>
          </a:p>
          <a:p>
            <a:pPr algn="just"/>
            <a:r>
              <a:rPr lang="it-IT" sz="1200" dirty="0" smtClean="0"/>
              <a:t>Inoltre il sistema deve ridurre significativamente il tempo di compilazione dei questionari compilando le domande di cui già conosce le risposte al posto del genitore.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il nostro team si è occupato della gestione dei pagamenti, dei servizi quali mensa e orario e dei tirocinanti del sistema at-silo.</a:t>
            </a:r>
          </a:p>
          <a:p>
            <a:r>
              <a:rPr lang="it-IT" baseline="0" dirty="0" smtClean="0"/>
              <a:t>Ci siamo posti l’obiettivo di..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02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…anche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 era diviso in 3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Presentation</a:t>
            </a:r>
            <a:r>
              <a:rPr lang="it-IT" baseline="0" dirty="0" smtClean="0"/>
              <a:t> </a:t>
            </a:r>
            <a:r>
              <a:rPr lang="it-IT" baseline="0" smtClean="0"/>
              <a:t>2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46</a:t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47</a:t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 scritte sotto devono</a:t>
            </a:r>
            <a:r>
              <a:rPr lang="it-IT" baseline="0" dirty="0" smtClean="0"/>
              <a:t> entrare dopo una alla volta.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48</a:t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Affidabilità :</a:t>
            </a:r>
            <a:r>
              <a:rPr lang="it-IT" baseline="0" dirty="0" smtClean="0"/>
              <a:t> Non vengono rilevati comportamenti anomali. Non è possibile modificare eventi per i quali non abbiamo i permessi</a:t>
            </a:r>
          </a:p>
          <a:p>
            <a:r>
              <a:rPr lang="it-IT" baseline="0" dirty="0" smtClean="0"/>
              <a:t>Errori : In questo modo è difficile da introdurre errori e vengono anche controllati gli allegati.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49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50</a:t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51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aseline="0" dirty="0" smtClean="0"/>
              <a:t>Nota numero 1: il singleton pattern viene utilizzato per evitare di creare un’istanza di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 a ogni richiesta, poiché questo introdurrebbe un ritardo, e incrementerebbe l’utilizzo di memoria RAM.</a:t>
            </a:r>
            <a:endParaRPr lang="it-IT" dirty="0" smtClean="0"/>
          </a:p>
          <a:p>
            <a:r>
              <a:rPr lang="it-IT" dirty="0" smtClean="0"/>
              <a:t>Nota numero 2:</a:t>
            </a:r>
            <a:r>
              <a:rPr lang="it-IT" baseline="0" dirty="0" smtClean="0"/>
              <a:t> Non abbiamo variabili d’istanza per 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, poiché queste sarebbero accedute in concorrenza da più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, e quindi si avrebbero problemi di concorrenza.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3268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933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cosa si intende per gestione degli extra</a:t>
            </a:r>
          </a:p>
          <a:p>
            <a:r>
              <a:rPr lang="it-IT" baseline="0" dirty="0" smtClean="0"/>
              <a:t>il nostro sistema prevede che i genitori possono richiedere variazione sia sul menù di base e sia sull’orario e ovviamente queste variazioni sono soggette a pagamento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96867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</a:t>
            </a:r>
            <a:r>
              <a:rPr lang="it-IT" smtClean="0"/>
              <a:t>in invipromemoria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502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in invio</a:t>
            </a:r>
            <a:r>
              <a:rPr lang="it-IT" baseline="0" dirty="0" smtClean="0"/>
              <a:t> </a:t>
            </a:r>
            <a:r>
              <a:rPr lang="it-IT" dirty="0" smtClean="0"/>
              <a:t>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5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9423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83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695044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878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8576524"/>
              </p:ext>
            </p:extLst>
          </p:nvPr>
        </p:nvGraphicFramePr>
        <p:xfrm>
          <a:off x="0" y="4286256"/>
          <a:ext cx="2231232" cy="25717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232"/>
              </a:tblGrid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</a:t>
                      </a:r>
                      <a:r>
                        <a:rPr lang="it-IT" sz="1400" baseline="0" dirty="0" smtClean="0">
                          <a:effectLst/>
                        </a:rPr>
                        <a:t> Di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 Parisi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Marko\Desktop\Class_Diagram_Pagamenti buon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22" y="1196752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74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8449562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non va: 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 Genitore non può pagare online ma deve pagare con   bancomat allo sportello dell’asilo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Cauzione non presente sul bando 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deve essere gestito: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Devono essere gestiti gli extra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95231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347864" y="5301208"/>
            <a:ext cx="225877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06634" y="4797152"/>
            <a:ext cx="1557654" cy="612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246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2604836" y="2852936"/>
            <a:ext cx="42714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09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1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35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7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478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6316" y="1813753"/>
            <a:ext cx="3863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FF0000"/>
                </a:solidFill>
              </a:rPr>
              <a:t>Contro: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Indicazioni troppo generali nel bando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55976" y="1741745"/>
            <a:ext cx="41451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00B050"/>
                </a:solidFill>
              </a:rPr>
              <a:t>Pro: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Definizione di concetti semplici e non specifici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i="1" dirty="0" smtClean="0">
                <a:solidFill>
                  <a:schemeClr val="bg1"/>
                </a:solidFill>
              </a:rPr>
              <a:t>Flessibilità rispetto ai cambiamenti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1026" name="Picture 2" descr="C:\Users\Marko\Desktop\omino_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65104"/>
            <a:ext cx="1198016" cy="201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omino_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221217" cy="20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86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Tirocinanti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xmlns="" val="28656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628800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429000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51820" y="6381328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4210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INTRODUZIONE</a:t>
            </a: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Slide di Luigi</a:t>
            </a:r>
            <a:endParaRPr 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672" y="1916832"/>
            <a:ext cx="507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INIZIALMENTE</a:t>
            </a:r>
          </a:p>
          <a:p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/>
              <a:t> </a:t>
            </a:r>
            <a:r>
              <a:rPr lang="it-IT" sz="2800" dirty="0" smtClean="0"/>
              <a:t>Tirocinanti esclusi dal sistema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dirty="0" smtClean="0"/>
              <a:t>Non avevano un account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it-IT" sz="2800" dirty="0" smtClean="0"/>
              <a:t>quindi non potevano visualizzare i propri dati né la schedulazione degli orari 	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1595701"/>
            <a:ext cx="2514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64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Tirocinanti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172" y="1340768"/>
            <a:ext cx="8822316" cy="777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SUCCESSIVAMENTE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Aggiunti nuovi requisiti funzionali come:</a:t>
            </a:r>
            <a:endParaRPr lang="it-IT" sz="2800" dirty="0"/>
          </a:p>
          <a:p>
            <a:endParaRPr lang="it-IT" sz="28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RF_M_2.10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il registro delle attività del tirocinante da parte del tirocinante, responsabile tirocini e della segreteria dell'asilo.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>
                <a:solidFill>
                  <a:schemeClr val="accent4"/>
                </a:solidFill>
              </a:rPr>
              <a:t>RF_M_2.12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la schedulazione dei tirocinanti da parte del responsabile tirocini e dalla segreteria dell'asilo e del tirocinante.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RF_M_2.14 </a:t>
            </a:r>
            <a:r>
              <a:rPr lang="it-IT" sz="2400" dirty="0" smtClean="0"/>
              <a:t>Possibilità </a:t>
            </a:r>
            <a:r>
              <a:rPr lang="it-IT" sz="2400" dirty="0"/>
              <a:t>di poter contestare l'allocazione da parte del tirocinante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290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 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8032" y="2132856"/>
            <a:ext cx="8748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funzionalità è stata quella che ci ha impegnati maggiormente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6 casi d’uso</a:t>
            </a:r>
          </a:p>
          <a:p>
            <a:r>
              <a:rPr lang="it-IT" sz="2800" dirty="0" smtClean="0"/>
              <a:t>	Invece </a:t>
            </a:r>
            <a:r>
              <a:rPr lang="it-IT" sz="2800" dirty="0" smtClean="0"/>
              <a:t>poi……..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19 casi d’uso</a:t>
            </a:r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2768729"/>
            <a:ext cx="2160239" cy="26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73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828" y="1481394"/>
            <a:ext cx="6954221" cy="402011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55776" y="50851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2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xmlns="" val="2471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10527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762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smtClean="0"/>
              <a:t> 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5455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558417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Es. </a:t>
            </a:r>
            <a:r>
              <a:rPr lang="it-IT" sz="4000" dirty="0" err="1" smtClean="0"/>
              <a:t>Mockups</a:t>
            </a:r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87402"/>
            <a:ext cx="9144000" cy="308319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61764" y="497059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MKUP_M_31-32-33-34-35_Registro </a:t>
            </a:r>
            <a:r>
              <a:rPr lang="it-IT" i="1" dirty="0"/>
              <a:t>Tirocinanti</a:t>
            </a:r>
          </a:p>
        </p:txBody>
      </p:sp>
    </p:spTree>
    <p:extLst>
      <p:ext uri="{BB962C8B-B14F-4D97-AF65-F5344CB8AC3E}">
        <p14:creationId xmlns:p14="http://schemas.microsoft.com/office/powerpoint/2010/main" xmlns="" val="518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692696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3" y="1700808"/>
            <a:ext cx="705678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3212976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xmlns="" val="28656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 smtClean="0"/>
              <a:t>SD_AggiungiTirocinanti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xmlns="" val="2535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040" y="1700808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</a:rPr>
              <a:t>Contro</a:t>
            </a:r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Cambiamento e non comprensione dei requisiti</a:t>
            </a:r>
          </a:p>
          <a:p>
            <a:endParaRPr lang="it-IT" sz="2800" dirty="0" smtClean="0"/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Aggiungere altri </a:t>
            </a:r>
            <a:r>
              <a:rPr lang="it-IT" sz="2400" u="sng" dirty="0" smtClean="0"/>
              <a:t>casi d’uso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M</a:t>
            </a:r>
            <a:r>
              <a:rPr lang="it-IT" sz="2400" dirty="0" smtClean="0"/>
              <a:t>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xmlns="" val="21760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12474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Pro</a:t>
            </a:r>
            <a:r>
              <a:rPr lang="it-IT" sz="28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it-IT" sz="2800" dirty="0" smtClean="0"/>
              <a:t>I tirocinanti sono stati gestiti in tutti i loro aspetti: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Registro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Pianificazione attività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Schedulazione</a:t>
            </a:r>
          </a:p>
          <a:p>
            <a:endParaRPr lang="it-IT" sz="2800" dirty="0"/>
          </a:p>
        </p:txBody>
      </p:sp>
      <p:pic>
        <p:nvPicPr>
          <p:cNvPr id="7170" name="Picture 2" descr="http://www.deaweb.org/upload-FCK/Image/cn11/omino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348880"/>
            <a:ext cx="2409731" cy="321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34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infocert.it/webroot/images/services/omini/legalh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4365104"/>
            <a:ext cx="1532006" cy="216024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 sul RAD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628800"/>
            <a:ext cx="7380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La </a:t>
            </a:r>
            <a:r>
              <a:rPr lang="it-IT" sz="2800" dirty="0">
                <a:latin typeface="+mj-lt"/>
                <a:cs typeface="Arial" pitchFamily="34" charset="0"/>
              </a:rPr>
              <a:t>stesura del RAD </a:t>
            </a:r>
            <a:r>
              <a:rPr lang="it-IT" sz="2800" dirty="0" smtClean="0">
                <a:latin typeface="+mj-lt"/>
                <a:cs typeface="Arial" pitchFamily="34" charset="0"/>
              </a:rPr>
              <a:t> </a:t>
            </a:r>
            <a:r>
              <a:rPr lang="it-IT" sz="2800" dirty="0">
                <a:latin typeface="+mj-lt"/>
                <a:cs typeface="Arial" pitchFamily="34" charset="0"/>
              </a:rPr>
              <a:t>in tutte le </a:t>
            </a:r>
            <a:r>
              <a:rPr lang="it-IT" sz="2800" dirty="0" smtClean="0">
                <a:latin typeface="+mj-lt"/>
                <a:cs typeface="Arial" pitchFamily="34" charset="0"/>
              </a:rPr>
              <a:t>sue </a:t>
            </a:r>
            <a:r>
              <a:rPr lang="it-IT" sz="2800" dirty="0">
                <a:latin typeface="+mj-lt"/>
                <a:cs typeface="Arial" pitchFamily="34" charset="0"/>
              </a:rPr>
              <a:t>versioni </a:t>
            </a:r>
            <a:r>
              <a:rPr lang="it-IT" sz="2800" dirty="0" smtClean="0">
                <a:latin typeface="+mj-lt"/>
                <a:cs typeface="Arial" pitchFamily="34" charset="0"/>
              </a:rPr>
              <a:t>non </a:t>
            </a:r>
            <a:r>
              <a:rPr lang="it-IT" sz="2800" dirty="0">
                <a:latin typeface="+mj-lt"/>
                <a:cs typeface="Arial" pitchFamily="34" charset="0"/>
              </a:rPr>
              <a:t>ha creato molti </a:t>
            </a:r>
            <a:r>
              <a:rPr lang="it-IT" sz="2800" dirty="0" smtClean="0">
                <a:latin typeface="+mj-lt"/>
                <a:cs typeface="Arial" pitchFamily="34" charset="0"/>
              </a:rPr>
              <a:t>problemi </a:t>
            </a:r>
            <a:r>
              <a:rPr lang="it-IT" sz="2800" dirty="0">
                <a:latin typeface="+mj-lt"/>
                <a:cs typeface="Arial" pitchFamily="34" charset="0"/>
              </a:rPr>
              <a:t>al </a:t>
            </a:r>
            <a:r>
              <a:rPr lang="it-IT" sz="2800" dirty="0" smtClean="0">
                <a:latin typeface="+mj-lt"/>
                <a:cs typeface="Arial" pitchFamily="34" charset="0"/>
              </a:rPr>
              <a:t>team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Il RAD è stato raffinato con l’aumentare delle conoscenze sulla materia.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Non </a:t>
            </a:r>
            <a:r>
              <a:rPr lang="it-IT" sz="2800" dirty="0">
                <a:latin typeface="+mj-lt"/>
                <a:cs typeface="Arial" pitchFamily="34" charset="0"/>
              </a:rPr>
              <a:t>è stato difficile comunicare con </a:t>
            </a:r>
            <a:r>
              <a:rPr lang="it-IT" sz="2800" dirty="0" smtClean="0">
                <a:latin typeface="+mj-lt"/>
                <a:cs typeface="Arial" pitchFamily="34" charset="0"/>
              </a:rPr>
              <a:t>i </a:t>
            </a:r>
            <a:r>
              <a:rPr lang="it-IT" sz="2800" dirty="0">
                <a:latin typeface="+mj-lt"/>
                <a:cs typeface="Arial" pitchFamily="34" charset="0"/>
              </a:rPr>
              <a:t>team per suddividere il </a:t>
            </a:r>
            <a:r>
              <a:rPr lang="it-IT" sz="2800" dirty="0" smtClean="0">
                <a:latin typeface="+mj-lt"/>
                <a:cs typeface="Arial" pitchFamily="34" charset="0"/>
              </a:rPr>
              <a:t>lavoro.</a:t>
            </a:r>
          </a:p>
        </p:txBody>
      </p:sp>
    </p:spTree>
    <p:extLst>
      <p:ext uri="{BB962C8B-B14F-4D97-AF65-F5344CB8AC3E}">
        <p14:creationId xmlns:p14="http://schemas.microsoft.com/office/powerpoint/2010/main" xmlns="" val="9573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187624" y="2852936"/>
            <a:ext cx="662473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System Design</a:t>
            </a:r>
            <a:endParaRPr kumimoji="0" lang="it-IT" sz="5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929066"/>
            <a:ext cx="5000660" cy="22108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Gestione dei pagamenti 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2252" y="5000636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dirty="0" smtClean="0"/>
              <a:t> Inserimento Eventi</a:t>
            </a:r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208346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700" dirty="0" smtClean="0"/>
              <a:t>Attraverso una semplice interfaccia grafica gli utenti potranno facilmente e velocemente apprendere il funzionamento del sistema.</a:t>
            </a:r>
            <a:r>
              <a:rPr lang="it-IT" sz="2600" dirty="0" smtClean="0"/>
              <a:t>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54868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39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2915816" y="1340768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6" name="Rettangolo 5"/>
          <p:cNvSpPr/>
          <p:nvPr/>
        </p:nvSpPr>
        <p:spPr>
          <a:xfrm>
            <a:off x="374580" y="2492896"/>
            <a:ext cx="8589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</a:t>
            </a:r>
            <a:r>
              <a:rPr lang="it-IT" sz="2800" dirty="0" smtClean="0"/>
              <a:t>ermettere </a:t>
            </a:r>
            <a:r>
              <a:rPr lang="it-IT" sz="2800" dirty="0"/>
              <a:t>agli utenti di usufruire, in maniera semplice ed </a:t>
            </a:r>
            <a:r>
              <a:rPr lang="it-IT" sz="2800" dirty="0" smtClean="0"/>
              <a:t>efficiente, di un servizio che prevede la visualizzazione </a:t>
            </a:r>
            <a:r>
              <a:rPr lang="it-IT" sz="2800" dirty="0"/>
              <a:t>e controllo dei pagamenti effettuati dagli utenti.</a:t>
            </a:r>
            <a:endParaRPr lang="it-IT" sz="2800" dirty="0">
              <a:effectLst/>
            </a:endParaRPr>
          </a:p>
        </p:txBody>
      </p:sp>
      <p:pic>
        <p:nvPicPr>
          <p:cNvPr id="1026" name="Picture 2" descr="C:\Users\Marko\Desktop\pagamen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77072"/>
            <a:ext cx="1842025" cy="23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0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40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decomposizione prevista 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42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70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     di 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468" y="844996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44</a:t>
            </a:fld>
            <a:endParaRPr lang="it-I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2408" y="836712"/>
            <a:ext cx="5220072" cy="55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79512" y="2564904"/>
            <a:ext cx="3240360" cy="44644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sz="2500" dirty="0" smtClean="0"/>
              <a:t> I sottosistemi da 3 diventano 9: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2200" dirty="0" smtClean="0"/>
              <a:t> </a:t>
            </a:r>
            <a:r>
              <a:rPr lang="it-IT" sz="1700" dirty="0" smtClean="0"/>
              <a:t>Gestione </a:t>
            </a:r>
            <a:r>
              <a:rPr lang="it-IT" sz="1700" dirty="0" err="1" smtClean="0"/>
              <a:t>Utenze&amp;Accessi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Servizi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Ricerca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Tirocinanti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Registro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Questionari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Eventi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Programma Educativo Annuale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Notifiche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8032" y="764704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VERSIONE 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</a:t>
            </a:r>
            <a:r>
              <a:rPr lang="it-IT" sz="2700" dirty="0" smtClean="0"/>
              <a:t>Scompare la divisione su due livelli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717032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692696"/>
            <a:ext cx="676875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questa versione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628800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100" dirty="0" smtClean="0"/>
              <a:t>   </a:t>
            </a:r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 </a:t>
            </a:r>
            <a:endParaRPr lang="it-IT" sz="800" i="1" dirty="0" smtClean="0"/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45</a:t>
            </a:fld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2051720" y="6021288"/>
            <a:ext cx="740654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71801" y="5949280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 smtClean="0"/>
              <a:t>9 sottosistemi</a:t>
            </a:r>
            <a:endParaRPr lang="it-IT" sz="26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4725144"/>
            <a:ext cx="6336704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66482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3568" y="2060848"/>
            <a:ext cx="78861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 smtClean="0"/>
              <a:t>Il nostro sistema permette di gestire gli eventi che coinvolgono gli iscritti all’asilo.</a:t>
            </a:r>
          </a:p>
        </p:txBody>
      </p:sp>
      <p:pic>
        <p:nvPicPr>
          <p:cNvPr id="14338" name="Picture 2" descr="http://www.sinform.it/images/omino/omino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140968"/>
            <a:ext cx="1876425" cy="1676400"/>
          </a:xfrm>
          <a:prstGeom prst="rect">
            <a:avLst/>
          </a:prstGeom>
          <a:noFill/>
        </p:spPr>
      </p:pic>
      <p:pic>
        <p:nvPicPr>
          <p:cNvPr id="14340" name="Picture 4" descr="http://us.cdn3.123rf.com/168nwm/skvoor/skvoor1011/skvoor101100011/8351613-calendario-di-azienda-di-uomo-3d-rendering-illustrazione-isolato-su-bi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3212976"/>
            <a:ext cx="2376264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3" y="0"/>
            <a:ext cx="7960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mministratore\Desktop\Lucidi lezioni\Ingegneria del software\at-silo\RAD\Casi d'uso\Atsilo3\Eventi\diagramma even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404" y="824262"/>
            <a:ext cx="7353620" cy="603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ministratore\Desktop\lis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92" y="-863068"/>
            <a:ext cx="15419368" cy="7721068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785786" y="4643446"/>
            <a:ext cx="810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Gli eventi vengono filtrati a seconda dell’utente che effettua il login e </a:t>
            </a:r>
            <a:r>
              <a:rPr lang="it-IT" sz="2400" b="1" dirty="0" smtClean="0"/>
              <a:t>mostrati </a:t>
            </a:r>
            <a:r>
              <a:rPr lang="it-IT" sz="2400" dirty="0" smtClean="0"/>
              <a:t>per la data </a:t>
            </a:r>
            <a:r>
              <a:rPr lang="it-IT" sz="2400" dirty="0" smtClean="0"/>
              <a:t>selezionata</a:t>
            </a:r>
            <a:endParaRPr lang="it-IT" sz="2400" dirty="0" smtClean="0"/>
          </a:p>
        </p:txBody>
      </p:sp>
      <p:sp>
        <p:nvSpPr>
          <p:cNvPr id="4" name="Rettangolo 3"/>
          <p:cNvSpPr/>
          <p:nvPr/>
        </p:nvSpPr>
        <p:spPr>
          <a:xfrm>
            <a:off x="785786" y="5661248"/>
            <a:ext cx="7962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L’utente può </a:t>
            </a:r>
            <a:r>
              <a:rPr lang="it-IT" sz="2400" dirty="0" smtClean="0"/>
              <a:t>selezionare l’evento da modificare </a:t>
            </a:r>
            <a:r>
              <a:rPr lang="it-IT" sz="2400" b="1" dirty="0" smtClean="0"/>
              <a:t>solo</a:t>
            </a:r>
            <a:r>
              <a:rPr lang="it-IT" sz="2400" dirty="0" smtClean="0"/>
              <a:t> se ne è l’autore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20" y="2156663"/>
            <a:ext cx="86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Nella progettazione della gestione eventi si è scelto di supportare l’usabilità e la sicurezza a discapito della complessità e della </a:t>
            </a:r>
            <a:r>
              <a:rPr lang="it-IT" sz="2400" dirty="0" err="1" smtClean="0"/>
              <a:t>manutenibilità</a:t>
            </a:r>
            <a:r>
              <a:rPr lang="it-IT" sz="2400" dirty="0" smtClean="0"/>
              <a:t>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7158" y="3739568"/>
            <a:ext cx="60870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00B050"/>
                </a:solidFill>
              </a:rPr>
              <a:t>Pro</a:t>
            </a:r>
            <a:endParaRPr lang="it-IT" b="1" dirty="0" smtClean="0">
              <a:solidFill>
                <a:srgbClr val="00B050"/>
              </a:solidFill>
            </a:endParaRPr>
          </a:p>
          <a:p>
            <a:pPr lvl="1"/>
            <a:r>
              <a:rPr lang="it-IT" dirty="0" smtClean="0"/>
              <a:t> Interfacce uniche per ogni tipologia d’utente</a:t>
            </a:r>
          </a:p>
          <a:p>
            <a:pPr lvl="1"/>
            <a:r>
              <a:rPr lang="it-IT" dirty="0" smtClean="0"/>
              <a:t> Input controllati</a:t>
            </a:r>
          </a:p>
          <a:p>
            <a:pPr lvl="1"/>
            <a:r>
              <a:rPr lang="it-IT" dirty="0" smtClean="0"/>
              <a:t> Minore possibilità di introdurre errori</a:t>
            </a:r>
          </a:p>
        </p:txBody>
      </p:sp>
      <p:pic>
        <p:nvPicPr>
          <p:cNvPr id="8194" name="Picture 2" descr="http://www.scuoladirespiro.com/images/Spuntacon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933056"/>
            <a:ext cx="2294150" cy="2287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1679" y="476672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340767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2924943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093295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453335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284983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15816" y="1124743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666895" y="2687029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83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204864"/>
            <a:ext cx="4896544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Contro</a:t>
            </a:r>
            <a:endParaRPr lang="it-IT" b="1" dirty="0" smtClean="0">
              <a:solidFill>
                <a:srgbClr val="FF0000"/>
              </a:solidFill>
            </a:endParaRPr>
          </a:p>
          <a:p>
            <a:pPr lvl="1"/>
            <a:r>
              <a:rPr lang="it-IT" dirty="0" smtClean="0"/>
              <a:t> Difficile da gestire</a:t>
            </a:r>
          </a:p>
          <a:p>
            <a:pPr lvl="1"/>
            <a:r>
              <a:rPr lang="it-IT" dirty="0" smtClean="0"/>
              <a:t> Introduzione di controlli </a:t>
            </a:r>
          </a:p>
          <a:p>
            <a:pPr lvl="1"/>
            <a:r>
              <a:rPr lang="it-IT" dirty="0" smtClean="0"/>
              <a:t> Difficoltà nell’aggiunta di nuove tipologie d’utenti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39552" y="59281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http://www.newnotizie.it/wp-content/uploads/2011/09/omino-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76872"/>
            <a:ext cx="2016029" cy="2301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467544" y="59281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1520" y="1772816"/>
            <a:ext cx="86073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Si è scelto di supportare la sicurezza e l’usabilità in quanto requisito fondamentale del nostro sistema.</a:t>
            </a:r>
          </a:p>
          <a:p>
            <a:pPr algn="just">
              <a:buFont typeface="Wingdings" pitchFamily="2" charset="2"/>
              <a:buChar char="v"/>
            </a:pPr>
            <a:endParaRPr lang="it-IT" sz="2400" dirty="0" smtClean="0"/>
          </a:p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Non è stato possibile ricercare una soluzione che fornisse la stessa sicurezza con una complessità minore.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endParaRPr lang="it-IT" sz="2400" dirty="0" smtClean="0"/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4286256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5102350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b="1" dirty="0" smtClean="0">
                <a:solidFill>
                  <a:srgbClr val="000000"/>
                </a:solidFill>
              </a:rPr>
              <a:t>Impiegato Asilo</a:t>
            </a:r>
          </a:p>
        </p:txBody>
      </p:sp>
      <p:pic>
        <p:nvPicPr>
          <p:cNvPr id="1026" name="Picture 2" descr="C:\Users\Marko\Desktop\278940263_fb1f4f5100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1"/>
            <a:ext cx="3576001" cy="36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stato dei pagamenti di tutti gli iscritti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fatturare i pagamenti mensili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Automatizzare la gestione delle rette per il servizio e permettere la personalizzazione delle rette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modificare manualmente la registrazione di un pagamento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Inviare email di promemoria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51633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13062" y="660807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000000"/>
                </a:solidFill>
              </a:rPr>
              <a:t>Genitore</a:t>
            </a:r>
          </a:p>
        </p:txBody>
      </p:sp>
      <p:pic>
        <p:nvPicPr>
          <p:cNvPr id="4" name="Picture 2" descr="C:\Users\Marko\Desktop\genitori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2"/>
            <a:ext cx="3576001" cy="37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6181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lo storico dei pagamenti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la fattura mensile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7609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1519308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IMPATTO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435" y="2276872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133906" y="5589240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i="1" dirty="0" err="1" smtClean="0">
                <a:solidFill>
                  <a:schemeClr val="accent4"/>
                </a:solidFill>
              </a:rPr>
              <a:t>Capire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cosa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il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cliente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vuole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5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03648" y="764704"/>
            <a:ext cx="392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Team M vs Bando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132856"/>
            <a:ext cx="8488314" cy="147661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specifico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molte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questioni</a:t>
            </a:r>
            <a:r>
              <a:rPr lang="en-US" dirty="0" smtClean="0">
                <a:solidFill>
                  <a:srgbClr val="000000"/>
                </a:solidFill>
              </a:rPr>
              <a:t>, solo </a:t>
            </a:r>
            <a:r>
              <a:rPr lang="en-US" dirty="0" err="1" smtClean="0">
                <a:solidFill>
                  <a:srgbClr val="000000"/>
                </a:solidFill>
              </a:rPr>
              <a:t>accennate</a:t>
            </a:r>
            <a:r>
              <a:rPr lang="en-US" dirty="0" smtClean="0">
                <a:solidFill>
                  <a:srgbClr val="000000"/>
                </a:solidFill>
              </a:rPr>
              <a:t> come </a:t>
            </a:r>
            <a:r>
              <a:rPr lang="en-US" dirty="0" err="1" smtClean="0">
                <a:solidFill>
                  <a:srgbClr val="000000"/>
                </a:solidFill>
              </a:rPr>
              <a:t>rimborso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sconto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dipendenti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ecc</a:t>
            </a:r>
            <a:r>
              <a:rPr lang="en-US" dirty="0" smtClean="0">
                <a:solidFill>
                  <a:srgbClr val="000000"/>
                </a:solidFill>
              </a:rPr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077072"/>
            <a:ext cx="8352928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Solution: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trattando</a:t>
            </a:r>
            <a:r>
              <a:rPr lang="en-US" dirty="0" smtClean="0">
                <a:solidFill>
                  <a:srgbClr val="000000"/>
                </a:solidFill>
              </a:rPr>
              <a:t> solo </a:t>
            </a:r>
            <a:r>
              <a:rPr lang="en-US" dirty="0" err="1" smtClean="0">
                <a:solidFill>
                  <a:srgbClr val="000000"/>
                </a:solidFill>
              </a:rPr>
              <a:t>campi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noti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6817" y="4797152"/>
            <a:ext cx="1691039" cy="16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</TotalTime>
  <Words>1802</Words>
  <Application>Microsoft Office PowerPoint</Application>
  <PresentationFormat>Presentazione su schermo (4:3)</PresentationFormat>
  <Paragraphs>296</Paragraphs>
  <Slides>52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3" baseType="lpstr">
      <vt:lpstr>Equinozio</vt:lpstr>
      <vt:lpstr>Diapositiva 1</vt:lpstr>
      <vt:lpstr>INTRODUZIONE Slide di Luigi</vt:lpstr>
      <vt:lpstr>Gestione Pagamenti</vt:lpstr>
      <vt:lpstr>Gestione Pagamenti</vt:lpstr>
      <vt:lpstr>Diapositiva 5</vt:lpstr>
      <vt:lpstr>Diapositiva 6</vt:lpstr>
      <vt:lpstr>Diapositiva 7</vt:lpstr>
      <vt:lpstr>Gestione Pagamenti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Gestione Tirocinanti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festaG</cp:lastModifiedBy>
  <cp:revision>21</cp:revision>
  <dcterms:created xsi:type="dcterms:W3CDTF">2012-12-23T12:37:08Z</dcterms:created>
  <dcterms:modified xsi:type="dcterms:W3CDTF">2013-01-04T15:56:27Z</dcterms:modified>
</cp:coreProperties>
</file>