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jpeg" ContentType="image/jpeg"/>
  <Override PartName="/ppt/media/image4.jpeg" ContentType="image/jpeg"/>
  <Override PartName="/ppt/media/image1.png" ContentType="image/png"/>
  <Override PartName="/ppt/media/image5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86b1b8"/>
              </a:gs>
              <a:gs pos="100000">
                <a:srgbClr val="9be0eb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gradFill>
            <a:gsLst>
              <a:gs pos="0">
                <a:srgbClr val="84b2ba"/>
              </a:gs>
              <a:gs pos="100000">
                <a:srgbClr val="9bd7e1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>
            <a:off x="-29160" y="421560"/>
            <a:ext cx="9162720" cy="6487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10800">
            <a:solidFill>
              <a:srgbClr val="a5d0d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-21600" y="495360"/>
            <a:ext cx="9175320" cy="529920"/>
          </a:xfrm>
          <a:prstGeom prst="rect">
            <a:avLst>
              <a:gd fmla="val 0" name="adj1"/>
              <a:gd fmla="val 0" name="adj2"/>
              <a:gd fmla="val 0" name="adj3"/>
              <a:gd fmla="val 0" name="adj4"/>
              <a:gd fmla="val 0" name="adj5"/>
              <a:gd fmla="val 0" name="adj6"/>
              <a:gd fmla="val 0" name="adj7"/>
              <a:gd fmla="val 0" name="adj8"/>
            </a:avLst>
          </a:prstGeom>
          <a:ln w="9360">
            <a:solidFill>
              <a:srgbClr val="bbecf4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alibri"/>
              </a:rPr>
              <a:t>29/12/12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9D46E7C-BDAA-4237-82C7-7FF08F7970DB}" type="slidenum">
              <a:rPr lang="it-IT">
                <a:solidFill>
                  <a:srgbClr val="000000"/>
                </a:solidFill>
                <a:latin typeface="Calibri"/>
              </a:rPr>
              <a:t>&lt;numero&gt;</a:t>
            </a:fld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it-IT"/>
              <a:t>Fate clic per modificare il formato del testo del titolo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it-IT"/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/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/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/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/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/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/>
              <a:t>Settimo livello struttura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947320" y="476640"/>
            <a:ext cx="3564360" cy="10958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Design Goals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2205000"/>
            <a:ext cx="8568720" cy="2736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Definiamo le fondamenta dello sviluppo del sistema.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Regole d’oro 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per l’implementazione: definiamo limiti ed obiettivi fondamentali che il nostro sistema deve portare a termine.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798560" y="476640"/>
            <a:ext cx="586116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Design Goals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Utente finale: Personale gestione Asilo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251640" y="2205000"/>
            <a:ext cx="8712720" cy="1800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Facilità di apprendimento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Attraverso una semplice interfaccia grafica il personale dell'asilo potrà facilmente e velocemente apprendere il funzionamento sistema e di tutte le funzionalità.</a:t>
            </a:r>
            <a:endParaRPr/>
          </a:p>
        </p:txBody>
      </p:sp>
      <p:sp>
        <p:nvSpPr>
          <p:cNvPr id="61" name="CustomShape 3"/>
          <p:cNvSpPr/>
          <p:nvPr/>
        </p:nvSpPr>
        <p:spPr>
          <a:xfrm>
            <a:off x="323640" y="4581000"/>
            <a:ext cx="8712720" cy="1800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Tolleranza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I crash di sistema devono essere ridotti al minimo.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366360" y="476640"/>
            <a:ext cx="2726280" cy="10958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Trade-offs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323640" y="2493000"/>
            <a:ext cx="8208720" cy="2160000"/>
          </a:xfrm>
          <a:prstGeom prst="rect">
            <a:avLst/>
          </a:prstGeom>
        </p:spPr>
        <p:txBody>
          <a:bodyPr bIns="45000" lIns="90000" rIns="90000" tIns="0"/>
          <a:p>
            <a:pPr algn="just"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Interfaccia vs. Usabilità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L’interfaccia del prodotto At-silo è composta da oggetti molto comprensibili all’utente che vanno a chiarire immediatamente la propria funzione.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3366360" y="476640"/>
            <a:ext cx="2726280" cy="10958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Trade-offs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323640" y="1989000"/>
            <a:ext cx="8208720" cy="3528000"/>
          </a:xfrm>
          <a:prstGeom prst="rect">
            <a:avLst/>
          </a:prstGeom>
        </p:spPr>
        <p:txBody>
          <a:bodyPr bIns="45000" lIns="90000" rIns="90000" tIns="0"/>
          <a:p>
            <a:pPr algn="just"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Sicurezza vs. Efficienza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La gestione della sicurezza è affidata al login iniziale in quanto autentica l’utente al quale sarà visualizzata solo la parte del sistema a cui è abilitato. Questa politica di permessi non appesantisce  eccessivamente il software ed è un buon compromesso tra sicurezza ed efficienza.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366360" y="476640"/>
            <a:ext cx="2726280" cy="10958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Trade-offs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251640" y="1989000"/>
            <a:ext cx="8640720" cy="3312000"/>
          </a:xfrm>
          <a:prstGeom prst="rect">
            <a:avLst/>
          </a:prstGeom>
        </p:spPr>
        <p:txBody>
          <a:bodyPr bIns="45000" lIns="90000" rIns="90000" tIns="0"/>
          <a:p>
            <a:pPr algn="just"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Spazio di Memoria vs. Velocità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Il prodotto dovrà memorizzare informazioni inerenti alle differenti entità riscontrate; il carico complessivo dei dati non influirà sulla velocità del sistema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Si è scelto di dare più rilevanza alla velocità rispetto che allo spazio. I dati persistenti richiedono più spazio sul disco ma la velocità in lettura e in scrittura è molto alta.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366360" y="476640"/>
            <a:ext cx="2726280" cy="10958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Trade-offs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251640" y="2061000"/>
            <a:ext cx="8640720" cy="2448000"/>
          </a:xfrm>
          <a:prstGeom prst="rect">
            <a:avLst/>
          </a:prstGeom>
        </p:spPr>
        <p:txBody>
          <a:bodyPr bIns="45000" lIns="90000" rIns="90000" tIns="0"/>
          <a:p>
            <a:pPr algn="just"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Tempo di Rilascio vs. Qualità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Le scadenze sono parte intrinseca del progetto, il nostro sistema garantisce oltre al rispetto delle date di consegna anche la qualità giusta delle funzionalità descritte e successivamente implementate.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369440" y="476640"/>
            <a:ext cx="6720480" cy="10958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Architettura del Software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71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1245240"/>
            <a:ext cx="4214160" cy="558900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247040" y="476640"/>
            <a:ext cx="6964560" cy="10958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Diagramma di Deployment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73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268640"/>
            <a:ext cx="8552880" cy="558900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136960" y="476640"/>
            <a:ext cx="5184360" cy="10958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I nostri sottosistemi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75" name="Immagin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640" y="1268640"/>
            <a:ext cx="6011640" cy="558900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136960" y="476640"/>
            <a:ext cx="5184360" cy="10958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I nostri sottosistemi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descr="" id="77" name="Immagin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" y="1484640"/>
            <a:ext cx="9143640" cy="5776200"/>
          </a:xfrm>
          <a:prstGeom prst="rect">
            <a:avLst/>
          </a:prstGeom>
        </p:spPr>
      </p:pic>
      <p:sp>
        <p:nvSpPr>
          <p:cNvPr id="78" name="CustomShape 2"/>
          <p:cNvSpPr/>
          <p:nvPr/>
        </p:nvSpPr>
        <p:spPr>
          <a:xfrm>
            <a:off x="827640" y="2205000"/>
            <a:ext cx="2232000" cy="1511640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</p:sp>
      <p:sp>
        <p:nvSpPr>
          <p:cNvPr id="79" name="CustomShape 3"/>
          <p:cNvSpPr/>
          <p:nvPr/>
        </p:nvSpPr>
        <p:spPr>
          <a:xfrm>
            <a:off x="5724000" y="2349000"/>
            <a:ext cx="2232000" cy="1511640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</p:sp>
      <p:sp>
        <p:nvSpPr>
          <p:cNvPr id="80" name="CustomShape 4"/>
          <p:cNvSpPr/>
          <p:nvPr/>
        </p:nvSpPr>
        <p:spPr>
          <a:xfrm>
            <a:off x="5796000" y="4941000"/>
            <a:ext cx="2232000" cy="1511640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066680" y="476640"/>
            <a:ext cx="7325640" cy="10958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Gestione dei Dati Persistenti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323640" y="2205000"/>
            <a:ext cx="8568720" cy="2736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Gestione di un DataBase attraverso </a:t>
            </a:r>
            <a:r>
              <a:rPr b="1" lang="it-IT" sz="2800">
                <a:solidFill>
                  <a:srgbClr val="000000"/>
                </a:solidFill>
                <a:latin typeface="Calibri"/>
              </a:rPr>
              <a:t>DBMS MySQL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DataBase </a:t>
            </a:r>
            <a:r>
              <a:rPr b="1" lang="it-IT" sz="2800">
                <a:solidFill>
                  <a:srgbClr val="000000"/>
                </a:solidFill>
                <a:latin typeface="Calibri"/>
              </a:rPr>
              <a:t>minuziosamente strutturato</a:t>
            </a:r>
            <a:r>
              <a:rPr lang="it-IT" sz="2800">
                <a:solidFill>
                  <a:srgbClr val="000000"/>
                </a:solidFill>
                <a:latin typeface="Calibri"/>
              </a:rPr>
              <a:t>: gestione nel dettaglio dei dati persistenti rispecchiando alla perfezione la complessità del dominio del problema. 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940840" y="476640"/>
            <a:ext cx="357660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Design Goals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Utente finale: Genitore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2421000"/>
            <a:ext cx="8712720" cy="2232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Sicurezza e tutela della privacy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Affidabilità nell'inserimento dei dati sensibili</a:t>
            </a:r>
            <a:endParaRPr/>
          </a:p>
          <a:p>
            <a:pPr algn="just"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2800">
                <a:solidFill>
                  <a:srgbClr val="000000"/>
                </a:solidFill>
                <a:latin typeface="Calibri"/>
              </a:rPr>
              <a:t>Notifica nel caso di pubblicazione dei propri dati personali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3" name="Immagin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27640" y="188640"/>
            <a:ext cx="7416360" cy="6301080"/>
          </a:xfrm>
          <a:prstGeom prst="rect">
            <a:avLst/>
          </a:prstGeom>
        </p:spPr>
      </p:pic>
      <p:sp>
        <p:nvSpPr>
          <p:cNvPr id="84" name="CustomShape 1"/>
          <p:cNvSpPr/>
          <p:nvPr/>
        </p:nvSpPr>
        <p:spPr>
          <a:xfrm>
            <a:off x="467640" y="-171360"/>
            <a:ext cx="2232000" cy="38880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</p:sp>
      <p:sp>
        <p:nvSpPr>
          <p:cNvPr id="85" name="CustomShape 2"/>
          <p:cNvSpPr/>
          <p:nvPr/>
        </p:nvSpPr>
        <p:spPr>
          <a:xfrm>
            <a:off x="1223280" y="3213000"/>
            <a:ext cx="7920360" cy="3644640"/>
          </a:xfrm>
          <a:prstGeom prst="ellipse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</a:ln>
        </p:spPr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6" name="Immagin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67640" y="908640"/>
            <a:ext cx="8226720" cy="567252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79560" y="476640"/>
            <a:ext cx="7499160" cy="10958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Tracciabilità dei Design Goals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graphicFrame>
        <p:nvGraphicFramePr>
          <p:cNvPr id="88" name="Table 2"/>
          <p:cNvGraphicFramePr/>
          <p:nvPr/>
        </p:nvGraphicFramePr>
        <p:xfrm>
          <a:off x="755640" y="1484640"/>
          <a:ext cx="7704360" cy="4766760"/>
        </p:xfrm>
        <a:graphic>
          <a:graphicData uri="http://schemas.openxmlformats.org/drawingml/2006/table">
            <a:tbl>
              <a:tblPr/>
              <a:tblGrid>
                <a:gridCol w="2086560"/>
                <a:gridCol w="1765440"/>
                <a:gridCol w="1926000"/>
                <a:gridCol w="1926360"/>
              </a:tblGrid>
              <a:tr h="81612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it-IT" sz="1050">
                          <a:solidFill>
                            <a:srgbClr val="000000"/>
                          </a:solidFill>
                          <a:latin typeface="Arial"/>
                        </a:rPr>
                        <a:t>CRITERI DI PERFORMANCE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it-IT" sz="1050">
                          <a:solidFill>
                            <a:srgbClr val="000000"/>
                          </a:solidFill>
                          <a:latin typeface="Calibri"/>
                        </a:rPr>
                        <a:t>DEPENDABILITY CRITERIA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it-IT" sz="1050">
                          <a:solidFill>
                            <a:srgbClr val="000000"/>
                          </a:solidFill>
                          <a:latin typeface="Calibri"/>
                        </a:rPr>
                        <a:t>CRITERI DI MANUTENZIONE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10962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>
                          <a:solidFill>
                            <a:srgbClr val="000000"/>
                          </a:solidFill>
                          <a:latin typeface="Arial"/>
                        </a:rPr>
                        <a:t>DEFINIZIONE E IMPLEMENTAZIONE ARCHITETTURA DEL SISTEMA ATTUALE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latin typeface="Calibri"/>
                        </a:rPr>
                        <a:t>L’implementazione dei processi compiuti da genitori e personale soddisfa gli obiettivi in termini di tempi di risposta.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latin typeface="Calibri"/>
                        </a:rPr>
                        <a:t>I controlli sull’input al’atto dell’inserimento (allo scopo di evitar failures) soddisfano gli obiettivi di ffidabilità e disponibilità.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latin typeface="Calibri"/>
                        </a:rPr>
                        <a:t>L’architettura Three-Tier soddisfa l'obiettivo di estendibilità e modificabilità.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11577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latin typeface="Arial"/>
                        </a:rPr>
                        <a:t>MAPPING HW/SW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it-IT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latin typeface="Calibri"/>
                        </a:rPr>
                        <a:t>L’architettura client-server soddisfa gli obiettivi di affidabilità e disponibilità.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/>
                    </a:p>
                  </a:txBody>
                  <a:tcPr/>
                </a:tc>
              </a:tr>
              <a:tr h="16966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200">
                          <a:solidFill>
                            <a:srgbClr val="000000"/>
                          </a:solidFill>
                          <a:latin typeface="Arial"/>
                        </a:rPr>
                        <a:t>GESTIONE DEI DATI PERSISTENTI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latin typeface="Calibri"/>
                        </a:rPr>
                        <a:t>La gestione dei dati persistenti attraverso DBMS soddisfa l'obiettivo di sicurezza.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latin typeface="Calibri"/>
                        </a:rPr>
                        <a:t>La gestione dei dati persistenti attraverso DBMS soddisfa l'obiettivo di portabilità.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36000" y="476640"/>
            <a:ext cx="218664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SDD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Pregi e Difetti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323640" y="2061000"/>
            <a:ext cx="8508960" cy="107964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Cosa è andato bene…</a:t>
            </a: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it-IT" sz="2600">
                <a:solidFill>
                  <a:srgbClr val="000000"/>
                </a:solidFill>
                <a:latin typeface="Calibri"/>
              </a:rPr>
              <a:t>Definizione precisa, corretta e coerente dei sottosistemi.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323640" y="3573000"/>
            <a:ext cx="8508960" cy="2304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Cosa stava per andar male…</a:t>
            </a:r>
            <a:endParaRPr/>
          </a:p>
          <a:p>
            <a:pPr lvl="1">
              <a:lnSpc>
                <a:spcPct val="100000"/>
              </a:lnSpc>
              <a:buSzPct val="85000"/>
              <a:buFont typeface="Courier New"/>
              <a:buChar char="o"/>
            </a:pPr>
            <a:r>
              <a:rPr lang="it-IT" sz="2600">
                <a:solidFill>
                  <a:srgbClr val="000000"/>
                </a:solidFill>
                <a:latin typeface="Calibri"/>
              </a:rPr>
              <a:t>Gestione dei dati persistenti inizialmente imprecisa, raffinata poi nelle varie versioni a seconda delle nuove e sempre più rigide esigenze del committente.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940840" y="476640"/>
            <a:ext cx="357660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Design Goals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Utente finale: Genitore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251640" y="2421000"/>
            <a:ext cx="8712720" cy="2880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Tempo di risposta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Il sistema si occupa quasi esclusivamente di interrogazioni al database. Il tempo di attesa richiesto per la gestione delle informazioni è di pochi secondi. 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940840" y="476640"/>
            <a:ext cx="357660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Design Goals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Utente finale: Genitore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251640" y="2133000"/>
            <a:ext cx="8712720" cy="309024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Usabilità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L'interfaccia con cui il genitore ha un'interazione con il sistema dovrà fare un massiccio uso di metafore, permettendo di eseguire le operazioni senza l'inserimento di dati precedentemente già inseriti e quindi già noti al sistema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940840" y="476640"/>
            <a:ext cx="357660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Design Goals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Utente finale: Genitore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251640" y="2565000"/>
            <a:ext cx="8712720" cy="2376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Adattabilità e Portabilità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I genitori che accedono ad “At-Silo” fanno uso di un browser, che permette la navigazione tra i vari contenuti del sistema. Il sistema deve essere sempre funzionante e coerente con il design modellato.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940840" y="476640"/>
            <a:ext cx="357660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Design Goals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Utente finale: Genitore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251640" y="2421000"/>
            <a:ext cx="8712720" cy="2664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Tolleranza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I crash di sistema devono essere ridotti al minimo. In caso di manutenzione ci devono essere avvisi che avvertano in tempo che il sito sarà in manutenzione e quindi non sarà possibile usare il servizio.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798560" y="476640"/>
            <a:ext cx="586116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Design Goals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Utente finale: Personale gestione Asilo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251640" y="2421000"/>
            <a:ext cx="8712720" cy="3312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Adattabilità e portabilità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La gestione riguardante il Personale dev'essere funzionate e coerente con il design minuziosamente modellato. Il sistema, dev’essere scalabile ed adattabile a nuovi sviluppi hardware e software.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798560" y="476640"/>
            <a:ext cx="586116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Design Goals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Utente finale: Personale gestione Asilo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251640" y="2493000"/>
            <a:ext cx="8712720" cy="1872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Usabilità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Attraverso una semplice interfaccia web, il personale personale amministrativo può facilmente e velocemente apprendere il funzionamento del sistema.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798560" y="476640"/>
            <a:ext cx="5861160" cy="152244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b="1" lang="it-IT" sz="4800">
                <a:solidFill>
                  <a:srgbClr val="000000"/>
                </a:solidFill>
                <a:latin typeface="Calibri"/>
              </a:rPr>
              <a:t>Design Goals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it-IT" sz="2800">
                <a:solidFill>
                  <a:srgbClr val="000000"/>
                </a:solidFill>
                <a:latin typeface="Calibri"/>
              </a:rPr>
              <a:t>Utente finale: Personale gestione Asilo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8" name="CustomShape 2"/>
          <p:cNvSpPr/>
          <p:nvPr/>
        </p:nvSpPr>
        <p:spPr>
          <a:xfrm>
            <a:off x="251640" y="2493000"/>
            <a:ext cx="8712720" cy="2520000"/>
          </a:xfrm>
          <a:prstGeom prst="rect">
            <a:avLst/>
          </a:prstGeom>
        </p:spPr>
        <p:txBody>
          <a:bodyPr bIns="45000" lIns="90000" rIns="90000" tIns="0"/>
          <a:p>
            <a:pPr>
              <a:lnSpc>
                <a:spcPct val="100000"/>
              </a:lnSpc>
              <a:buSzPct val="95000"/>
              <a:buFont charset="2" typeface="Wingdings"/>
              <a:buChar char=""/>
            </a:pPr>
            <a:r>
              <a:rPr b="1" i="1" lang="it-IT" sz="2800">
                <a:solidFill>
                  <a:srgbClr val="000000"/>
                </a:solidFill>
                <a:latin typeface="Calibri"/>
              </a:rPr>
              <a:t>Affidabilità</a:t>
            </a:r>
            <a:endParaRPr/>
          </a:p>
          <a:p>
            <a:pPr algn="just">
              <a:lnSpc>
                <a:spcPct val="100000"/>
              </a:lnSpc>
            </a:pPr>
            <a:r>
              <a:rPr lang="it-IT" sz="2800">
                <a:solidFill>
                  <a:srgbClr val="000000"/>
                </a:solidFill>
                <a:latin typeface="Calibri"/>
              </a:rPr>
              <a:t>Il sistema deve sempre funzionare ed essere disponibile evitando l'impossibilità ad effettuare operazioni gestionali. Il sistema deve essere tollerante agli errori di inserimento di dati, perdita di connessione, e deve notificare l’utente.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