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17.png" ContentType="image/png"/>
  <Override PartName="/ppt/media/image12.jpeg" ContentType="image/jpe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6b1b8"/>
              </a:gs>
              <a:gs pos="100000">
                <a:srgbClr val="9be0eb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4b2ba"/>
              </a:gs>
              <a:gs pos="100000">
                <a:srgbClr val="9bd7e1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a5d0d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bbecf4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it-IT" sz="5600">
                <a:solidFill>
                  <a:srgbClr val="000000"/>
                </a:solidFill>
                <a:latin typeface="Calibri"/>
              </a:rPr>
              <a:t>Fate clic per modificare il formato del testo del titoloFare clic per modificare lo stile del titolo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</a:rPr>
              <a:t>28/12/12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3C9F51-7F1F-413C-850A-2F03F558A0EC}" type="slidenum">
              <a:rPr lang="it-IT">
                <a:solidFill>
                  <a:srgbClr val="000000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6b1b8"/>
              </a:gs>
              <a:gs pos="100000">
                <a:srgbClr val="9be0eb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4b2ba"/>
              </a:gs>
              <a:gs pos="100000">
                <a:srgbClr val="9bd7e1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a5d0d7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bbecf4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</a:rPr>
              <a:t>28/12/12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91A2D5C-5154-4952-ADD2-C268F0A9AD1C}" type="slidenum">
              <a:rPr lang="it-IT">
                <a:solidFill>
                  <a:srgbClr val="000000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72400" y="3213000"/>
            <a:ext cx="6065280" cy="17362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5400">
                <a:solidFill>
                  <a:srgbClr val="000000"/>
                </a:solidFill>
                <a:latin typeface="Calibri"/>
              </a:rPr>
              <a:t>Presentazione Finale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5400">
                <a:solidFill>
                  <a:srgbClr val="000000"/>
                </a:solidFill>
                <a:latin typeface="Calibri"/>
              </a:rPr>
              <a:t>Team 3</a:t>
            </a:r>
            <a:endParaRPr/>
          </a:p>
        </p:txBody>
      </p:sp>
      <p:pic>
        <p:nvPicPr>
          <p:cNvPr descr="" id="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734040"/>
            <a:ext cx="3675960" cy="2312640"/>
          </a:xfrm>
          <a:prstGeom prst="rect">
            <a:avLst/>
          </a:prstGeom>
        </p:spPr>
      </p:pic>
      <p:graphicFrame>
        <p:nvGraphicFramePr>
          <p:cNvPr id="84" name="Table 2"/>
          <p:cNvGraphicFramePr/>
          <p:nvPr/>
        </p:nvGraphicFramePr>
        <p:xfrm>
          <a:off x="-18360" y="4906440"/>
          <a:ext cx="2050920" cy="1977840"/>
        </p:xfrm>
        <a:graphic>
          <a:graphicData uri="http://schemas.openxmlformats.org/drawingml/2006/table">
            <a:tbl>
              <a:tblPr/>
              <a:tblGrid>
                <a:gridCol w="2051280"/>
              </a:tblGrid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it-IT" sz="1400">
                          <a:solidFill>
                            <a:srgbClr val="000000"/>
                          </a:solidFill>
                          <a:latin typeface="Calibri"/>
                        </a:rPr>
                        <a:t>Team Members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Antonio Cesarano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Fabio Napoli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Alfonso Piscitelli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Angelo Rufino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3"/>
          <p:cNvGraphicFramePr/>
          <p:nvPr/>
        </p:nvGraphicFramePr>
        <p:xfrm>
          <a:off x="7092360" y="6060960"/>
          <a:ext cx="2050920" cy="790920"/>
        </p:xfrm>
        <a:graphic>
          <a:graphicData uri="http://schemas.openxmlformats.org/drawingml/2006/table">
            <a:tbl>
              <a:tblPr/>
              <a:tblGrid>
                <a:gridCol w="2051280"/>
              </a:tblGrid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it-IT" sz="1400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bIns="37800" lIns="37800" rIns="37800" tIns="37800" wrap="none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</a:rPr>
                        <a:t>Linda Di Geronimo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648360"/>
            <a:ext cx="8496000" cy="6047640"/>
          </a:xfrm>
          <a:prstGeom prst="rect">
            <a:avLst/>
          </a:prstGeom>
        </p:spPr>
      </p:pic>
      <p:sp>
        <p:nvSpPr>
          <p:cNvPr id="112" name="TextShape 1"/>
          <p:cNvSpPr txBox="1"/>
          <p:nvPr/>
        </p:nvSpPr>
        <p:spPr>
          <a:xfrm>
            <a:off x="144000" y="12312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USE CASE DIAGRAM QUESTIONARI – PRIMA VERSIONE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792000"/>
            <a:ext cx="8712000" cy="5832000"/>
          </a:xfrm>
          <a:prstGeom prst="rect">
            <a:avLst/>
          </a:prstGeom>
        </p:spPr>
      </p:pic>
      <p:sp>
        <p:nvSpPr>
          <p:cNvPr id="114" name="TextShape 1"/>
          <p:cNvSpPr txBox="1"/>
          <p:nvPr/>
        </p:nvSpPr>
        <p:spPr>
          <a:xfrm>
            <a:off x="144000" y="12348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USE CASE DIAGRAM QUESTIONARI – SECONDA VERSIONE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4000" y="12384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SEQUENCE DIAGRAM – INSERIMENTO EVENTO</a:t>
            </a:r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080000"/>
            <a:ext cx="8927640" cy="532800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4000" y="1242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OBIETTIVI DI DESIGN </a:t>
            </a:r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1666800" y="2266200"/>
          <a:ext cx="6231600" cy="1830240"/>
        </p:xfrm>
        <a:graphic>
          <a:graphicData uri="http://schemas.openxmlformats.org/drawingml/2006/table">
            <a:tbl>
              <a:tblPr/>
              <a:tblGrid>
                <a:gridCol w="6231960"/>
              </a:tblGrid>
              <a:tr h="366120">
                <a:tc>
                  <a:txBody>
                    <a:bodyPr bIns="46800" lIns="90000" rIns="90000" tIns="46800" wrap="none"/>
                    <a:p>
                      <a:r>
                        <a:rPr b="1" i="1" lang="it-IT"/>
                        <a:t>Adattabilità e Portabilità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b="1" i="1" lang="it-IT"/>
                        <a:t>Usabilità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b="1" i="1" lang="it-IT"/>
                        <a:t>Tempi di Risposta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b="1" i="1" lang="it-IT"/>
                        <a:t>Tolleranza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b="1" i="1" lang="it-IT"/>
                        <a:t>Facilità di apprendimento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4000" y="12456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TRADE OFFS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92720" y="1750680"/>
            <a:ext cx="5111280" cy="235332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Interfaccia vs Usabilità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i="1"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Comprensibilità vs Tempo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i="1"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Build vs Buy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i="1"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i="1" lang="it-IT" sz="2800">
                <a:solidFill>
                  <a:srgbClr val="000000"/>
                </a:solidFill>
                <a:latin typeface="Calibri"/>
              </a:rPr>
              <a:t>Spazio di Memoria vs Velocità 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92000"/>
            <a:ext cx="8783640" cy="5904000"/>
          </a:xfrm>
          <a:prstGeom prst="rect">
            <a:avLst/>
          </a:prstGeom>
        </p:spPr>
      </p:pic>
      <p:sp>
        <p:nvSpPr>
          <p:cNvPr id="122" name="TextShape 1"/>
          <p:cNvSpPr txBox="1"/>
          <p:nvPr/>
        </p:nvSpPr>
        <p:spPr>
          <a:xfrm>
            <a:off x="144000" y="12492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DIVISIONE IN SOTTOSISTEMI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12528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DIAGRAMMA DEI COMPONENTI</a:t>
            </a:r>
            <a:endParaRPr/>
          </a:p>
        </p:txBody>
      </p:sp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08000"/>
            <a:ext cx="9143640" cy="56160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4000" y="12564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DATI PERSISTENTI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288000" y="1584000"/>
            <a:ext cx="8496000" cy="1371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Il sistema @silo usa, per la gestione dei dati persistenti, un Database. Come DBMS è stato scelto MySQL</a:t>
            </a:r>
            <a:endParaRPr/>
          </a:p>
          <a:p>
            <a:endParaRPr/>
          </a:p>
          <a:p>
            <a:r>
              <a:rPr lang="it-IT"/>
              <a:t>L'utilizzo di MySQL ha facilitato l'integrazione del sistema col database anche grazie a componenti esistenti come JDBC</a:t>
            </a:r>
            <a:endParaRPr/>
          </a:p>
        </p:txBody>
      </p:sp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68000" y="4054680"/>
            <a:ext cx="3809520" cy="220932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288000"/>
            <a:ext cx="6857640" cy="648000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1260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TRACCIABILITA'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06560" y="61560"/>
            <a:ext cx="381276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GLI ATTORI DEL SISTEMA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936000"/>
            <a:ext cx="7560000" cy="5760000"/>
          </a:xfrm>
          <a:prstGeom prst="rect">
            <a:avLst/>
          </a:prstGeom>
        </p:spPr>
      </p:pic>
      <p:sp>
        <p:nvSpPr>
          <p:cNvPr id="88" name="CustomShape 2"/>
          <p:cNvSpPr/>
          <p:nvPr/>
        </p:nvSpPr>
        <p:spPr>
          <a:xfrm>
            <a:off x="1512000" y="1296000"/>
            <a:ext cx="2016000" cy="792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89" name="CustomShape 3"/>
          <p:cNvSpPr/>
          <p:nvPr/>
        </p:nvSpPr>
        <p:spPr>
          <a:xfrm>
            <a:off x="1944000" y="5544000"/>
            <a:ext cx="2232000" cy="576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0" name="CustomShape 4"/>
          <p:cNvSpPr/>
          <p:nvPr/>
        </p:nvSpPr>
        <p:spPr>
          <a:xfrm>
            <a:off x="1944000" y="6048000"/>
            <a:ext cx="2232000" cy="576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1" name="CustomShape 5"/>
          <p:cNvSpPr/>
          <p:nvPr/>
        </p:nvSpPr>
        <p:spPr>
          <a:xfrm>
            <a:off x="2016000" y="3960000"/>
            <a:ext cx="2448000" cy="576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2" name="CustomShape 6"/>
          <p:cNvSpPr/>
          <p:nvPr/>
        </p:nvSpPr>
        <p:spPr>
          <a:xfrm>
            <a:off x="3312000" y="3456000"/>
            <a:ext cx="1368000" cy="504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4000" y="1260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DIFETTI DELL'SDD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4000" y="1260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RIUSO – DESIGN PATTERN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32000" y="1296000"/>
            <a:ext cx="8352000" cy="617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Per l'implementazione del sistema è stato usato il design pattern </a:t>
            </a:r>
            <a:r>
              <a:rPr b="1" lang="it-IT"/>
              <a:t>Adapter</a:t>
            </a:r>
            <a:r>
              <a:rPr lang="it-IT"/>
              <a:t> per integrare il sistema @silo con la COTS forum </a:t>
            </a:r>
            <a:r>
              <a:rPr b="1" lang="it-IT"/>
              <a:t>phpbb</a:t>
            </a:r>
            <a:r>
              <a:rPr lang="it-IT"/>
              <a:t>.  </a:t>
            </a:r>
            <a:endParaRPr/>
          </a:p>
        </p:txBody>
      </p:sp>
      <p:pic>
        <p:nvPicPr>
          <p:cNvPr descr="" id="13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360" y="2448000"/>
            <a:ext cx="8855640" cy="34063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44000" y="1260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RIUSO – DESIGN PATTERN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32000" y="1296000"/>
            <a:ext cx="8352000" cy="61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Per l'implementazione del sistema è stato usato il design pattern </a:t>
            </a:r>
            <a:r>
              <a:rPr b="1" lang="it-IT"/>
              <a:t>Singleton </a:t>
            </a:r>
            <a:r>
              <a:rPr lang="it-IT"/>
              <a:t>in modo da avere una sola istanza delle classi Control </a:t>
            </a:r>
            <a:endParaRPr/>
          </a:p>
        </p:txBody>
      </p:sp>
      <p:pic>
        <p:nvPicPr>
          <p:cNvPr descr="" id="1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00" y="2952000"/>
            <a:ext cx="3744000" cy="17521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12636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COMPONENTI  OFF THE SHELF</a:t>
            </a:r>
            <a:endParaRPr/>
          </a:p>
        </p:txBody>
      </p:sp>
      <p:pic>
        <p:nvPicPr>
          <p:cNvPr descr="" id="1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96000"/>
            <a:ext cx="2381040" cy="1428480"/>
          </a:xfrm>
          <a:prstGeom prst="rect">
            <a:avLst/>
          </a:prstGeom>
        </p:spPr>
      </p:pic>
      <p:sp>
        <p:nvSpPr>
          <p:cNvPr id="139" name="TextShape 2"/>
          <p:cNvSpPr txBox="1"/>
          <p:nvPr/>
        </p:nvSpPr>
        <p:spPr>
          <a:xfrm>
            <a:off x="4032000" y="1581480"/>
            <a:ext cx="4608000" cy="866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Per integrare, nel sistema @silo, un forum si è scelto di ricorrere ad una componente esterna open source, </a:t>
            </a:r>
            <a:r>
              <a:rPr b="1" lang="it-IT"/>
              <a:t>phpbb</a:t>
            </a:r>
            <a:r>
              <a:rPr lang="it-IT"/>
              <a:t>. 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504000" y="3079080"/>
            <a:ext cx="4608000" cy="880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it-IT"/>
              <a:t>Perchè questa scelta?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1008720" y="3766680"/>
            <a:ext cx="5111280" cy="235332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Semplice da gestire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Facile da usare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Personalizzabile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4000" y="33876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MAPPING DA CONTRATTI AD ECCEZIONI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32000" y="1296360"/>
            <a:ext cx="8352000" cy="1371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Per il mapping dai contratti alle eccezioni sono state scelte le seguenti strategie:</a:t>
            </a:r>
            <a:endParaRPr/>
          </a:p>
          <a:p>
            <a:endParaRPr/>
          </a:p>
          <a:p>
            <a:r>
              <a:rPr lang="it-IT">
                <a:solidFill>
                  <a:srgbClr val="000000"/>
                </a:solidFill>
                <a:latin typeface="Arial"/>
              </a:rPr>
              <a:t>Non sono state controllate le inviarianti: non avrebbe individuato molti bug (in quanto il testing di unità è stato eseguito dallo sviluppatore stesso),in più sarebbe stato molto ridondate.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0" y="3740040"/>
            <a:ext cx="8928000" cy="16279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b="1" lang="it-IT" sz="2000">
                <a:solidFill>
                  <a:srgbClr val="000000"/>
                </a:solidFill>
                <a:latin typeface="Arial"/>
              </a:rPr>
              <a:t>OCL usate in ControlQuestionario:</a:t>
            </a:r>
            <a:endParaRPr/>
          </a:p>
          <a:p>
            <a:endParaRPr/>
          </a:p>
          <a:p>
            <a:r>
              <a:rPr i="1" lang="it-IT" sz="1600">
                <a:solidFill>
                  <a:srgbClr val="3f5fbf"/>
                </a:solidFill>
                <a:latin typeface="Consolas"/>
                <a:ea typeface="Consolas"/>
              </a:rPr>
              <a:t>* </a:t>
            </a:r>
            <a:r>
              <a:rPr b="1" i="1" lang="it-IT" sz="1600">
                <a:solidFill>
                  <a:srgbClr val="7f9fbf"/>
                </a:solidFill>
                <a:latin typeface="Consolas"/>
                <a:ea typeface="Consolas"/>
              </a:rPr>
              <a:t>@pre</a:t>
            </a:r>
            <a:r>
              <a:rPr i="1" lang="it-IT" sz="1600">
                <a:solidFill>
                  <a:srgbClr val="3f5fbf"/>
                </a:solidFill>
                <a:latin typeface="Consolas"/>
                <a:ea typeface="Consolas"/>
              </a:rPr>
              <a:t> idQuestionario&gt;0 AND domanda != null</a:t>
            </a:r>
            <a:endParaRPr/>
          </a:p>
          <a:p>
            <a:endParaRPr/>
          </a:p>
          <a:p>
            <a:r>
              <a:rPr i="1" lang="it-IT" sz="1600">
                <a:solidFill>
                  <a:srgbClr val="3f5fbf"/>
                </a:solidFill>
                <a:latin typeface="Consolas"/>
                <a:ea typeface="Consolas"/>
              </a:rPr>
              <a:t>* </a:t>
            </a:r>
            <a:r>
              <a:rPr b="1" i="1" lang="it-IT" sz="1600">
                <a:solidFill>
                  <a:srgbClr val="7f9fbf"/>
                </a:solidFill>
                <a:latin typeface="Consolas"/>
                <a:ea typeface="Consolas"/>
              </a:rPr>
              <a:t>@post</a:t>
            </a:r>
            <a:r>
              <a:rPr i="1" lang="it-IT" sz="1600">
                <a:solidFill>
                  <a:srgbClr val="3f5fbf"/>
                </a:solidFill>
                <a:latin typeface="Consolas"/>
                <a:ea typeface="Consolas"/>
              </a:rPr>
              <a:t> questionario.getDomande.size()=</a:t>
            </a:r>
            <a:r>
              <a:rPr b="1" i="1" lang="it-IT" sz="1600">
                <a:solidFill>
                  <a:srgbClr val="7f9fbf"/>
                </a:solidFill>
                <a:latin typeface="Consolas"/>
                <a:ea typeface="Consolas"/>
              </a:rPr>
              <a:t>@pre </a:t>
            </a:r>
            <a:r>
              <a:rPr i="1" lang="it-IT" sz="1600">
                <a:solidFill>
                  <a:srgbClr val="3f5fbf"/>
                </a:solidFill>
                <a:latin typeface="Consolas"/>
                <a:ea typeface="Consolas"/>
              </a:rPr>
              <a:t>questionario.getDomande.size() +1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4000" y="33912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DIFETTI DELL'ODD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3672000"/>
            <a:ext cx="864000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MOTIVAZIONE PROBLEMI RISCONTRATI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72000"/>
            <a:ext cx="7920000" cy="664164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>
            <a:off x="1368000" y="4392000"/>
            <a:ext cx="1728000" cy="432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5" name="CustomShape 2"/>
          <p:cNvSpPr/>
          <p:nvPr/>
        </p:nvSpPr>
        <p:spPr>
          <a:xfrm>
            <a:off x="2952000" y="2736000"/>
            <a:ext cx="1224000" cy="504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6" name="CustomShape 3"/>
          <p:cNvSpPr/>
          <p:nvPr/>
        </p:nvSpPr>
        <p:spPr>
          <a:xfrm>
            <a:off x="1944000" y="3096000"/>
            <a:ext cx="1872000" cy="504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7" name="CustomShape 4"/>
          <p:cNvSpPr/>
          <p:nvPr/>
        </p:nvSpPr>
        <p:spPr>
          <a:xfrm>
            <a:off x="1296000" y="576000"/>
            <a:ext cx="1224000" cy="504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8" name="CustomShape 5"/>
          <p:cNvSpPr/>
          <p:nvPr/>
        </p:nvSpPr>
        <p:spPr>
          <a:xfrm>
            <a:off x="1296000" y="5256000"/>
            <a:ext cx="1728000" cy="432000"/>
          </a:xfrm>
          <a:prstGeom prst="ellipse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99" name="CustomShape 6"/>
          <p:cNvSpPr/>
          <p:nvPr/>
        </p:nvSpPr>
        <p:spPr>
          <a:xfrm>
            <a:off x="1944000" y="4824000"/>
            <a:ext cx="1800000" cy="432000"/>
          </a:xfrm>
          <a:prstGeom prst="ellipse">
            <a:avLst/>
          </a:prstGeom>
          <a:ln w="36000">
            <a:solidFill>
              <a:srgbClr val="008000"/>
            </a:solidFill>
            <a:round/>
          </a:ln>
        </p:spPr>
      </p:sp>
      <p:sp>
        <p:nvSpPr>
          <p:cNvPr id="100" name="CustomShape 7"/>
          <p:cNvSpPr/>
          <p:nvPr/>
        </p:nvSpPr>
        <p:spPr>
          <a:xfrm>
            <a:off x="5184000" y="4896000"/>
            <a:ext cx="2088000" cy="1008000"/>
          </a:xfrm>
          <a:prstGeom prst="ellipse">
            <a:avLst/>
          </a:prstGeom>
          <a:ln w="36000">
            <a:solidFill>
              <a:srgbClr val="008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42120" y="61920"/>
            <a:ext cx="574524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SCENARI IDENTIFICATIVI DEL SISTEMA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237240" y="772200"/>
          <a:ext cx="8783640" cy="5955480"/>
        </p:xfrm>
        <a:graphic>
          <a:graphicData uri="http://schemas.openxmlformats.org/drawingml/2006/table">
            <a:tbl>
              <a:tblPr/>
              <a:tblGrid>
                <a:gridCol w="2007720"/>
                <a:gridCol w="6776280"/>
              </a:tblGrid>
              <a:tr h="38016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Nome scenario: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/>
                        <a:t>Inserimento questionario</a:t>
                      </a:r>
                      <a:endParaRPr/>
                    </a:p>
                  </a:txBody>
                  <a:tcPr/>
                </a:tc>
              </a:tr>
              <a:tr h="66348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Istanza degli attori partecipanti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/>
                        <a:t>Giovanni : Delegato Questionari</a:t>
                      </a:r>
                      <a:endParaRPr/>
                    </a:p>
                  </a:txBody>
                  <a:tcPr/>
                </a:tc>
              </a:tr>
              <a:tr h="491220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Flusso degli eventi 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/>
                        <a:t>Giovanni vuole inserire un piccolissimo questionario sugli eventi organizzati dall'asilo Mazzetti</a:t>
                      </a:r>
                      <a:endParaRPr/>
                    </a:p>
                    <a:p>
                      <a:r>
                        <a:rPr lang="it-IT"/>
                        <a:t>Il sistema mostra la finestra Homepage </a:t>
                      </a:r>
                      <a:endParaRPr/>
                    </a:p>
                    <a:p>
                      <a:r>
                        <a:rPr lang="it-IT"/>
                        <a:t>Giovanni clicca sulla voce Questionari </a:t>
                      </a:r>
                      <a:endParaRPr/>
                    </a:p>
                    <a:p>
                      <a:r>
                        <a:rPr lang="it-IT"/>
                        <a:t>Il sistema mostra all'utente la finestra dei Questionari</a:t>
                      </a:r>
                      <a:endParaRPr/>
                    </a:p>
                    <a:p>
                      <a:r>
                        <a:rPr lang="it-IT"/>
                        <a:t>Giovanni clicca sulla voce Inserisci nuovo Questionario</a:t>
                      </a:r>
                      <a:endParaRPr/>
                    </a:p>
                    <a:p>
                      <a:r>
                        <a:rPr lang="it-IT"/>
                        <a:t>l sistema mostra all'utente la finestra di Inserimento Questionari</a:t>
                      </a:r>
                      <a:endParaRPr/>
                    </a:p>
                    <a:p>
                      <a:r>
                        <a:rPr lang="it-IT"/>
                        <a:t>Giovanni inserisce nei campi appositi il nome del questionario “Questionario di metà anno 2012/2013” e la seguente domanda aperta “Gli eventi svolti dall'asilo Mazzetti vi sono sembrati utili a scopi didattici?”. Giovanni inserisce inoltre la data di inizio del questionario 20/10/2012 e la data di scadenza di quest'ultimo 30/11/2012</a:t>
                      </a:r>
                      <a:endParaRPr/>
                    </a:p>
                    <a:p>
                      <a:r>
                        <a:rPr lang="it-IT"/>
                        <a:t>Giovanni sottomette il questionario</a:t>
                      </a:r>
                      <a:endParaRPr/>
                    </a:p>
                    <a:p>
                      <a:r>
                        <a:rPr lang="it-IT"/>
                        <a:t>Il sistema mostra all'utente il messaggio ''Inserimento riuscito''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"/>
          <p:cNvGraphicFramePr/>
          <p:nvPr/>
        </p:nvGraphicFramePr>
        <p:xfrm>
          <a:off x="216000" y="209160"/>
          <a:ext cx="8639280" cy="6343920"/>
        </p:xfrm>
        <a:graphic>
          <a:graphicData uri="http://schemas.openxmlformats.org/drawingml/2006/table">
            <a:tbl>
              <a:tblPr/>
              <a:tblGrid>
                <a:gridCol w="1951200"/>
                <a:gridCol w="6688440"/>
              </a:tblGrid>
              <a:tr h="41688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Nome scenario: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/>
                        <a:t>Inserimento nuovo evento</a:t>
                      </a:r>
                      <a:endParaRPr/>
                    </a:p>
                  </a:txBody>
                  <a:tcPr/>
                </a:tc>
              </a:tr>
              <a:tr h="72216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Istanza degli attori partecipanti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/>
                        <a:t>Ettore : Pedagogo</a:t>
                      </a:r>
                      <a:endParaRPr/>
                    </a:p>
                  </a:txBody>
                  <a:tcPr/>
                </a:tc>
              </a:tr>
              <a:tr h="5205240">
                <a:tc>
                  <a:txBody>
                    <a:bodyPr bIns="46800" lIns="90000" rIns="90000" tIns="46800" wrap="none"/>
                    <a:p>
                      <a:r>
                        <a:rPr lang="it-IT"/>
                        <a:t>Flusso degli eventi 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it-IT" sz="2000"/>
                        <a:t>Ettore è il pedagogo dell' asilo .Decide di organizzare un nuovo evento avente come tema principale la ''Recita'' utilizzata come strumento per aiutare il bambino a giungere  </a:t>
                      </a:r>
                      <a:r>
                        <a:rPr lang="it-IT" sz="2000">
                          <a:solidFill>
                            <a:srgbClr val="000000"/>
                          </a:solidFill>
                        </a:rPr>
                        <a:t>alla soluzione di un problema mediante la collaborazione con altri,caratterizzata dalla spontaneità e dall' allegria .</a:t>
                      </a:r>
                      <a:r>
                        <a:rPr lang="it-IT" sz="2000"/>
                        <a:t>Ettore è loggato nel sistema</a:t>
                      </a:r>
                      <a:endParaRPr/>
                    </a:p>
                    <a:p>
                      <a:r>
                        <a:rPr lang="it-IT" sz="2000"/>
                        <a:t>Ettore accede alla sezione eventi </a:t>
                      </a:r>
                      <a:endParaRPr/>
                    </a:p>
                    <a:p>
                      <a:r>
                        <a:rPr lang="it-IT" sz="2000"/>
                        <a:t>Ettore clicca sulla voce '' Inserimento Nuovo Evento'' </a:t>
                      </a:r>
                      <a:endParaRPr/>
                    </a:p>
                    <a:p>
                      <a:r>
                        <a:rPr lang="it-IT" sz="2000"/>
                        <a:t>Il sistema mostra un calendario</a:t>
                      </a:r>
                      <a:endParaRPr/>
                    </a:p>
                    <a:p>
                      <a:r>
                        <a:rPr lang="it-IT" sz="2000"/>
                        <a:t>Ettore seleziona il giorno in cui si verificherà l'evento</a:t>
                      </a:r>
                      <a:endParaRPr/>
                    </a:p>
                    <a:p>
                      <a:r>
                        <a:rPr lang="it-IT" sz="2000"/>
                        <a:t>Ettore inserisce ''' Recitare per imparare'' nel campo ''Titolo'', inserisce “2A” nel campo classe e inserisce “Evento organizzato” nel campo tipologia evento.</a:t>
                      </a:r>
                      <a:endParaRPr/>
                    </a:p>
                    <a:p>
                      <a:r>
                        <a:rPr lang="it-IT" sz="2000"/>
                        <a:t>Il sistema riceve l'evento e lo pubblica</a:t>
                      </a:r>
                      <a:endParaRPr/>
                    </a:p>
                    <a:p>
                      <a:r>
                        <a:rPr lang="it-IT" sz="2000"/>
                        <a:t>Ettore esce dal sistema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23480" y="62280"/>
            <a:ext cx="7383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USE CASE IDENTIFICATIVI DEL SISTEMA – RAD 1.0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936000"/>
            <a:ext cx="7848000" cy="57600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008000"/>
            <a:ext cx="7704000" cy="56160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51320" y="122760"/>
            <a:ext cx="738468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USE CASE IDENTIFICATIVI DEL SISTEMA – RAD 4.0</a:t>
            </a:r>
            <a:endParaRPr/>
          </a:p>
        </p:txBody>
      </p:sp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790200"/>
            <a:ext cx="8136000" cy="58338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008000"/>
            <a:ext cx="7776000" cy="5472000"/>
          </a:xfrm>
          <a:prstGeom prst="rect">
            <a:avLst/>
          </a:prstGeom>
        </p:spPr>
      </p:pic>
      <p:sp>
        <p:nvSpPr>
          <p:cNvPr id="110" name="TextShape 1"/>
          <p:cNvSpPr txBox="1"/>
          <p:nvPr/>
        </p:nvSpPr>
        <p:spPr>
          <a:xfrm>
            <a:off x="751680" y="123120"/>
            <a:ext cx="7384680" cy="5252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USE CASE IDENTIFICATIVI DEL SISTEMA – RAD 4.0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