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1"/>
  </p:notesMasterIdLst>
  <p:sldIdLst>
    <p:sldId id="256"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17" r:id="rId73"/>
    <p:sldId id="298" r:id="rId74"/>
    <p:sldId id="299" r:id="rId75"/>
    <p:sldId id="300" r:id="rId76"/>
    <p:sldId id="301" r:id="rId77"/>
    <p:sldId id="302" r:id="rId78"/>
    <p:sldId id="303" r:id="rId79"/>
    <p:sldId id="304" r:id="rId80"/>
    <p:sldId id="305" r:id="rId81"/>
    <p:sldId id="306" r:id="rId82"/>
    <p:sldId id="307" r:id="rId83"/>
    <p:sldId id="308" r:id="rId84"/>
    <p:sldId id="309" r:id="rId85"/>
    <p:sldId id="310" r:id="rId86"/>
    <p:sldId id="311" r:id="rId87"/>
    <p:sldId id="312" r:id="rId88"/>
    <p:sldId id="313" r:id="rId89"/>
    <p:sldId id="314" r:id="rId90"/>
    <p:sldId id="347" r:id="rId91"/>
    <p:sldId id="348" r:id="rId92"/>
    <p:sldId id="349" r:id="rId93"/>
    <p:sldId id="350" r:id="rId94"/>
    <p:sldId id="351" r:id="rId95"/>
    <p:sldId id="352" r:id="rId96"/>
    <p:sldId id="353" r:id="rId97"/>
    <p:sldId id="354" r:id="rId98"/>
    <p:sldId id="355" r:id="rId99"/>
    <p:sldId id="373" r:id="rId10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68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notesMaster" Target="notesMasters/notesMaster1.xml"/><Relationship Id="rId102" Type="http://schemas.openxmlformats.org/officeDocument/2006/relationships/printerSettings" Target="printerSettings/printerSettings1.bin"/><Relationship Id="rId103" Type="http://schemas.openxmlformats.org/officeDocument/2006/relationships/presProps" Target="presProps.xml"/><Relationship Id="rId104" Type="http://schemas.openxmlformats.org/officeDocument/2006/relationships/viewProps" Target="viewProps.xml"/><Relationship Id="rId105" Type="http://schemas.openxmlformats.org/officeDocument/2006/relationships/theme" Target="theme/theme1.xml"/><Relationship Id="rId10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t>30/12/12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-Come si chiamano gli altri sottosistemi????</a:t>
            </a:r>
          </a:p>
          <a:p>
            <a:r>
              <a:rPr lang="it-IT" dirty="0" smtClean="0"/>
              <a:t>-meno di 20 sec per questa slide. Obiettivo: introdurre</a:t>
            </a:r>
            <a:r>
              <a:rPr lang="it-IT" baseline="0" dirty="0" smtClean="0"/>
              <a:t> al volo l’obiettivo già noto, e presentare anche gli altri team che parleranno dopo (solo nominandoli)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-Possibilità di cerchiare attori del sottosistema (spiegazione rapida)</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Possibilità di </a:t>
            </a:r>
            <a:r>
              <a:rPr lang="it-IT" dirty="0" err="1" smtClean="0"/>
              <a:t>evidenzionare</a:t>
            </a:r>
            <a:r>
              <a:rPr lang="it-IT" dirty="0" smtClean="0"/>
              <a:t> generalizzazioni</a:t>
            </a:r>
            <a:r>
              <a:rPr lang="it-IT" baseline="0" dirty="0" smtClean="0"/>
              <a:t> future</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Direttore dal </a:t>
            </a:r>
            <a:r>
              <a:rPr lang="it-IT" dirty="0" err="1" smtClean="0"/>
              <a:t>rad</a:t>
            </a:r>
            <a:r>
              <a:rPr lang="it-IT" dirty="0" smtClean="0"/>
              <a:t> 2.0</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Dal </a:t>
            </a:r>
            <a:r>
              <a:rPr lang="it-IT" dirty="0" err="1" smtClean="0"/>
              <a:t>rad</a:t>
            </a:r>
            <a:r>
              <a:rPr lang="it-IT" dirty="0" smtClean="0"/>
              <a:t> 3.2 in </a:t>
            </a:r>
            <a:r>
              <a:rPr lang="it-IT" dirty="0" err="1" smtClean="0"/>
              <a:t>poi…</a:t>
            </a:r>
            <a:r>
              <a:rPr lang="it-IT" dirty="0" smtClean="0"/>
              <a:t>..</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Nuovo dal </a:t>
            </a:r>
            <a:r>
              <a:rPr lang="it-IT" dirty="0" err="1" smtClean="0"/>
              <a:t>rad</a:t>
            </a:r>
            <a:r>
              <a:rPr lang="it-IT" dirty="0" smtClean="0"/>
              <a:t> 3.2: </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Familiarità: fare tutto ciò che prima era possibile, con maggior velocità ed efficienza. Un bene per tutti gli enti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99</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-Grande lavoro</a:t>
            </a:r>
            <a:r>
              <a:rPr lang="it-IT" baseline="0" dirty="0" smtClean="0"/>
              <a:t> da realizzare </a:t>
            </a:r>
            <a:r>
              <a:rPr lang="it-IT" baseline="0" dirty="0" err="1" smtClean="0"/>
              <a:t>ecc…</a:t>
            </a:r>
            <a:endParaRPr lang="it-IT" baseline="0" dirty="0" smtClean="0"/>
          </a:p>
          <a:p>
            <a:r>
              <a:rPr lang="it-IT" dirty="0" smtClean="0"/>
              <a:t>-sommariamente divisi in 4 grandi famiglie ognuna da</a:t>
            </a:r>
            <a:r>
              <a:rPr lang="it-IT" baseline="0" dirty="0" smtClean="0"/>
              <a:t> soddisfare con requisiti </a:t>
            </a:r>
            <a:r>
              <a:rPr lang="it-IT" baseline="0" dirty="0" err="1" smtClean="0"/>
              <a:t>richiesti…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-Termini temporali: ciò eviterà di l’acquisizione di domande</a:t>
            </a:r>
            <a:r>
              <a:rPr lang="it-IT" baseline="0" dirty="0" smtClean="0"/>
              <a:t> o richieste inutile, aumentando la rapidità eliminando fastidiose operazioni di controllo ed eliminazione    </a:t>
            </a:r>
          </a:p>
          <a:p>
            <a:r>
              <a:rPr lang="it-IT" baseline="0" dirty="0" smtClean="0"/>
              <a:t>-Mix di requisiti funzionali e non. Non funzionali integrati e realizzati a stretto contatto con i funzionali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Slide</a:t>
            </a:r>
            <a:r>
              <a:rPr lang="it-IT" baseline="0" dirty="0" smtClean="0"/>
              <a:t> di struttura, saltare veloce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DIRE:le</a:t>
            </a:r>
            <a:r>
              <a:rPr lang="it-IT" baseline="0" dirty="0" smtClean="0"/>
              <a:t> fasi di accesso </a:t>
            </a:r>
            <a:r>
              <a:rPr lang="it-IT" baseline="0" dirty="0" err="1" smtClean="0"/>
              <a:t>ecc…</a:t>
            </a:r>
            <a:r>
              <a:rPr lang="it-IT" baseline="0" dirty="0" smtClean="0"/>
              <a:t> di </a:t>
            </a:r>
            <a:r>
              <a:rPr lang="it-IT" baseline="0" dirty="0" err="1" smtClean="0"/>
              <a:t>application</a:t>
            </a:r>
            <a:r>
              <a:rPr lang="it-IT" baseline="0" dirty="0" smtClean="0"/>
              <a:t> saranno </a:t>
            </a:r>
            <a:r>
              <a:rPr lang="it-IT" baseline="0" dirty="0" err="1" smtClean="0"/>
              <a:t>dp</a:t>
            </a:r>
            <a:r>
              <a:rPr lang="it-IT" baseline="0" dirty="0" smtClean="0"/>
              <a:t> descritte in dettaglio da elisa</a:t>
            </a:r>
            <a:endParaRPr lang="it-IT" dirty="0" smtClean="0"/>
          </a:p>
          <a:p>
            <a:r>
              <a:rPr lang="it-IT" dirty="0" smtClean="0"/>
              <a:t>Le notifiche permettono un </a:t>
            </a:r>
            <a:r>
              <a:rPr lang="it-IT" dirty="0" err="1" smtClean="0"/>
              <a:t>eleborazione</a:t>
            </a:r>
            <a:r>
              <a:rPr lang="it-IT" dirty="0" smtClean="0"/>
              <a:t> dati semplice poiché</a:t>
            </a:r>
            <a:r>
              <a:rPr lang="it-IT" baseline="0" dirty="0" smtClean="0"/>
              <a:t> permette di tener traccia quindi conoscere (senza fatica), ciò che deve essere fatto, modificato.</a:t>
            </a:r>
          </a:p>
          <a:p>
            <a:r>
              <a:rPr lang="it-IT" baseline="0" dirty="0" smtClean="0"/>
              <a:t>Gli input utente sono accessibili poiché organizzati in schemi di visualizzazione ordinati e di semplice comprensione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Slide</a:t>
            </a:r>
            <a:r>
              <a:rPr lang="it-IT" baseline="0" dirty="0" smtClean="0"/>
              <a:t> di struttura, saltare veloce</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err="1" smtClean="0"/>
              <a:t>Strategy</a:t>
            </a:r>
            <a:r>
              <a:rPr lang="it-IT" dirty="0" smtClean="0"/>
              <a:t> motivo: gli utenti fanno ricerca:</a:t>
            </a:r>
          </a:p>
          <a:p>
            <a:r>
              <a:rPr lang="it-IT" dirty="0" smtClean="0"/>
              <a:t>1)possono visualizzare tutti o alcuni dati</a:t>
            </a:r>
          </a:p>
          <a:p>
            <a:r>
              <a:rPr lang="it-IT" dirty="0" smtClean="0"/>
              <a:t>2)esiti differenti a seconda dell’utente.     Ciò aumenta la rapidità di operazioni limitando l’attenzione su ciò che interessa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Slide</a:t>
            </a:r>
            <a:r>
              <a:rPr lang="it-IT" baseline="0" dirty="0" smtClean="0"/>
              <a:t> di struttura, saltare veloce</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-Motivare login separato</a:t>
            </a:r>
          </a:p>
          <a:p>
            <a:r>
              <a:rPr lang="it-IT" dirty="0" smtClean="0"/>
              <a:t>-Collegarsi agli attori del sistema</a:t>
            </a:r>
            <a:r>
              <a:rPr lang="it-IT" baseline="0" dirty="0" smtClean="0"/>
              <a:t> con attenzione sul sottosistema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t>30/12/12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t>30/12/12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t>30/12/12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t>30/12/12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t>30/12/12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t>30/12/12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t>30/12/12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t>30/12/12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eclipse-javadoc:%E2%98%82=Atsilo/src%3Catsilo.storage%7BDBBeans.java%E2%98%83DBBeans~creaAssegnazioni~QB;%E2%98%82%E2%98%82NESSUNA_ASSEGNAZIONE"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1</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430840817"/>
              </p:ext>
            </p:extLst>
          </p:nvPr>
        </p:nvGraphicFramePr>
        <p:xfrm>
          <a:off x="0" y="4077072"/>
          <a:ext cx="2051720" cy="2773680"/>
        </p:xfrm>
        <a:graphic>
          <a:graphicData uri="http://schemas.openxmlformats.org/drawingml/2006/table">
            <a:tbl>
              <a:tblPr>
                <a:tableStyleId>{284E427A-3D55-4303-BF80-6455036E1DE7}</a:tableStyleId>
              </a:tblPr>
              <a:tblGrid>
                <a:gridCol w="2051720"/>
              </a:tblGrid>
              <a:tr h="39624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Barba Antonio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Bottiglieri</a:t>
                      </a:r>
                      <a:r>
                        <a:rPr lang="it-IT" sz="1400" baseline="0" dirty="0" smtClean="0">
                          <a:effectLst/>
                        </a:rPr>
                        <a:t> Gianfranco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D’Eugenio</a:t>
                      </a:r>
                      <a:r>
                        <a:rPr lang="it-IT" sz="1400" baseline="0" dirty="0" smtClean="0">
                          <a:effectLst/>
                        </a:rPr>
                        <a:t> Elisa</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Di</a:t>
                      </a:r>
                      <a:r>
                        <a:rPr lang="it-IT" sz="1400" baseline="0" dirty="0" smtClean="0">
                          <a:effectLst/>
                        </a:rPr>
                        <a:t> Palma Ferdinando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Micco</a:t>
                      </a:r>
                      <a:r>
                        <a:rPr lang="it-IT" sz="1400" baseline="0" dirty="0" smtClean="0">
                          <a:effectLst/>
                        </a:rPr>
                        <a:t> Andrea</a:t>
                      </a:r>
                      <a:endParaRPr lang="it-IT" sz="1400" dirty="0">
                        <a:effectLst/>
                      </a:endParaRPr>
                    </a:p>
                  </a:txBody>
                  <a:tcPr marL="38100" marR="38100" marT="38100" marB="38100"/>
                </a:tc>
              </a:tr>
              <a:tr h="0">
                <a:tc>
                  <a:txBody>
                    <a:bodyPr/>
                    <a:lstStyle/>
                    <a:p>
                      <a:pPr algn="ctr" rtl="0">
                        <a:lnSpc>
                          <a:spcPct val="150000"/>
                        </a:lnSpc>
                      </a:pPr>
                      <a:r>
                        <a:rPr lang="it-IT" sz="1400" dirty="0" err="1" smtClean="0">
                          <a:effectLst/>
                        </a:rPr>
                        <a:t>Scafuro</a:t>
                      </a:r>
                      <a:r>
                        <a:rPr lang="it-IT" sz="1400" dirty="0" smtClean="0">
                          <a:effectLst/>
                        </a:rPr>
                        <a:t> Angelo Gerardo</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956586736"/>
              </p:ext>
            </p:extLst>
          </p:nvPr>
        </p:nvGraphicFramePr>
        <p:xfrm>
          <a:off x="7092280" y="6060793"/>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Alfonso Murolo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…..e soddisfatti (3)</a:t>
            </a:r>
          </a:p>
          <a:p>
            <a:pPr algn="ctr"/>
            <a:endParaRPr lang="it-IT" dirty="0">
              <a:latin typeface="+mj-lt"/>
            </a:endParaRPr>
          </a:p>
        </p:txBody>
      </p:sp>
      <p:sp>
        <p:nvSpPr>
          <p:cNvPr id="6" name="Content Placeholder 3"/>
          <p:cNvSpPr txBox="1">
            <a:spLocks/>
          </p:cNvSpPr>
          <p:nvPr/>
        </p:nvSpPr>
        <p:spPr>
          <a:xfrm>
            <a:off x="467544" y="2564904"/>
            <a:ext cx="7776864" cy="21602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Protezione dati Sensibili</a:t>
            </a:r>
          </a:p>
          <a:p>
            <a:pPr lvl="1"/>
            <a:r>
              <a:rPr lang="it-IT" dirty="0" smtClean="0"/>
              <a:t>Login separato per tipologia di utente</a:t>
            </a:r>
          </a:p>
          <a:p>
            <a:pPr lvl="1"/>
            <a:r>
              <a:rPr lang="it-IT" dirty="0" smtClean="0"/>
              <a:t>Dati di ricerca variabili in base ai permessi</a:t>
            </a:r>
          </a:p>
          <a:p>
            <a:pPr lvl="1"/>
            <a:r>
              <a:rPr lang="it-IT" dirty="0" smtClean="0"/>
              <a:t>Monitoraggio Complessivo dell’Amministratore</a:t>
            </a:r>
          </a:p>
          <a:p>
            <a:pPr lvl="2"/>
            <a:endParaRPr lang="it-IT" dirty="0" smtClean="0"/>
          </a:p>
          <a:p>
            <a:pPr lvl="2">
              <a:buNone/>
            </a:pPr>
            <a:endParaRPr lang="it-IT" dirty="0" smtClean="0"/>
          </a:p>
          <a:p>
            <a:pPr lvl="2"/>
            <a:endParaRPr lang="it-IT" dirty="0" smtClean="0"/>
          </a:p>
        </p:txBody>
      </p:sp>
    </p:spTree>
    <p:extLst>
      <p:ext uri="{BB962C8B-B14F-4D97-AF65-F5344CB8AC3E}">
        <p14:creationId xmlns:p14="http://schemas.microsoft.com/office/powerpoint/2010/main" val="4143007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erdinando\Documents\Università\IS\RAD\3 - Sistema proposto\attori.png"/>
          <p:cNvPicPr>
            <a:picLocks noChangeAspect="1" noChangeArrowheads="1"/>
          </p:cNvPicPr>
          <p:nvPr/>
        </p:nvPicPr>
        <p:blipFill>
          <a:blip r:embed="rId3" cstate="print"/>
          <a:srcRect/>
          <a:stretch>
            <a:fillRect/>
          </a:stretch>
        </p:blipFill>
        <p:spPr bwMode="auto">
          <a:xfrm>
            <a:off x="827584" y="764704"/>
            <a:ext cx="7272808" cy="6093296"/>
          </a:xfrm>
          <a:prstGeom prst="rect">
            <a:avLst/>
          </a:prstGeom>
          <a:noFill/>
        </p:spPr>
      </p:pic>
      <p:sp>
        <p:nvSpPr>
          <p:cNvPr id="3" name="CasellaDiTesto 2"/>
          <p:cNvSpPr txBox="1"/>
          <p:nvPr/>
        </p:nvSpPr>
        <p:spPr>
          <a:xfrm>
            <a:off x="2141887" y="0"/>
            <a:ext cx="4862100" cy="1107996"/>
          </a:xfrm>
          <a:prstGeom prst="rect">
            <a:avLst/>
          </a:prstGeom>
          <a:noFill/>
        </p:spPr>
        <p:txBody>
          <a:bodyPr wrap="square" rtlCol="0">
            <a:spAutoFit/>
          </a:bodyPr>
          <a:lstStyle/>
          <a:p>
            <a:pPr algn="ctr"/>
            <a:r>
              <a:rPr lang="it-IT" sz="4800" b="1" dirty="0" smtClean="0">
                <a:latin typeface="+mj-lt"/>
              </a:rPr>
              <a:t>Attori del Sistema </a:t>
            </a:r>
          </a:p>
          <a:p>
            <a:pPr algn="ctr"/>
            <a:endParaRPr lang="it-IT" dirty="0">
              <a:latin typeface="+mj-lt"/>
            </a:endParaRPr>
          </a:p>
        </p:txBody>
      </p:sp>
    </p:spTree>
    <p:extLst>
      <p:ext uri="{BB962C8B-B14F-4D97-AF65-F5344CB8AC3E}">
        <p14:creationId xmlns:p14="http://schemas.microsoft.com/office/powerpoint/2010/main" val="369587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043608" y="0"/>
            <a:ext cx="7002113" cy="1107996"/>
          </a:xfrm>
          <a:prstGeom prst="rect">
            <a:avLst/>
          </a:prstGeom>
          <a:noFill/>
        </p:spPr>
        <p:txBody>
          <a:bodyPr wrap="square" rtlCol="0">
            <a:spAutoFit/>
          </a:bodyPr>
          <a:lstStyle/>
          <a:p>
            <a:pPr algn="ctr"/>
            <a:r>
              <a:rPr lang="it-IT" sz="4800" b="1" dirty="0" smtClean="0">
                <a:latin typeface="+mj-lt"/>
              </a:rPr>
              <a:t>Principali del Sottosistema </a:t>
            </a:r>
          </a:p>
          <a:p>
            <a:pPr algn="ctr"/>
            <a:endParaRPr lang="it-IT" dirty="0">
              <a:latin typeface="+mj-lt"/>
            </a:endParaRPr>
          </a:p>
        </p:txBody>
      </p:sp>
      <p:pic>
        <p:nvPicPr>
          <p:cNvPr id="5122" name="Picture 2" descr="C:\Users\Ferdinando\Desktop\attori.png"/>
          <p:cNvPicPr>
            <a:picLocks noChangeAspect="1" noChangeArrowheads="1"/>
          </p:cNvPicPr>
          <p:nvPr/>
        </p:nvPicPr>
        <p:blipFill>
          <a:blip r:embed="rId3" cstate="print"/>
          <a:srcRect/>
          <a:stretch>
            <a:fillRect/>
          </a:stretch>
        </p:blipFill>
        <p:spPr bwMode="auto">
          <a:xfrm>
            <a:off x="899592" y="764703"/>
            <a:ext cx="7260655" cy="6093297"/>
          </a:xfrm>
          <a:prstGeom prst="rect">
            <a:avLst/>
          </a:prstGeom>
          <a:noFill/>
        </p:spPr>
      </p:pic>
    </p:spTree>
    <p:extLst>
      <p:ext uri="{BB962C8B-B14F-4D97-AF65-F5344CB8AC3E}">
        <p14:creationId xmlns:p14="http://schemas.microsoft.com/office/powerpoint/2010/main" val="3987928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197459" y="404664"/>
            <a:ext cx="4611647" cy="1538883"/>
          </a:xfrm>
          <a:prstGeom prst="rect">
            <a:avLst/>
          </a:prstGeom>
          <a:noFill/>
        </p:spPr>
        <p:txBody>
          <a:bodyPr wrap="none" rtlCol="0">
            <a:spAutoFit/>
          </a:bodyPr>
          <a:lstStyle/>
          <a:p>
            <a:pPr algn="ctr"/>
            <a:r>
              <a:rPr lang="it-IT" sz="4800" b="1" dirty="0" smtClean="0">
                <a:latin typeface="+mj-lt"/>
              </a:rPr>
              <a:t>Generalizzazioni  </a:t>
            </a:r>
          </a:p>
          <a:p>
            <a:pPr algn="ctr"/>
            <a:r>
              <a:rPr lang="it-IT" sz="2800" b="1" dirty="0" smtClean="0">
                <a:latin typeface="+mj-lt"/>
              </a:rPr>
              <a:t>Trasformazioni  e  Aggiunte</a:t>
            </a:r>
          </a:p>
          <a:p>
            <a:pPr algn="ctr"/>
            <a:endParaRPr lang="it-IT" dirty="0">
              <a:latin typeface="+mj-lt"/>
            </a:endParaRPr>
          </a:p>
        </p:txBody>
      </p:sp>
      <p:sp>
        <p:nvSpPr>
          <p:cNvPr id="5" name="Content Placeholder 3"/>
          <p:cNvSpPr txBox="1">
            <a:spLocks/>
          </p:cNvSpPr>
          <p:nvPr/>
        </p:nvSpPr>
        <p:spPr>
          <a:xfrm>
            <a:off x="467544" y="2060848"/>
            <a:ext cx="720080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Aggiunte</a:t>
            </a:r>
          </a:p>
          <a:p>
            <a:pPr lvl="1"/>
            <a:r>
              <a:rPr lang="it-IT" dirty="0" smtClean="0"/>
              <a:t>Durante il processo di Analisi e </a:t>
            </a:r>
            <a:r>
              <a:rPr lang="it-IT" dirty="0" err="1" smtClean="0"/>
              <a:t>oltre…</a:t>
            </a:r>
            <a:r>
              <a:rPr lang="it-IT" dirty="0" smtClean="0"/>
              <a:t>.</a:t>
            </a:r>
          </a:p>
          <a:p>
            <a:pPr lvl="1"/>
            <a:r>
              <a:rPr lang="it-IT" dirty="0" smtClean="0"/>
              <a:t>Migliorare o Ottimizzare</a:t>
            </a:r>
          </a:p>
          <a:p>
            <a:r>
              <a:rPr lang="it-IT" dirty="0" smtClean="0"/>
              <a:t>Trasformazioni e Generalizzazioni</a:t>
            </a:r>
          </a:p>
          <a:p>
            <a:pPr lvl="1"/>
            <a:r>
              <a:rPr lang="it-IT" dirty="0" smtClean="0"/>
              <a:t>Normale evoluzione del sistema</a:t>
            </a:r>
          </a:p>
          <a:p>
            <a:pPr lvl="1"/>
            <a:r>
              <a:rPr lang="it-IT" dirty="0" smtClean="0"/>
              <a:t>Complessità sempre maggiore</a:t>
            </a:r>
          </a:p>
          <a:p>
            <a:r>
              <a:rPr lang="it-IT" dirty="0" smtClean="0"/>
              <a:t>Riportate e descritte nell’evoluzione del RAD</a:t>
            </a:r>
          </a:p>
          <a:p>
            <a:pPr lvl="1">
              <a:buNone/>
            </a:pPr>
            <a:endParaRPr lang="it-IT" dirty="0" smtClean="0"/>
          </a:p>
        </p:txBody>
      </p:sp>
    </p:spTree>
    <p:extLst>
      <p:ext uri="{BB962C8B-B14F-4D97-AF65-F5344CB8AC3E}">
        <p14:creationId xmlns:p14="http://schemas.microsoft.com/office/powerpoint/2010/main" val="136757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1"/>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Prima versione RAD 1.0 </a:t>
            </a:r>
          </a:p>
          <a:p>
            <a:pPr algn="ctr"/>
            <a:endParaRPr lang="it-IT" dirty="0">
              <a:latin typeface="+mj-lt"/>
            </a:endParaRPr>
          </a:p>
        </p:txBody>
      </p:sp>
      <p:pic>
        <p:nvPicPr>
          <p:cNvPr id="6146" name="Picture 2" descr="C:\Users\Ferdinando\Desktop\UCD Primo.jpg"/>
          <p:cNvPicPr>
            <a:picLocks noChangeAspect="1" noChangeArrowheads="1"/>
          </p:cNvPicPr>
          <p:nvPr/>
        </p:nvPicPr>
        <p:blipFill>
          <a:blip r:embed="rId3" cstate="print"/>
          <a:srcRect/>
          <a:stretch>
            <a:fillRect/>
          </a:stretch>
        </p:blipFill>
        <p:spPr bwMode="auto">
          <a:xfrm>
            <a:off x="683568" y="1196752"/>
            <a:ext cx="7200799" cy="5661248"/>
          </a:xfrm>
          <a:prstGeom prst="rect">
            <a:avLst/>
          </a:prstGeom>
          <a:noFill/>
        </p:spPr>
      </p:pic>
    </p:spTree>
    <p:extLst>
      <p:ext uri="{BB962C8B-B14F-4D97-AF65-F5344CB8AC3E}">
        <p14:creationId xmlns:p14="http://schemas.microsoft.com/office/powerpoint/2010/main" val="155474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1"/>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Seconda versione RAD 2.0 </a:t>
            </a:r>
          </a:p>
          <a:p>
            <a:pPr algn="ctr"/>
            <a:endParaRPr lang="it-IT" dirty="0">
              <a:latin typeface="+mj-lt"/>
            </a:endParaRPr>
          </a:p>
        </p:txBody>
      </p:sp>
      <p:pic>
        <p:nvPicPr>
          <p:cNvPr id="1026" name="Picture 2" descr="C:\Users\Ferdinando\Desktop\Nuova cartella\2ver.jpg"/>
          <p:cNvPicPr>
            <a:picLocks noChangeAspect="1" noChangeArrowheads="1"/>
          </p:cNvPicPr>
          <p:nvPr/>
        </p:nvPicPr>
        <p:blipFill>
          <a:blip r:embed="rId3" cstate="print"/>
          <a:srcRect/>
          <a:stretch>
            <a:fillRect/>
          </a:stretch>
        </p:blipFill>
        <p:spPr bwMode="auto">
          <a:xfrm>
            <a:off x="1043608" y="1196752"/>
            <a:ext cx="6840760" cy="5661248"/>
          </a:xfrm>
          <a:prstGeom prst="rect">
            <a:avLst/>
          </a:prstGeom>
          <a:noFill/>
        </p:spPr>
      </p:pic>
    </p:spTree>
    <p:extLst>
      <p:ext uri="{BB962C8B-B14F-4D97-AF65-F5344CB8AC3E}">
        <p14:creationId xmlns:p14="http://schemas.microsoft.com/office/powerpoint/2010/main" val="102853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1"/>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Ultima versione RAD 4.0 </a:t>
            </a:r>
          </a:p>
          <a:p>
            <a:pPr algn="ctr"/>
            <a:endParaRPr lang="it-IT" dirty="0">
              <a:latin typeface="+mj-lt"/>
            </a:endParaRPr>
          </a:p>
        </p:txBody>
      </p:sp>
      <p:pic>
        <p:nvPicPr>
          <p:cNvPr id="2050" name="Picture 2" descr="C:\Users\Ferdinando\Desktop\Nuova cartella\UCD finale.jpg"/>
          <p:cNvPicPr>
            <a:picLocks noChangeAspect="1" noChangeArrowheads="1"/>
          </p:cNvPicPr>
          <p:nvPr/>
        </p:nvPicPr>
        <p:blipFill>
          <a:blip r:embed="rId3" cstate="print"/>
          <a:srcRect/>
          <a:stretch>
            <a:fillRect/>
          </a:stretch>
        </p:blipFill>
        <p:spPr bwMode="auto">
          <a:xfrm>
            <a:off x="827584" y="1196752"/>
            <a:ext cx="7560840" cy="5661248"/>
          </a:xfrm>
          <a:prstGeom prst="rect">
            <a:avLst/>
          </a:prstGeom>
          <a:noFill/>
        </p:spPr>
      </p:pic>
    </p:spTree>
    <p:extLst>
      <p:ext uri="{BB962C8B-B14F-4D97-AF65-F5344CB8AC3E}">
        <p14:creationId xmlns:p14="http://schemas.microsoft.com/office/powerpoint/2010/main" val="212008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0"/>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Prima versione </a:t>
            </a:r>
            <a:r>
              <a:rPr lang="it-IT" sz="2800" b="1" dirty="0" err="1" smtClean="0">
                <a:latin typeface="+mj-lt"/>
              </a:rPr>
              <a:t>GestioneDatiPersonali</a:t>
            </a:r>
            <a:r>
              <a:rPr lang="it-IT" sz="2800" b="1" dirty="0" smtClean="0">
                <a:latin typeface="+mj-lt"/>
              </a:rPr>
              <a:t> </a:t>
            </a:r>
          </a:p>
          <a:p>
            <a:pPr algn="ctr"/>
            <a:endParaRPr lang="it-IT" dirty="0">
              <a:latin typeface="+mj-lt"/>
            </a:endParaRPr>
          </a:p>
        </p:txBody>
      </p:sp>
      <p:pic>
        <p:nvPicPr>
          <p:cNvPr id="2050" name="Picture 2" descr="C:\Users\Ferdinando\Desktop\Immagine1.png"/>
          <p:cNvPicPr>
            <a:picLocks noChangeAspect="1" noChangeArrowheads="1"/>
          </p:cNvPicPr>
          <p:nvPr/>
        </p:nvPicPr>
        <p:blipFill>
          <a:blip r:embed="rId3" cstate="print"/>
          <a:srcRect/>
          <a:stretch>
            <a:fillRect/>
          </a:stretch>
        </p:blipFill>
        <p:spPr bwMode="auto">
          <a:xfrm>
            <a:off x="0" y="1196752"/>
            <a:ext cx="9144000" cy="5661248"/>
          </a:xfrm>
          <a:prstGeom prst="rect">
            <a:avLst/>
          </a:prstGeom>
          <a:noFill/>
        </p:spPr>
      </p:pic>
    </p:spTree>
    <p:extLst>
      <p:ext uri="{BB962C8B-B14F-4D97-AF65-F5344CB8AC3E}">
        <p14:creationId xmlns:p14="http://schemas.microsoft.com/office/powerpoint/2010/main" val="332035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971600" y="0"/>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Ultima versione </a:t>
            </a:r>
            <a:r>
              <a:rPr lang="it-IT" sz="2800" b="1" dirty="0" err="1" smtClean="0">
                <a:latin typeface="+mj-lt"/>
              </a:rPr>
              <a:t>GestioneDati</a:t>
            </a:r>
            <a:r>
              <a:rPr lang="it-IT" sz="2800" b="1" dirty="0" smtClean="0">
                <a:latin typeface="+mj-lt"/>
              </a:rPr>
              <a:t> personali</a:t>
            </a:r>
          </a:p>
          <a:p>
            <a:pPr algn="ctr"/>
            <a:endParaRPr lang="it-IT" dirty="0">
              <a:latin typeface="+mj-lt"/>
            </a:endParaRPr>
          </a:p>
        </p:txBody>
      </p:sp>
      <p:pic>
        <p:nvPicPr>
          <p:cNvPr id="1026" name="Picture 2" descr="C:\Users\Ferdinando\Documents\Università\IS\RAD\Casi d'uso\Atsilo1\Gestione Dati personali\UCD_A_3 GestioneDatiPersonaliCompleto.png"/>
          <p:cNvPicPr>
            <a:picLocks noChangeAspect="1" noChangeArrowheads="1"/>
          </p:cNvPicPr>
          <p:nvPr/>
        </p:nvPicPr>
        <p:blipFill>
          <a:blip r:embed="rId3" cstate="print"/>
          <a:srcRect/>
          <a:stretch>
            <a:fillRect/>
          </a:stretch>
        </p:blipFill>
        <p:spPr bwMode="auto">
          <a:xfrm>
            <a:off x="0" y="1196752"/>
            <a:ext cx="9144000" cy="5661248"/>
          </a:xfrm>
          <a:prstGeom prst="rect">
            <a:avLst/>
          </a:prstGeom>
          <a:noFill/>
        </p:spPr>
      </p:pic>
    </p:spTree>
    <p:extLst>
      <p:ext uri="{BB962C8B-B14F-4D97-AF65-F5344CB8AC3E}">
        <p14:creationId xmlns:p14="http://schemas.microsoft.com/office/powerpoint/2010/main" val="401102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83362" y="500042"/>
            <a:ext cx="5236229" cy="830997"/>
          </a:xfrm>
          <a:prstGeom prst="rect">
            <a:avLst/>
          </a:prstGeom>
          <a:noFill/>
        </p:spPr>
        <p:txBody>
          <a:bodyPr wrap="none" rtlCol="0">
            <a:spAutoFit/>
          </a:bodyPr>
          <a:lstStyle/>
          <a:p>
            <a:pPr algn="ctr"/>
            <a:r>
              <a:rPr lang="it-IT" sz="4800" b="1" dirty="0" smtClean="0">
                <a:latin typeface="+mj-lt"/>
              </a:rPr>
              <a:t>Obiettivo </a:t>
            </a:r>
            <a:r>
              <a:rPr lang="it-IT" sz="4800" b="1" dirty="0">
                <a:latin typeface="+mj-lt"/>
              </a:rPr>
              <a:t>P</a:t>
            </a:r>
            <a:r>
              <a:rPr lang="it-IT" sz="4800" b="1" dirty="0" smtClean="0">
                <a:latin typeface="+mj-lt"/>
              </a:rPr>
              <a:t>rincipale</a:t>
            </a:r>
          </a:p>
        </p:txBody>
      </p:sp>
      <p:sp>
        <p:nvSpPr>
          <p:cNvPr id="6" name="CasellaDiTesto 5"/>
          <p:cNvSpPr txBox="1"/>
          <p:nvPr/>
        </p:nvSpPr>
        <p:spPr>
          <a:xfrm>
            <a:off x="395536" y="4293096"/>
            <a:ext cx="8286808" cy="954107"/>
          </a:xfrm>
          <a:prstGeom prst="rect">
            <a:avLst/>
          </a:prstGeom>
          <a:noFill/>
        </p:spPr>
        <p:txBody>
          <a:bodyPr wrap="square" rtlCol="0">
            <a:spAutoFit/>
          </a:bodyPr>
          <a:lstStyle/>
          <a:p>
            <a:r>
              <a:rPr lang="it-IT" sz="2800" dirty="0" smtClean="0"/>
              <a:t>A dirlo sembra una cosa molto semplice ma non è stato affatto cosi.</a:t>
            </a:r>
            <a:endParaRPr lang="it-IT" sz="2800" dirty="0"/>
          </a:p>
        </p:txBody>
      </p:sp>
      <p:sp>
        <p:nvSpPr>
          <p:cNvPr id="5" name="Content Placeholder 3"/>
          <p:cNvSpPr txBox="1">
            <a:spLocks/>
          </p:cNvSpPr>
          <p:nvPr/>
        </p:nvSpPr>
        <p:spPr>
          <a:xfrm>
            <a:off x="539552" y="2564904"/>
            <a:ext cx="7920880" cy="16561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Semplificazione della presentazione ed elaborazione delle richieste da parte degli utenti</a:t>
            </a:r>
          </a:p>
          <a:p>
            <a:pPr lvl="1"/>
            <a:r>
              <a:rPr lang="it-IT" dirty="0" smtClean="0"/>
              <a:t>Obiettivo raggiunto e risolto con successo.</a:t>
            </a:r>
          </a:p>
        </p:txBody>
      </p:sp>
    </p:spTree>
    <p:extLst>
      <p:ext uri="{BB962C8B-B14F-4D97-AF65-F5344CB8AC3E}">
        <p14:creationId xmlns:p14="http://schemas.microsoft.com/office/powerpoint/2010/main" val="292750677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11760" y="2780928"/>
            <a:ext cx="4096442" cy="1538883"/>
          </a:xfrm>
          <a:prstGeom prst="rect">
            <a:avLst/>
          </a:prstGeom>
          <a:noFill/>
        </p:spPr>
        <p:txBody>
          <a:bodyPr wrap="square" rtlCol="0">
            <a:spAutoFit/>
          </a:bodyPr>
          <a:lstStyle/>
          <a:p>
            <a:pPr algn="ctr"/>
            <a:r>
              <a:rPr lang="it-IT" sz="4800" b="1" dirty="0" smtClean="0">
                <a:latin typeface="+mj-lt"/>
              </a:rPr>
              <a:t> </a:t>
            </a:r>
          </a:p>
          <a:p>
            <a:pPr algn="ctr"/>
            <a:r>
              <a:rPr lang="it-IT" sz="2800" b="1" dirty="0" err="1" smtClean="0">
                <a:latin typeface="+mj-lt"/>
              </a:rPr>
              <a:t>Teams</a:t>
            </a:r>
            <a:r>
              <a:rPr lang="it-IT" sz="2800" b="1" dirty="0" smtClean="0">
                <a:latin typeface="+mj-lt"/>
              </a:rPr>
              <a:t> di Sviluppo</a:t>
            </a:r>
          </a:p>
          <a:p>
            <a:pPr algn="ctr"/>
            <a:endParaRPr lang="it-IT" dirty="0">
              <a:latin typeface="+mj-lt"/>
            </a:endParaRPr>
          </a:p>
        </p:txBody>
      </p:sp>
      <p:sp>
        <p:nvSpPr>
          <p:cNvPr id="7" name="Content Placeholder 3"/>
          <p:cNvSpPr txBox="1">
            <a:spLocks/>
          </p:cNvSpPr>
          <p:nvPr/>
        </p:nvSpPr>
        <p:spPr>
          <a:xfrm>
            <a:off x="467544" y="1484784"/>
            <a:ext cx="8208912" cy="136815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dirty="0" err="1" smtClean="0"/>
              <a:t>Sistema</a:t>
            </a:r>
            <a:r>
              <a:rPr lang="en-US" dirty="0" smtClean="0"/>
              <a:t> Software per  </a:t>
            </a:r>
            <a:r>
              <a:rPr lang="en-US" dirty="0" err="1" smtClean="0"/>
              <a:t>migliorare</a:t>
            </a:r>
            <a:r>
              <a:rPr lang="en-US" dirty="0" smtClean="0"/>
              <a:t> </a:t>
            </a:r>
            <a:r>
              <a:rPr lang="en-US" dirty="0" err="1" smtClean="0"/>
              <a:t>ed</a:t>
            </a:r>
            <a:r>
              <a:rPr lang="en-US" dirty="0" smtClean="0"/>
              <a:t> </a:t>
            </a:r>
            <a:r>
              <a:rPr lang="en-US" dirty="0" err="1" smtClean="0"/>
              <a:t>ottimizzare</a:t>
            </a:r>
            <a:r>
              <a:rPr lang="en-US" dirty="0" smtClean="0"/>
              <a:t> </a:t>
            </a:r>
            <a:r>
              <a:rPr lang="en-US" dirty="0" err="1" smtClean="0"/>
              <a:t>il</a:t>
            </a:r>
            <a:r>
              <a:rPr lang="en-US" dirty="0" smtClean="0"/>
              <a:t> </a:t>
            </a:r>
            <a:r>
              <a:rPr lang="en-US" dirty="0" err="1" smtClean="0"/>
              <a:t>servizio</a:t>
            </a:r>
            <a:r>
              <a:rPr lang="en-US" dirty="0" smtClean="0"/>
              <a:t> </a:t>
            </a:r>
            <a:r>
              <a:rPr lang="en-US" dirty="0" err="1" smtClean="0"/>
              <a:t>di</a:t>
            </a:r>
            <a:r>
              <a:rPr lang="en-US" dirty="0" smtClean="0"/>
              <a:t> </a:t>
            </a:r>
            <a:r>
              <a:rPr lang="en-US" dirty="0" err="1" smtClean="0"/>
              <a:t>asilo</a:t>
            </a:r>
            <a:r>
              <a:rPr lang="en-US" dirty="0" smtClean="0"/>
              <a:t> </a:t>
            </a:r>
            <a:r>
              <a:rPr lang="en-US" dirty="0" err="1" smtClean="0"/>
              <a:t>nido</a:t>
            </a:r>
            <a:r>
              <a:rPr lang="en-US" dirty="0" smtClean="0"/>
              <a:t> </a:t>
            </a:r>
            <a:r>
              <a:rPr lang="en-US" dirty="0" err="1" smtClean="0"/>
              <a:t>messo</a:t>
            </a:r>
            <a:r>
              <a:rPr lang="en-US" dirty="0" smtClean="0"/>
              <a:t> a </a:t>
            </a:r>
            <a:r>
              <a:rPr lang="en-US" dirty="0" err="1" smtClean="0"/>
              <a:t>disposizione</a:t>
            </a:r>
            <a:r>
              <a:rPr lang="en-US" dirty="0" smtClean="0"/>
              <a:t> </a:t>
            </a:r>
            <a:r>
              <a:rPr lang="en-US" dirty="0" err="1" smtClean="0"/>
              <a:t>dell’università</a:t>
            </a:r>
            <a:r>
              <a:rPr lang="en-US" dirty="0" smtClean="0"/>
              <a:t> </a:t>
            </a:r>
            <a:r>
              <a:rPr lang="en-US" dirty="0" err="1" smtClean="0"/>
              <a:t>di</a:t>
            </a:r>
            <a:r>
              <a:rPr lang="en-US" dirty="0" smtClean="0"/>
              <a:t> </a:t>
            </a:r>
            <a:r>
              <a:rPr lang="en-US" dirty="0" err="1" smtClean="0"/>
              <a:t>Fisciano</a:t>
            </a:r>
            <a:r>
              <a:rPr lang="en-US" dirty="0" smtClean="0"/>
              <a:t>.</a:t>
            </a:r>
            <a:endParaRPr lang="en-US" dirty="0"/>
          </a:p>
        </p:txBody>
      </p:sp>
      <p:sp>
        <p:nvSpPr>
          <p:cNvPr id="8" name="Content Placeholder 3"/>
          <p:cNvSpPr txBox="1">
            <a:spLocks/>
          </p:cNvSpPr>
          <p:nvPr/>
        </p:nvSpPr>
        <p:spPr>
          <a:xfrm>
            <a:off x="467544" y="3789040"/>
            <a:ext cx="5111750" cy="192168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a:p>
            <a:pPr lvl="1"/>
            <a:r>
              <a:rPr lang="it-IT" dirty="0" smtClean="0"/>
              <a:t>Sottosistema Accessi</a:t>
            </a:r>
          </a:p>
          <a:p>
            <a:pPr lvl="1"/>
            <a:r>
              <a:rPr lang="it-IT" dirty="0" smtClean="0"/>
              <a:t>Sottosistema </a:t>
            </a:r>
            <a:r>
              <a:rPr lang="it-IT" dirty="0" err="1" smtClean="0"/>
              <a:t>……</a:t>
            </a:r>
            <a:endParaRPr lang="it-IT" dirty="0" smtClean="0"/>
          </a:p>
          <a:p>
            <a:pPr lvl="1"/>
            <a:r>
              <a:rPr lang="it-IT" dirty="0" smtClean="0"/>
              <a:t>Sottosistema </a:t>
            </a:r>
            <a:r>
              <a:rPr lang="it-IT" dirty="0" err="1" smtClean="0"/>
              <a:t>……</a:t>
            </a:r>
            <a:endParaRPr lang="it-IT" dirty="0" smtClean="0"/>
          </a:p>
        </p:txBody>
      </p:sp>
      <p:sp>
        <p:nvSpPr>
          <p:cNvPr id="6" name="CasellaDiTesto 5"/>
          <p:cNvSpPr txBox="1"/>
          <p:nvPr/>
        </p:nvSpPr>
        <p:spPr>
          <a:xfrm>
            <a:off x="2636168" y="341041"/>
            <a:ext cx="4096442" cy="1538883"/>
          </a:xfrm>
          <a:prstGeom prst="rect">
            <a:avLst/>
          </a:prstGeom>
          <a:noFill/>
        </p:spPr>
        <p:txBody>
          <a:bodyPr wrap="square" rtlCol="0">
            <a:spAutoFit/>
          </a:bodyPr>
          <a:lstStyle/>
          <a:p>
            <a:pPr algn="ctr"/>
            <a:r>
              <a:rPr lang="it-IT" sz="4800" b="1" dirty="0" smtClean="0">
                <a:latin typeface="+mj-lt"/>
              </a:rPr>
              <a:t>Progetto </a:t>
            </a:r>
            <a:r>
              <a:rPr lang="it-IT" sz="4800" b="1" dirty="0" err="1" smtClean="0">
                <a:latin typeface="+mj-lt"/>
              </a:rPr>
              <a:t>@silo</a:t>
            </a:r>
            <a:r>
              <a:rPr lang="it-IT" sz="4800" b="1" dirty="0" smtClean="0">
                <a:latin typeface="+mj-lt"/>
              </a:rPr>
              <a:t> </a:t>
            </a:r>
          </a:p>
          <a:p>
            <a:pPr algn="ctr"/>
            <a:r>
              <a:rPr lang="it-IT" sz="2800" b="1" dirty="0" smtClean="0">
                <a:latin typeface="+mj-lt"/>
              </a:rPr>
              <a:t>Finalità e obiettivo</a:t>
            </a:r>
          </a:p>
          <a:p>
            <a:pPr algn="ctr"/>
            <a:endParaRPr lang="it-IT" dirty="0">
              <a:latin typeface="+mj-lt"/>
            </a:endParaRPr>
          </a:p>
        </p:txBody>
      </p:sp>
    </p:spTree>
    <p:extLst>
      <p:ext uri="{BB962C8B-B14F-4D97-AF65-F5344CB8AC3E}">
        <p14:creationId xmlns:p14="http://schemas.microsoft.com/office/powerpoint/2010/main" val="1720938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1052736"/>
            <a:ext cx="2143140" cy="830997"/>
          </a:xfrm>
          <a:prstGeom prst="rect">
            <a:avLst/>
          </a:prstGeom>
          <a:noFill/>
        </p:spPr>
        <p:txBody>
          <a:bodyPr wrap="square" rtlCol="0">
            <a:spAutoFit/>
          </a:bodyPr>
          <a:lstStyle/>
          <a:p>
            <a:r>
              <a:rPr lang="it-IT" sz="4800" b="1" dirty="0" smtClean="0"/>
              <a:t>Idea …</a:t>
            </a:r>
            <a:endParaRPr lang="it-IT" sz="4800" b="1" dirty="0"/>
          </a:p>
        </p:txBody>
      </p:sp>
      <p:sp>
        <p:nvSpPr>
          <p:cNvPr id="5" name="Content Placeholder 3"/>
          <p:cNvSpPr txBox="1">
            <a:spLocks/>
          </p:cNvSpPr>
          <p:nvPr/>
        </p:nvSpPr>
        <p:spPr>
          <a:xfrm>
            <a:off x="683568" y="2636912"/>
            <a:ext cx="7920880"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Sistema di presentazione on-line delle domande di iscrizione per il proprio bambino</a:t>
            </a:r>
          </a:p>
          <a:p>
            <a:pPr lvl="1"/>
            <a:r>
              <a:rPr lang="it-IT" dirty="0" smtClean="0"/>
              <a:t>Sito internet che permette di:</a:t>
            </a:r>
          </a:p>
          <a:p>
            <a:pPr lvl="2"/>
            <a:r>
              <a:rPr lang="it-IT" dirty="0" smtClean="0"/>
              <a:t>Consultare il bando</a:t>
            </a:r>
          </a:p>
          <a:p>
            <a:pPr lvl="2"/>
            <a:r>
              <a:rPr lang="it-IT" dirty="0" smtClean="0"/>
              <a:t>Compilare una eventuale domanda di iscrizione online </a:t>
            </a:r>
            <a:r>
              <a:rPr lang="it-IT" b="1" dirty="0" smtClean="0"/>
              <a:t>(completa di tutti i campi)</a:t>
            </a:r>
            <a:endParaRPr lang="it-IT" dirty="0" smtClean="0"/>
          </a:p>
          <a:p>
            <a:pPr lvl="2"/>
            <a:r>
              <a:rPr lang="it-IT" dirty="0" smtClean="0"/>
              <a:t>Inviare la domanda compilata</a:t>
            </a:r>
          </a:p>
          <a:p>
            <a:pPr lvl="2"/>
            <a:r>
              <a:rPr lang="it-IT" dirty="0" smtClean="0"/>
              <a:t>Mostrare la graduatoria</a:t>
            </a:r>
          </a:p>
        </p:txBody>
      </p:sp>
    </p:spTree>
    <p:extLst>
      <p:ext uri="{BB962C8B-B14F-4D97-AF65-F5344CB8AC3E}">
        <p14:creationId xmlns:p14="http://schemas.microsoft.com/office/powerpoint/2010/main" val="33890764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tonio\Desktop\SC parte1.png"/>
          <p:cNvPicPr>
            <a:picLocks noChangeAspect="1" noChangeArrowheads="1"/>
          </p:cNvPicPr>
          <p:nvPr/>
        </p:nvPicPr>
        <p:blipFill>
          <a:blip r:embed="rId2"/>
          <a:srcRect/>
          <a:stretch>
            <a:fillRect/>
          </a:stretch>
        </p:blipFill>
        <p:spPr bwMode="auto">
          <a:xfrm>
            <a:off x="714348" y="1438277"/>
            <a:ext cx="7870844" cy="5276871"/>
          </a:xfrm>
          <a:prstGeom prst="rect">
            <a:avLst/>
          </a:prstGeom>
          <a:noFill/>
        </p:spPr>
      </p:pic>
      <p:sp>
        <p:nvSpPr>
          <p:cNvPr id="3" name="CasellaDiTesto 2"/>
          <p:cNvSpPr txBox="1"/>
          <p:nvPr/>
        </p:nvSpPr>
        <p:spPr>
          <a:xfrm>
            <a:off x="642910" y="285728"/>
            <a:ext cx="4500594" cy="523220"/>
          </a:xfrm>
          <a:prstGeom prst="rect">
            <a:avLst/>
          </a:prstGeom>
          <a:noFill/>
        </p:spPr>
        <p:txBody>
          <a:bodyPr wrap="square" rtlCol="0">
            <a:spAutoFit/>
          </a:bodyPr>
          <a:lstStyle/>
          <a:p>
            <a:r>
              <a:rPr lang="it-IT" sz="2800" b="1" dirty="0" smtClean="0"/>
              <a:t>Prima versione del sistema</a:t>
            </a:r>
            <a:endParaRPr lang="it-IT" sz="2800" b="1" dirty="0"/>
          </a:p>
        </p:txBody>
      </p:sp>
      <p:sp>
        <p:nvSpPr>
          <p:cNvPr id="4" name="CasellaDiTesto 3"/>
          <p:cNvSpPr txBox="1"/>
          <p:nvPr/>
        </p:nvSpPr>
        <p:spPr>
          <a:xfrm>
            <a:off x="642910" y="857232"/>
            <a:ext cx="7858180" cy="369332"/>
          </a:xfrm>
          <a:prstGeom prst="rect">
            <a:avLst/>
          </a:prstGeom>
          <a:noFill/>
        </p:spPr>
        <p:txBody>
          <a:bodyPr wrap="square" rtlCol="0">
            <a:spAutoFit/>
          </a:bodyPr>
          <a:lstStyle/>
          <a:p>
            <a:r>
              <a:rPr lang="it-IT" dirty="0" smtClean="0"/>
              <a:t>Esempio di uno scenario per la presentazione della domanda di iscrizione (parte 1)</a:t>
            </a:r>
            <a:endParaRPr lang="it-IT" dirty="0"/>
          </a:p>
        </p:txBody>
      </p:sp>
    </p:spTree>
    <p:extLst>
      <p:ext uri="{BB962C8B-B14F-4D97-AF65-F5344CB8AC3E}">
        <p14:creationId xmlns:p14="http://schemas.microsoft.com/office/powerpoint/2010/main" val="37811257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SC parte2.png"/>
          <p:cNvPicPr>
            <a:picLocks noChangeAspect="1" noChangeArrowheads="1"/>
          </p:cNvPicPr>
          <p:nvPr/>
        </p:nvPicPr>
        <p:blipFill>
          <a:blip r:embed="rId2"/>
          <a:srcRect/>
          <a:stretch>
            <a:fillRect/>
          </a:stretch>
        </p:blipFill>
        <p:spPr bwMode="auto">
          <a:xfrm>
            <a:off x="714348" y="1643050"/>
            <a:ext cx="7858180" cy="4705367"/>
          </a:xfrm>
          <a:prstGeom prst="rect">
            <a:avLst/>
          </a:prstGeom>
          <a:noFill/>
        </p:spPr>
      </p:pic>
      <p:sp>
        <p:nvSpPr>
          <p:cNvPr id="3" name="CasellaDiTesto 2"/>
          <p:cNvSpPr txBox="1"/>
          <p:nvPr/>
        </p:nvSpPr>
        <p:spPr>
          <a:xfrm>
            <a:off x="714348" y="928670"/>
            <a:ext cx="7858180" cy="369332"/>
          </a:xfrm>
          <a:prstGeom prst="rect">
            <a:avLst/>
          </a:prstGeom>
          <a:noFill/>
        </p:spPr>
        <p:txBody>
          <a:bodyPr wrap="square" rtlCol="0">
            <a:spAutoFit/>
          </a:bodyPr>
          <a:lstStyle/>
          <a:p>
            <a:r>
              <a:rPr lang="it-IT" dirty="0" smtClean="0"/>
              <a:t>Esempio di uno scenario per la presentazione della domanda di iscrizione (parte 2)</a:t>
            </a:r>
            <a:endParaRPr lang="it-IT" dirty="0"/>
          </a:p>
        </p:txBody>
      </p:sp>
      <p:sp>
        <p:nvSpPr>
          <p:cNvPr id="4" name="CasellaDiTesto 3"/>
          <p:cNvSpPr txBox="1"/>
          <p:nvPr/>
        </p:nvSpPr>
        <p:spPr>
          <a:xfrm>
            <a:off x="3857620" y="6286520"/>
            <a:ext cx="1071570" cy="307777"/>
          </a:xfrm>
          <a:prstGeom prst="rect">
            <a:avLst/>
          </a:prstGeom>
          <a:noFill/>
        </p:spPr>
        <p:txBody>
          <a:bodyPr wrap="square" rtlCol="0">
            <a:spAutoFit/>
          </a:bodyPr>
          <a:lstStyle/>
          <a:p>
            <a:pPr algn="ctr"/>
            <a:r>
              <a:rPr lang="it-IT" sz="1400" dirty="0" smtClean="0"/>
              <a:t>SC_A_4</a:t>
            </a:r>
            <a:endParaRPr lang="it-IT" sz="1400" dirty="0"/>
          </a:p>
        </p:txBody>
      </p:sp>
    </p:spTree>
    <p:extLst>
      <p:ext uri="{BB962C8B-B14F-4D97-AF65-F5344CB8AC3E}">
        <p14:creationId xmlns:p14="http://schemas.microsoft.com/office/powerpoint/2010/main" val="31137573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1857364"/>
            <a:ext cx="8715436" cy="3046988"/>
          </a:xfrm>
          <a:prstGeom prst="rect">
            <a:avLst/>
          </a:prstGeom>
          <a:noFill/>
        </p:spPr>
        <p:txBody>
          <a:bodyPr wrap="square" rtlCol="0">
            <a:spAutoFit/>
          </a:bodyPr>
          <a:lstStyle/>
          <a:p>
            <a:pPr algn="ctr"/>
            <a:r>
              <a:rPr lang="it-IT" sz="4800" dirty="0" smtClean="0"/>
              <a:t>“Solo perché voi avete sofferto quando vi siete iscritti all'università non è detto che devono farlo tutti” (</a:t>
            </a:r>
            <a:r>
              <a:rPr lang="it-IT" sz="4800" dirty="0" err="1" smtClean="0"/>
              <a:t>cit</a:t>
            </a:r>
            <a:r>
              <a:rPr lang="it-IT" sz="4800" dirty="0" smtClean="0"/>
              <a:t> F. </a:t>
            </a:r>
            <a:r>
              <a:rPr lang="it-IT" sz="4800" dirty="0" err="1" smtClean="0"/>
              <a:t>Ferrucci</a:t>
            </a:r>
            <a:r>
              <a:rPr lang="it-IT" sz="4800" dirty="0" smtClean="0"/>
              <a:t>)</a:t>
            </a:r>
            <a:endParaRPr lang="it-IT" sz="4800" dirty="0"/>
          </a:p>
        </p:txBody>
      </p:sp>
    </p:spTree>
    <p:extLst>
      <p:ext uri="{BB962C8B-B14F-4D97-AF65-F5344CB8AC3E}">
        <p14:creationId xmlns:p14="http://schemas.microsoft.com/office/powerpoint/2010/main" val="312822054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1520" y="1268760"/>
            <a:ext cx="2786082" cy="830997"/>
          </a:xfrm>
          <a:prstGeom prst="rect">
            <a:avLst/>
          </a:prstGeom>
          <a:noFill/>
        </p:spPr>
        <p:txBody>
          <a:bodyPr wrap="square" rtlCol="0">
            <a:spAutoFit/>
          </a:bodyPr>
          <a:lstStyle/>
          <a:p>
            <a:r>
              <a:rPr lang="it-IT" sz="4800" b="1" dirty="0" smtClean="0"/>
              <a:t>Idea V.2</a:t>
            </a:r>
            <a:endParaRPr lang="it-IT" sz="4800" b="1" dirty="0"/>
          </a:p>
        </p:txBody>
      </p:sp>
      <p:sp>
        <p:nvSpPr>
          <p:cNvPr id="3" name="CasellaDiTesto 2"/>
          <p:cNvSpPr txBox="1"/>
          <p:nvPr/>
        </p:nvSpPr>
        <p:spPr>
          <a:xfrm>
            <a:off x="251520" y="2636912"/>
            <a:ext cx="8286808" cy="1754326"/>
          </a:xfrm>
          <a:prstGeom prst="rect">
            <a:avLst/>
          </a:prstGeom>
          <a:noFill/>
        </p:spPr>
        <p:txBody>
          <a:bodyPr wrap="square" rtlCol="0">
            <a:spAutoFit/>
          </a:bodyPr>
          <a:lstStyle/>
          <a:p>
            <a:r>
              <a:rPr lang="it-IT" dirty="0" smtClean="0"/>
              <a:t>La versione precedente non ha soddisfatto il committente quindi abbiamo pensato di </a:t>
            </a:r>
            <a:r>
              <a:rPr lang="it-IT" b="1" dirty="0" smtClean="0"/>
              <a:t>dividere l’iscrizione in due parti:</a:t>
            </a:r>
          </a:p>
          <a:p>
            <a:endParaRPr lang="it-IT" dirty="0" smtClean="0"/>
          </a:p>
          <a:p>
            <a:pPr marL="342900" indent="-342900">
              <a:buFont typeface="+mj-lt"/>
              <a:buAutoNum type="arabicPeriod"/>
            </a:pPr>
            <a:r>
              <a:rPr lang="it-IT" dirty="0" smtClean="0"/>
              <a:t>Creazione di un account</a:t>
            </a:r>
          </a:p>
          <a:p>
            <a:pPr marL="342900" indent="-342900">
              <a:buFont typeface="+mj-lt"/>
              <a:buAutoNum type="arabicPeriod"/>
            </a:pPr>
            <a:r>
              <a:rPr lang="it-IT" dirty="0" smtClean="0"/>
              <a:t>Compilazione della domanda di iscrizione </a:t>
            </a:r>
          </a:p>
          <a:p>
            <a:endParaRPr lang="it-IT" dirty="0" smtClean="0"/>
          </a:p>
        </p:txBody>
      </p:sp>
    </p:spTree>
    <p:extLst>
      <p:ext uri="{BB962C8B-B14F-4D97-AF65-F5344CB8AC3E}">
        <p14:creationId xmlns:p14="http://schemas.microsoft.com/office/powerpoint/2010/main" val="352646305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tonio\Desktop\UC account.png"/>
          <p:cNvPicPr>
            <a:picLocks noChangeAspect="1" noChangeArrowheads="1"/>
          </p:cNvPicPr>
          <p:nvPr/>
        </p:nvPicPr>
        <p:blipFill>
          <a:blip r:embed="rId2"/>
          <a:srcRect/>
          <a:stretch>
            <a:fillRect/>
          </a:stretch>
        </p:blipFill>
        <p:spPr bwMode="auto">
          <a:xfrm>
            <a:off x="571472" y="714356"/>
            <a:ext cx="7858180" cy="5884878"/>
          </a:xfrm>
          <a:prstGeom prst="rect">
            <a:avLst/>
          </a:prstGeom>
          <a:noFill/>
        </p:spPr>
      </p:pic>
      <p:sp>
        <p:nvSpPr>
          <p:cNvPr id="3" name="CasellaDiTesto 2"/>
          <p:cNvSpPr txBox="1"/>
          <p:nvPr/>
        </p:nvSpPr>
        <p:spPr>
          <a:xfrm>
            <a:off x="3357554" y="6550223"/>
            <a:ext cx="2214578" cy="307777"/>
          </a:xfrm>
          <a:prstGeom prst="rect">
            <a:avLst/>
          </a:prstGeom>
          <a:noFill/>
        </p:spPr>
        <p:txBody>
          <a:bodyPr wrap="square" rtlCol="0">
            <a:spAutoFit/>
          </a:bodyPr>
          <a:lstStyle/>
          <a:p>
            <a:r>
              <a:rPr lang="it-IT" sz="1400" i="1" dirty="0" smtClean="0"/>
              <a:t>UC_A_46 Creazione account</a:t>
            </a:r>
            <a:endParaRPr lang="it-IT" sz="1400" dirty="0"/>
          </a:p>
        </p:txBody>
      </p:sp>
      <p:sp>
        <p:nvSpPr>
          <p:cNvPr id="4" name="CasellaDiTesto 3"/>
          <p:cNvSpPr txBox="1"/>
          <p:nvPr/>
        </p:nvSpPr>
        <p:spPr>
          <a:xfrm>
            <a:off x="571472" y="214290"/>
            <a:ext cx="6143668" cy="369332"/>
          </a:xfrm>
          <a:prstGeom prst="rect">
            <a:avLst/>
          </a:prstGeom>
          <a:noFill/>
        </p:spPr>
        <p:txBody>
          <a:bodyPr wrap="square" rtlCol="0">
            <a:spAutoFit/>
          </a:bodyPr>
          <a:lstStyle/>
          <a:p>
            <a:r>
              <a:rPr lang="it-IT" b="1" dirty="0" smtClean="0"/>
              <a:t>Caso d’uso per la creazione dell’account con i dati da compilare</a:t>
            </a:r>
            <a:endParaRPr lang="it-IT" b="1" dirty="0"/>
          </a:p>
        </p:txBody>
      </p:sp>
    </p:spTree>
    <p:extLst>
      <p:ext uri="{BB962C8B-B14F-4D97-AF65-F5344CB8AC3E}">
        <p14:creationId xmlns:p14="http://schemas.microsoft.com/office/powerpoint/2010/main" val="41537358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ntonio\Desktop\Uc iscr1.png"/>
          <p:cNvPicPr>
            <a:picLocks noChangeAspect="1" noChangeArrowheads="1"/>
          </p:cNvPicPr>
          <p:nvPr/>
        </p:nvPicPr>
        <p:blipFill>
          <a:blip r:embed="rId2"/>
          <a:srcRect/>
          <a:stretch>
            <a:fillRect/>
          </a:stretch>
        </p:blipFill>
        <p:spPr bwMode="auto">
          <a:xfrm>
            <a:off x="500034" y="1071546"/>
            <a:ext cx="8215370" cy="5534027"/>
          </a:xfrm>
          <a:prstGeom prst="rect">
            <a:avLst/>
          </a:prstGeom>
          <a:noFill/>
        </p:spPr>
      </p:pic>
      <p:sp>
        <p:nvSpPr>
          <p:cNvPr id="4" name="CasellaDiTesto 3"/>
          <p:cNvSpPr txBox="1"/>
          <p:nvPr/>
        </p:nvSpPr>
        <p:spPr>
          <a:xfrm>
            <a:off x="500034" y="428604"/>
            <a:ext cx="4929222" cy="369332"/>
          </a:xfrm>
          <a:prstGeom prst="rect">
            <a:avLst/>
          </a:prstGeom>
          <a:noFill/>
        </p:spPr>
        <p:txBody>
          <a:bodyPr wrap="square" rtlCol="0">
            <a:spAutoFit/>
          </a:bodyPr>
          <a:lstStyle/>
          <a:p>
            <a:r>
              <a:rPr lang="it-IT" b="1" dirty="0" smtClean="0"/>
              <a:t>Caso d’uso per l’iscrizione del bambino (parte 1)</a:t>
            </a:r>
            <a:endParaRPr lang="it-IT" b="1" dirty="0"/>
          </a:p>
        </p:txBody>
      </p:sp>
    </p:spTree>
    <p:extLst>
      <p:ext uri="{BB962C8B-B14F-4D97-AF65-F5344CB8AC3E}">
        <p14:creationId xmlns:p14="http://schemas.microsoft.com/office/powerpoint/2010/main" val="35846139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Antonio\Desktop\Uc iscr2.png"/>
          <p:cNvPicPr>
            <a:picLocks noChangeAspect="1" noChangeArrowheads="1"/>
          </p:cNvPicPr>
          <p:nvPr/>
        </p:nvPicPr>
        <p:blipFill>
          <a:blip r:embed="rId2"/>
          <a:srcRect/>
          <a:stretch>
            <a:fillRect/>
          </a:stretch>
        </p:blipFill>
        <p:spPr bwMode="auto">
          <a:xfrm>
            <a:off x="500034" y="928670"/>
            <a:ext cx="8215370" cy="3609975"/>
          </a:xfrm>
          <a:prstGeom prst="rect">
            <a:avLst/>
          </a:prstGeom>
          <a:noFill/>
        </p:spPr>
      </p:pic>
      <p:sp>
        <p:nvSpPr>
          <p:cNvPr id="5" name="CasellaDiTesto 4"/>
          <p:cNvSpPr txBox="1"/>
          <p:nvPr/>
        </p:nvSpPr>
        <p:spPr>
          <a:xfrm>
            <a:off x="500034" y="285728"/>
            <a:ext cx="4929222" cy="369332"/>
          </a:xfrm>
          <a:prstGeom prst="rect">
            <a:avLst/>
          </a:prstGeom>
          <a:noFill/>
        </p:spPr>
        <p:txBody>
          <a:bodyPr wrap="square" rtlCol="0">
            <a:spAutoFit/>
          </a:bodyPr>
          <a:lstStyle/>
          <a:p>
            <a:r>
              <a:rPr lang="it-IT" b="1" dirty="0" smtClean="0"/>
              <a:t>Caso d’uso per l’iscrizione del bambino (parte 2)</a:t>
            </a:r>
            <a:endParaRPr lang="it-IT" b="1" dirty="0"/>
          </a:p>
        </p:txBody>
      </p:sp>
      <p:sp>
        <p:nvSpPr>
          <p:cNvPr id="6" name="CasellaDiTesto 5"/>
          <p:cNvSpPr txBox="1"/>
          <p:nvPr/>
        </p:nvSpPr>
        <p:spPr>
          <a:xfrm>
            <a:off x="571472" y="4500570"/>
            <a:ext cx="8072494" cy="307777"/>
          </a:xfrm>
          <a:prstGeom prst="rect">
            <a:avLst/>
          </a:prstGeom>
          <a:noFill/>
        </p:spPr>
        <p:txBody>
          <a:bodyPr wrap="square" rtlCol="0">
            <a:spAutoFit/>
          </a:bodyPr>
          <a:lstStyle/>
          <a:p>
            <a:pPr algn="ctr"/>
            <a:r>
              <a:rPr lang="it-IT" sz="1400" i="1" dirty="0" smtClean="0"/>
              <a:t>UC_A_4 Compila modulo di iscrizione per personale universitario e studenti </a:t>
            </a:r>
            <a:endParaRPr lang="it-IT" sz="1400" dirty="0"/>
          </a:p>
        </p:txBody>
      </p:sp>
      <p:sp>
        <p:nvSpPr>
          <p:cNvPr id="9" name="Fumetto 2 8"/>
          <p:cNvSpPr/>
          <p:nvPr/>
        </p:nvSpPr>
        <p:spPr>
          <a:xfrm>
            <a:off x="714348" y="5000636"/>
            <a:ext cx="8001056" cy="1428760"/>
          </a:xfrm>
          <a:prstGeom prst="wedgeRoundRectCallout">
            <a:avLst>
              <a:gd name="adj1" fmla="val -5411"/>
              <a:gd name="adj2" fmla="val -117307"/>
              <a:gd name="adj3" fmla="val 16667"/>
            </a:avLst>
          </a:prstGeom>
          <a:solidFill>
            <a:schemeClr val="bg2">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smtClean="0"/>
          </a:p>
          <a:p>
            <a:pPr algn="ctr"/>
            <a:r>
              <a:rPr lang="it-IT" sz="2400" dirty="0" smtClean="0"/>
              <a:t>Nel caso il genitore chiude la finestra il sistema chiede di salvare i dati compilati in modo da ricaricarli alla prossima riapertura.</a:t>
            </a:r>
          </a:p>
          <a:p>
            <a:pPr algn="ctr"/>
            <a:endParaRPr lang="it-IT" dirty="0"/>
          </a:p>
        </p:txBody>
      </p:sp>
    </p:spTree>
    <p:extLst>
      <p:ext uri="{BB962C8B-B14F-4D97-AF65-F5344CB8AC3E}">
        <p14:creationId xmlns:p14="http://schemas.microsoft.com/office/powerpoint/2010/main" val="13097124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20" y="2285992"/>
            <a:ext cx="8643998" cy="3970318"/>
          </a:xfrm>
          <a:prstGeom prst="rect">
            <a:avLst/>
          </a:prstGeom>
          <a:noFill/>
        </p:spPr>
        <p:txBody>
          <a:bodyPr wrap="square" rtlCol="0">
            <a:spAutoFit/>
          </a:bodyPr>
          <a:lstStyle/>
          <a:p>
            <a:r>
              <a:rPr lang="it-IT" dirty="0" smtClean="0"/>
              <a:t>Il genitore è l’utente che iscrive il proprio figlio all’asilo e può essere di tre tipi:</a:t>
            </a:r>
          </a:p>
          <a:p>
            <a:pPr>
              <a:buFont typeface="Arial" pitchFamily="34" charset="0"/>
              <a:buChar char="•"/>
            </a:pPr>
            <a:r>
              <a:rPr lang="it-IT" dirty="0" smtClean="0"/>
              <a:t> Personale universitario e studenti</a:t>
            </a:r>
          </a:p>
          <a:p>
            <a:pPr>
              <a:buFont typeface="Arial" pitchFamily="34" charset="0"/>
              <a:buChar char="•"/>
            </a:pPr>
            <a:r>
              <a:rPr lang="it-IT" dirty="0" smtClean="0"/>
              <a:t> Residenti di </a:t>
            </a:r>
            <a:r>
              <a:rPr lang="it-IT" dirty="0" err="1" smtClean="0"/>
              <a:t>Fisciano</a:t>
            </a:r>
            <a:r>
              <a:rPr lang="it-IT" dirty="0" smtClean="0"/>
              <a:t> </a:t>
            </a:r>
          </a:p>
          <a:p>
            <a:pPr>
              <a:buFont typeface="Arial" pitchFamily="34" charset="0"/>
              <a:buChar char="•"/>
            </a:pPr>
            <a:r>
              <a:rPr lang="it-IT" dirty="0" smtClean="0"/>
              <a:t> Altro utente</a:t>
            </a:r>
          </a:p>
          <a:p>
            <a:endParaRPr lang="it-IT" dirty="0" smtClean="0"/>
          </a:p>
          <a:p>
            <a:endParaRPr lang="it-IT" dirty="0" smtClean="0"/>
          </a:p>
          <a:p>
            <a:r>
              <a:rPr lang="it-IT" b="1" dirty="0" smtClean="0"/>
              <a:t>Passo 1</a:t>
            </a:r>
            <a:r>
              <a:rPr lang="it-IT" dirty="0" smtClean="0"/>
              <a:t>: Creazione dell’</a:t>
            </a:r>
            <a:r>
              <a:rPr lang="it-IT" dirty="0" err="1" smtClean="0"/>
              <a:t>accuont</a:t>
            </a:r>
            <a:endParaRPr lang="it-IT" dirty="0" smtClean="0"/>
          </a:p>
          <a:p>
            <a:r>
              <a:rPr lang="it-IT" b="1" dirty="0" smtClean="0"/>
              <a:t>Passo 2</a:t>
            </a:r>
            <a:r>
              <a:rPr lang="it-IT" dirty="0" smtClean="0"/>
              <a:t>: Compilazione della domanda di iscrizione</a:t>
            </a:r>
          </a:p>
          <a:p>
            <a:endParaRPr lang="it-IT" dirty="0" smtClean="0"/>
          </a:p>
          <a:p>
            <a:endParaRPr lang="it-IT" dirty="0" smtClean="0"/>
          </a:p>
          <a:p>
            <a:r>
              <a:rPr lang="it-IT" dirty="0" smtClean="0"/>
              <a:t>Ad iscrizione completa queste sono le operazioni:</a:t>
            </a:r>
          </a:p>
          <a:p>
            <a:pPr>
              <a:buFont typeface="Arial" pitchFamily="34" charset="0"/>
              <a:buChar char="•"/>
            </a:pPr>
            <a:r>
              <a:rPr lang="it-IT" dirty="0" smtClean="0"/>
              <a:t> Visualizzare e modificare i dati inseriti durante l’iscrizione</a:t>
            </a:r>
          </a:p>
          <a:p>
            <a:pPr>
              <a:buFont typeface="Arial" pitchFamily="34" charset="0"/>
              <a:buChar char="•"/>
            </a:pPr>
            <a:r>
              <a:rPr lang="it-IT" dirty="0" smtClean="0"/>
              <a:t> Visualizzare e modificare i dati del proprio bambino</a:t>
            </a:r>
          </a:p>
          <a:p>
            <a:pPr>
              <a:buFont typeface="Arial" pitchFamily="34" charset="0"/>
              <a:buChar char="•"/>
            </a:pPr>
            <a:r>
              <a:rPr lang="it-IT" dirty="0" smtClean="0"/>
              <a:t> Visualizzare lo stato della propria iscrizione</a:t>
            </a:r>
            <a:endParaRPr lang="it-IT" dirty="0"/>
          </a:p>
        </p:txBody>
      </p:sp>
      <p:sp>
        <p:nvSpPr>
          <p:cNvPr id="3" name="CasellaDiTesto 2"/>
          <p:cNvSpPr txBox="1"/>
          <p:nvPr/>
        </p:nvSpPr>
        <p:spPr>
          <a:xfrm>
            <a:off x="285720" y="1357298"/>
            <a:ext cx="5786478" cy="523220"/>
          </a:xfrm>
          <a:prstGeom prst="rect">
            <a:avLst/>
          </a:prstGeom>
          <a:noFill/>
        </p:spPr>
        <p:txBody>
          <a:bodyPr wrap="square" rtlCol="0">
            <a:spAutoFit/>
          </a:bodyPr>
          <a:lstStyle/>
          <a:p>
            <a:r>
              <a:rPr lang="it-IT" sz="2800" b="1" dirty="0" smtClean="0"/>
              <a:t>Primo approccio ad “</a:t>
            </a:r>
            <a:r>
              <a:rPr lang="it-IT" sz="2800" b="1" dirty="0" err="1" smtClean="0"/>
              <a:t>@silo</a:t>
            </a:r>
            <a:r>
              <a:rPr lang="it-IT" sz="2800" b="1" dirty="0" smtClean="0"/>
              <a:t>”</a:t>
            </a:r>
            <a:endParaRPr lang="it-IT" sz="2800" b="1" dirty="0"/>
          </a:p>
        </p:txBody>
      </p:sp>
    </p:spTree>
    <p:extLst>
      <p:ext uri="{BB962C8B-B14F-4D97-AF65-F5344CB8AC3E}">
        <p14:creationId xmlns:p14="http://schemas.microsoft.com/office/powerpoint/2010/main" val="39024460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20" y="1000108"/>
            <a:ext cx="3286148" cy="523220"/>
          </a:xfrm>
          <a:prstGeom prst="rect">
            <a:avLst/>
          </a:prstGeom>
          <a:noFill/>
        </p:spPr>
        <p:txBody>
          <a:bodyPr wrap="square" rtlCol="0">
            <a:spAutoFit/>
          </a:bodyPr>
          <a:lstStyle/>
          <a:p>
            <a:r>
              <a:rPr lang="it-IT" sz="2800" b="1" dirty="0" smtClean="0"/>
              <a:t>Chi fa cosa …</a:t>
            </a:r>
            <a:endParaRPr lang="it-IT" sz="2800" b="1" dirty="0"/>
          </a:p>
        </p:txBody>
      </p:sp>
      <p:sp>
        <p:nvSpPr>
          <p:cNvPr id="3" name="CasellaDiTesto 2"/>
          <p:cNvSpPr txBox="1"/>
          <p:nvPr/>
        </p:nvSpPr>
        <p:spPr>
          <a:xfrm>
            <a:off x="285720" y="1785927"/>
            <a:ext cx="8643998" cy="3139321"/>
          </a:xfrm>
          <a:prstGeom prst="rect">
            <a:avLst/>
          </a:prstGeom>
          <a:noFill/>
        </p:spPr>
        <p:txBody>
          <a:bodyPr wrap="square" rtlCol="0">
            <a:spAutoFit/>
          </a:bodyPr>
          <a:lstStyle/>
          <a:p>
            <a:r>
              <a:rPr lang="it-IT" b="1" dirty="0" smtClean="0"/>
              <a:t>L’impiegato del diritto allo studio </a:t>
            </a:r>
            <a:r>
              <a:rPr lang="it-IT" dirty="0" smtClean="0"/>
              <a:t>può compiere sono:</a:t>
            </a:r>
          </a:p>
          <a:p>
            <a:pPr>
              <a:buFont typeface="Arial" pitchFamily="34" charset="0"/>
              <a:buChar char="•"/>
            </a:pPr>
            <a:r>
              <a:rPr lang="it-IT" dirty="0" smtClean="0"/>
              <a:t> Inserimento delle specifiche del bando</a:t>
            </a:r>
          </a:p>
          <a:p>
            <a:pPr>
              <a:buFont typeface="Arial" pitchFamily="34" charset="0"/>
              <a:buChar char="•"/>
            </a:pPr>
            <a:r>
              <a:rPr lang="it-IT" dirty="0" smtClean="0"/>
              <a:t> Modifica delle specifiche del bando</a:t>
            </a:r>
          </a:p>
          <a:p>
            <a:pPr>
              <a:buFont typeface="Arial" pitchFamily="34" charset="0"/>
              <a:buChar char="•"/>
            </a:pPr>
            <a:r>
              <a:rPr lang="it-IT" dirty="0" smtClean="0"/>
              <a:t> Assegna punteggio </a:t>
            </a:r>
          </a:p>
          <a:p>
            <a:pPr>
              <a:buFont typeface="Arial" pitchFamily="34" charset="0"/>
              <a:buChar char="•"/>
            </a:pPr>
            <a:r>
              <a:rPr lang="it-IT" dirty="0" smtClean="0"/>
              <a:t> Eliminazione bambino</a:t>
            </a:r>
          </a:p>
          <a:p>
            <a:endParaRPr lang="it-IT" dirty="0" smtClean="0"/>
          </a:p>
          <a:p>
            <a:pPr>
              <a:buFont typeface="Arial" pitchFamily="34" charset="0"/>
              <a:buChar char="•"/>
            </a:pPr>
            <a:endParaRPr lang="it-IT" dirty="0" smtClean="0"/>
          </a:p>
          <a:p>
            <a:r>
              <a:rPr lang="it-IT" b="1" dirty="0" smtClean="0"/>
              <a:t>L’impiegato dell’asilo</a:t>
            </a:r>
            <a:r>
              <a:rPr lang="it-IT" dirty="0" smtClean="0"/>
              <a:t>, per questa fase, può fare come:</a:t>
            </a:r>
          </a:p>
          <a:p>
            <a:pPr>
              <a:buFont typeface="Arial" pitchFamily="34" charset="0"/>
              <a:buChar char="•"/>
            </a:pPr>
            <a:r>
              <a:rPr lang="it-IT" dirty="0" smtClean="0"/>
              <a:t> Convalida iscrizione</a:t>
            </a:r>
          </a:p>
          <a:p>
            <a:pPr>
              <a:buFont typeface="Arial" pitchFamily="34" charset="0"/>
              <a:buChar char="•"/>
            </a:pPr>
            <a:r>
              <a:rPr lang="it-IT" dirty="0" smtClean="0"/>
              <a:t> Visualizza lista delle iscrizioni non convalidate</a:t>
            </a:r>
          </a:p>
          <a:p>
            <a:pPr>
              <a:buFont typeface="Arial" pitchFamily="34" charset="0"/>
              <a:buChar char="•"/>
            </a:pPr>
            <a:r>
              <a:rPr lang="it-IT" dirty="0" smtClean="0"/>
              <a:t> Modifica i certificati di iscrizione</a:t>
            </a:r>
            <a:endParaRPr lang="it-IT" dirty="0"/>
          </a:p>
        </p:txBody>
      </p:sp>
    </p:spTree>
    <p:extLst>
      <p:ext uri="{BB962C8B-B14F-4D97-AF65-F5344CB8AC3E}">
        <p14:creationId xmlns:p14="http://schemas.microsoft.com/office/powerpoint/2010/main" val="36779794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Hot </a:t>
            </a:r>
            <a:r>
              <a:rPr lang="it-IT" sz="2800" b="1" dirty="0" err="1" smtClean="0">
                <a:latin typeface="+mj-lt"/>
              </a:rPr>
              <a:t>Points</a:t>
            </a:r>
            <a:endParaRPr lang="it-IT" sz="2800" b="1" dirty="0" smtClean="0">
              <a:latin typeface="+mj-lt"/>
            </a:endParaRPr>
          </a:p>
          <a:p>
            <a:pPr algn="ctr"/>
            <a:endParaRPr lang="it-IT" dirty="0">
              <a:latin typeface="+mj-lt"/>
            </a:endParaRPr>
          </a:p>
        </p:txBody>
      </p:sp>
      <p:sp>
        <p:nvSpPr>
          <p:cNvPr id="9" name="Content Placeholder 3"/>
          <p:cNvSpPr txBox="1">
            <a:spLocks/>
          </p:cNvSpPr>
          <p:nvPr/>
        </p:nvSpPr>
        <p:spPr>
          <a:xfrm>
            <a:off x="539552" y="3140968"/>
            <a:ext cx="7344816" cy="23042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Registrazione e Accesso</a:t>
            </a:r>
          </a:p>
          <a:p>
            <a:r>
              <a:rPr lang="it-IT" dirty="0" smtClean="0"/>
              <a:t>Presentazione Domanda on-Line</a:t>
            </a:r>
          </a:p>
          <a:p>
            <a:r>
              <a:rPr lang="it-IT" dirty="0" smtClean="0"/>
              <a:t>Creazione, modifica, consultazione Graduatoria</a:t>
            </a:r>
          </a:p>
          <a:p>
            <a:r>
              <a:rPr lang="it-IT" dirty="0" smtClean="0"/>
              <a:t>Creazione,modifica, consultazioni Classi</a:t>
            </a:r>
          </a:p>
        </p:txBody>
      </p:sp>
      <p:sp>
        <p:nvSpPr>
          <p:cNvPr id="7" name="Content Placeholder 3"/>
          <p:cNvSpPr txBox="1">
            <a:spLocks/>
          </p:cNvSpPr>
          <p:nvPr/>
        </p:nvSpPr>
        <p:spPr>
          <a:xfrm>
            <a:off x="611560" y="1988840"/>
            <a:ext cx="5111750" cy="5760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err="1" smtClean="0"/>
              <a:t>Principali</a:t>
            </a:r>
            <a:r>
              <a:rPr lang="en-US" dirty="0" smtClean="0"/>
              <a:t> </a:t>
            </a:r>
            <a:r>
              <a:rPr lang="en-US" dirty="0" err="1" smtClean="0"/>
              <a:t>punti</a:t>
            </a:r>
            <a:r>
              <a:rPr lang="en-US" dirty="0" smtClean="0"/>
              <a:t> </a:t>
            </a:r>
            <a:r>
              <a:rPr lang="en-US" dirty="0" err="1" smtClean="0"/>
              <a:t>di</a:t>
            </a:r>
            <a:r>
              <a:rPr lang="en-US" dirty="0" smtClean="0"/>
              <a:t> </a:t>
            </a:r>
            <a:r>
              <a:rPr lang="en-US" dirty="0" err="1" smtClean="0"/>
              <a:t>realizzazione</a:t>
            </a:r>
            <a:r>
              <a:rPr lang="en-US" dirty="0" smtClean="0"/>
              <a:t>:</a:t>
            </a:r>
            <a:endParaRPr lang="en-US" dirty="0"/>
          </a:p>
        </p:txBody>
      </p:sp>
    </p:spTree>
    <p:extLst>
      <p:ext uri="{BB962C8B-B14F-4D97-AF65-F5344CB8AC3E}">
        <p14:creationId xmlns:p14="http://schemas.microsoft.com/office/powerpoint/2010/main" val="3436514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tonio\Desktop\at-silo\RAD\Casi d'uso\Atsilo1\Gestione Dati personali\UCD_A_3 GestioneDatiPersonaliCompleto.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CasellaDiTesto 4"/>
          <p:cNvSpPr txBox="1"/>
          <p:nvPr/>
        </p:nvSpPr>
        <p:spPr>
          <a:xfrm>
            <a:off x="0" y="6550223"/>
            <a:ext cx="4357718" cy="307777"/>
          </a:xfrm>
          <a:prstGeom prst="rect">
            <a:avLst/>
          </a:prstGeom>
          <a:noFill/>
        </p:spPr>
        <p:txBody>
          <a:bodyPr wrap="square" rtlCol="0">
            <a:spAutoFit/>
          </a:bodyPr>
          <a:lstStyle/>
          <a:p>
            <a:r>
              <a:rPr lang="it-IT" sz="1400" dirty="0" smtClean="0"/>
              <a:t>UCD_A_3 Gestione Dati Personali Completo</a:t>
            </a:r>
            <a:endParaRPr lang="it-IT" sz="1400" dirty="0"/>
          </a:p>
        </p:txBody>
      </p:sp>
    </p:spTree>
    <p:extLst>
      <p:ext uri="{BB962C8B-B14F-4D97-AF65-F5344CB8AC3E}">
        <p14:creationId xmlns:p14="http://schemas.microsoft.com/office/powerpoint/2010/main" val="277795249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1000108"/>
            <a:ext cx="5000660" cy="523220"/>
          </a:xfrm>
          <a:prstGeom prst="rect">
            <a:avLst/>
          </a:prstGeom>
          <a:noFill/>
        </p:spPr>
        <p:txBody>
          <a:bodyPr wrap="square" rtlCol="0">
            <a:spAutoFit/>
          </a:bodyPr>
          <a:lstStyle/>
          <a:p>
            <a:r>
              <a:rPr lang="it-IT" sz="2800" b="1" dirty="0" smtClean="0"/>
              <a:t>Come e chi gestisce gli iscritti</a:t>
            </a:r>
            <a:endParaRPr lang="it-IT" sz="2800" b="1" dirty="0"/>
          </a:p>
        </p:txBody>
      </p:sp>
      <p:sp>
        <p:nvSpPr>
          <p:cNvPr id="3" name="CasellaDiTesto 2"/>
          <p:cNvSpPr txBox="1"/>
          <p:nvPr/>
        </p:nvSpPr>
        <p:spPr>
          <a:xfrm>
            <a:off x="214282" y="2214554"/>
            <a:ext cx="8715436" cy="3416320"/>
          </a:xfrm>
          <a:prstGeom prst="rect">
            <a:avLst/>
          </a:prstGeom>
          <a:noFill/>
        </p:spPr>
        <p:txBody>
          <a:bodyPr wrap="square" rtlCol="0">
            <a:spAutoFit/>
          </a:bodyPr>
          <a:lstStyle/>
          <a:p>
            <a:r>
              <a:rPr lang="it-IT" dirty="0" smtClean="0"/>
              <a:t>Impiegato dell’asilo:</a:t>
            </a:r>
          </a:p>
          <a:p>
            <a:pPr>
              <a:buFont typeface="Arial" pitchFamily="34" charset="0"/>
              <a:buChar char="•"/>
            </a:pPr>
            <a:r>
              <a:rPr lang="it-IT" dirty="0" smtClean="0"/>
              <a:t> Visualizzare i candidati per stato</a:t>
            </a:r>
          </a:p>
          <a:p>
            <a:pPr>
              <a:buFont typeface="Arial" pitchFamily="34" charset="0"/>
              <a:buChar char="•"/>
            </a:pPr>
            <a:r>
              <a:rPr lang="it-IT" dirty="0" smtClean="0"/>
              <a:t> Visualizzare i candidati n base ai servizi richiesti </a:t>
            </a:r>
          </a:p>
          <a:p>
            <a:pPr>
              <a:buFont typeface="Arial" pitchFamily="34" charset="0"/>
              <a:buChar char="•"/>
            </a:pPr>
            <a:r>
              <a:rPr lang="it-IT" dirty="0" smtClean="0"/>
              <a:t> Assegnargli una classe</a:t>
            </a:r>
          </a:p>
          <a:p>
            <a:pPr>
              <a:buFont typeface="Arial" pitchFamily="34" charset="0"/>
              <a:buChar char="•"/>
            </a:pPr>
            <a:endParaRPr lang="it-IT" dirty="0"/>
          </a:p>
          <a:p>
            <a:r>
              <a:rPr lang="it-IT" dirty="0" smtClean="0"/>
              <a:t>Direttore:</a:t>
            </a:r>
          </a:p>
          <a:p>
            <a:pPr>
              <a:buFont typeface="Arial" pitchFamily="34" charset="0"/>
              <a:buChar char="•"/>
            </a:pPr>
            <a:r>
              <a:rPr lang="it-IT" dirty="0" smtClean="0"/>
              <a:t> Aggiungi classe</a:t>
            </a:r>
          </a:p>
          <a:p>
            <a:pPr>
              <a:buFont typeface="Arial" pitchFamily="34" charset="0"/>
              <a:buChar char="•"/>
            </a:pPr>
            <a:r>
              <a:rPr lang="it-IT" dirty="0" smtClean="0"/>
              <a:t> Elimina classe</a:t>
            </a:r>
          </a:p>
          <a:p>
            <a:endParaRPr lang="it-IT" dirty="0" smtClean="0"/>
          </a:p>
          <a:p>
            <a:r>
              <a:rPr lang="it-IT" dirty="0" smtClean="0"/>
              <a:t>Delegato del rettore:</a:t>
            </a:r>
          </a:p>
          <a:p>
            <a:pPr>
              <a:buFont typeface="Arial" pitchFamily="34" charset="0"/>
              <a:buChar char="•"/>
            </a:pPr>
            <a:r>
              <a:rPr lang="it-IT" dirty="0" smtClean="0"/>
              <a:t> Conferma assegnazione classe</a:t>
            </a:r>
          </a:p>
          <a:p>
            <a:pPr>
              <a:buFont typeface="Arial" pitchFamily="34" charset="0"/>
              <a:buChar char="•"/>
            </a:pPr>
            <a:r>
              <a:rPr lang="it-IT" dirty="0" smtClean="0"/>
              <a:t> Rifiuta assegnazione classe</a:t>
            </a:r>
          </a:p>
        </p:txBody>
      </p:sp>
    </p:spTree>
    <p:extLst>
      <p:ext uri="{BB962C8B-B14F-4D97-AF65-F5344CB8AC3E}">
        <p14:creationId xmlns:p14="http://schemas.microsoft.com/office/powerpoint/2010/main" val="257467406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at-silo\RAD\Casi d'uso\Atsilo1\Gestione Iscritti\UCD_A_2_Gestione iscritti.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CasellaDiTesto 2"/>
          <p:cNvSpPr txBox="1"/>
          <p:nvPr/>
        </p:nvSpPr>
        <p:spPr>
          <a:xfrm>
            <a:off x="6858016" y="6286520"/>
            <a:ext cx="2000264" cy="307777"/>
          </a:xfrm>
          <a:prstGeom prst="rect">
            <a:avLst/>
          </a:prstGeom>
          <a:noFill/>
        </p:spPr>
        <p:txBody>
          <a:bodyPr wrap="square" rtlCol="0">
            <a:spAutoFit/>
          </a:bodyPr>
          <a:lstStyle/>
          <a:p>
            <a:r>
              <a:rPr lang="it-IT" sz="1400" dirty="0" smtClean="0"/>
              <a:t>UCD A 2 Gestione iscritti</a:t>
            </a:r>
            <a:endParaRPr lang="it-IT" sz="1400" dirty="0"/>
          </a:p>
        </p:txBody>
      </p:sp>
    </p:spTree>
    <p:extLst>
      <p:ext uri="{BB962C8B-B14F-4D97-AF65-F5344CB8AC3E}">
        <p14:creationId xmlns:p14="http://schemas.microsoft.com/office/powerpoint/2010/main" val="76387814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97268" y="476672"/>
            <a:ext cx="3464410" cy="1107996"/>
          </a:xfrm>
          <a:prstGeom prst="rect">
            <a:avLst/>
          </a:prstGeom>
          <a:noFill/>
        </p:spPr>
        <p:txBody>
          <a:bodyPr wrap="none" rtlCol="0">
            <a:spAutoFit/>
          </a:bodyPr>
          <a:lstStyle/>
          <a:p>
            <a:pPr algn="ctr"/>
            <a:r>
              <a:rPr lang="it-IT" sz="4800" b="1" dirty="0" smtClean="0">
                <a:latin typeface="+mj-lt"/>
              </a:rPr>
              <a:t>Design </a:t>
            </a:r>
            <a:r>
              <a:rPr lang="it-IT" sz="4800" b="1" dirty="0" err="1">
                <a:latin typeface="+mj-lt"/>
              </a:rPr>
              <a:t>G</a:t>
            </a:r>
            <a:r>
              <a:rPr lang="it-IT" sz="4800" b="1" dirty="0" err="1" smtClean="0">
                <a:latin typeface="+mj-lt"/>
              </a:rPr>
              <a:t>oals</a:t>
            </a:r>
            <a:endParaRPr lang="it-IT" sz="4800" b="1" dirty="0" smtClean="0">
              <a:latin typeface="+mj-lt"/>
            </a:endParaRPr>
          </a:p>
          <a:p>
            <a:pPr algn="ctr"/>
            <a:endParaRPr lang="it-IT" dirty="0">
              <a:latin typeface="+mj-lt"/>
            </a:endParaRPr>
          </a:p>
        </p:txBody>
      </p:sp>
      <p:sp>
        <p:nvSpPr>
          <p:cNvPr id="10" name="Content Placeholder 3"/>
          <p:cNvSpPr txBox="1">
            <a:spLocks/>
          </p:cNvSpPr>
          <p:nvPr/>
        </p:nvSpPr>
        <p:spPr>
          <a:xfrm>
            <a:off x="323528" y="2132856"/>
            <a:ext cx="8208912" cy="39379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a:t>Definiamo le fondamenta dello sviluppo del sistema.</a:t>
            </a:r>
          </a:p>
          <a:p>
            <a:endParaRPr lang="it-IT" dirty="0"/>
          </a:p>
          <a:p>
            <a:pPr marL="0" indent="0">
              <a:buNone/>
            </a:pPr>
            <a:r>
              <a:rPr lang="it-IT" b="1" dirty="0"/>
              <a:t>Regole d’oro </a:t>
            </a:r>
            <a:r>
              <a:rPr lang="it-IT" dirty="0"/>
              <a:t>per l’implementazione: definiamo limiti ed obiettivi fondamentali che il nostro sistema deve portare a termine.</a:t>
            </a:r>
          </a:p>
        </p:txBody>
      </p:sp>
    </p:spTree>
    <p:extLst>
      <p:ext uri="{BB962C8B-B14F-4D97-AF65-F5344CB8AC3E}">
        <p14:creationId xmlns:p14="http://schemas.microsoft.com/office/powerpoint/2010/main" val="42533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a:t>Sicurezza e tutela della </a:t>
            </a:r>
            <a:r>
              <a:rPr lang="it-IT" b="1" i="1" dirty="0" smtClean="0"/>
              <a:t>privacy</a:t>
            </a:r>
          </a:p>
          <a:p>
            <a:endParaRPr lang="it-IT" dirty="0"/>
          </a:p>
          <a:p>
            <a:pPr lvl="1"/>
            <a:r>
              <a:rPr lang="it-IT" dirty="0" smtClean="0"/>
              <a:t>Affidabilità nell’inserimento dei dati sensibili</a:t>
            </a:r>
          </a:p>
          <a:p>
            <a:pPr lvl="1"/>
            <a:r>
              <a:rPr lang="it-IT" dirty="0" smtClean="0"/>
              <a:t>Notifica nel caso di pubblicazione dei propri dati personali</a:t>
            </a:r>
          </a:p>
        </p:txBody>
      </p:sp>
    </p:spTree>
    <p:extLst>
      <p:ext uri="{BB962C8B-B14F-4D97-AF65-F5344CB8AC3E}">
        <p14:creationId xmlns:p14="http://schemas.microsoft.com/office/powerpoint/2010/main" val="719158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risposta</a:t>
            </a:r>
          </a:p>
          <a:p>
            <a:endParaRPr lang="it-IT" dirty="0"/>
          </a:p>
          <a:p>
            <a:pPr lvl="1"/>
            <a:r>
              <a:rPr lang="it-IT" dirty="0" smtClean="0"/>
              <a:t>Tempi di risposta irrisori</a:t>
            </a:r>
            <a:endParaRPr lang="it-IT" dirty="0"/>
          </a:p>
          <a:p>
            <a:pPr lvl="2"/>
            <a:r>
              <a:rPr lang="it-IT" dirty="0" smtClean="0"/>
              <a:t>Il sistema si occupa quasi esclusivamente di interrogazioni al database</a:t>
            </a:r>
          </a:p>
        </p:txBody>
      </p:sp>
    </p:spTree>
    <p:extLst>
      <p:ext uri="{BB962C8B-B14F-4D97-AF65-F5344CB8AC3E}">
        <p14:creationId xmlns:p14="http://schemas.microsoft.com/office/powerpoint/2010/main" val="3790159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p>
          <a:p>
            <a:endParaRPr lang="it-IT" dirty="0"/>
          </a:p>
          <a:p>
            <a:pPr lvl="1"/>
            <a:r>
              <a:rPr lang="it-IT" dirty="0" smtClean="0"/>
              <a:t>Sistema funzionante e coerente col modello</a:t>
            </a:r>
            <a:endParaRPr lang="it-IT" dirty="0"/>
          </a:p>
          <a:p>
            <a:pPr lvl="2"/>
            <a:r>
              <a:rPr lang="it-IT" dirty="0" smtClean="0"/>
              <a:t>Accesso al sistema attraverso un browser</a:t>
            </a:r>
          </a:p>
        </p:txBody>
      </p:sp>
    </p:spTree>
    <p:extLst>
      <p:ext uri="{BB962C8B-B14F-4D97-AF65-F5344CB8AC3E}">
        <p14:creationId xmlns:p14="http://schemas.microsoft.com/office/powerpoint/2010/main" val="560870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p>
          <a:p>
            <a:endParaRPr lang="it-IT" dirty="0"/>
          </a:p>
          <a:p>
            <a:pPr lvl="1"/>
            <a:r>
              <a:rPr lang="it-IT" dirty="0" smtClean="0"/>
              <a:t>Gestione personale funzionante e coerente col modello</a:t>
            </a:r>
          </a:p>
          <a:p>
            <a:pPr lvl="1"/>
            <a:r>
              <a:rPr lang="it-IT" dirty="0" smtClean="0"/>
              <a:t>Sistema scalabile ed adattabile a nuovi sviluppi HW/SW</a:t>
            </a:r>
            <a:endParaRPr lang="it-IT" dirty="0"/>
          </a:p>
        </p:txBody>
      </p:sp>
    </p:spTree>
    <p:extLst>
      <p:ext uri="{BB962C8B-B14F-4D97-AF65-F5344CB8AC3E}">
        <p14:creationId xmlns:p14="http://schemas.microsoft.com/office/powerpoint/2010/main" val="518406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p>
          <a:p>
            <a:endParaRPr lang="it-IT" dirty="0"/>
          </a:p>
          <a:p>
            <a:pPr lvl="1"/>
            <a:r>
              <a:rPr lang="it-IT" dirty="0" smtClean="0"/>
              <a:t>Minimo rischio di crash di sistema</a:t>
            </a:r>
          </a:p>
          <a:p>
            <a:pPr lvl="1"/>
            <a:r>
              <a:rPr lang="it-IT" dirty="0" smtClean="0"/>
              <a:t>Schermate di avviso in caso di manutenzione in corso</a:t>
            </a:r>
            <a:endParaRPr lang="it-IT" dirty="0"/>
          </a:p>
        </p:txBody>
      </p:sp>
    </p:spTree>
    <p:extLst>
      <p:ext uri="{BB962C8B-B14F-4D97-AF65-F5344CB8AC3E}">
        <p14:creationId xmlns:p14="http://schemas.microsoft.com/office/powerpoint/2010/main" val="3089945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p>
          <a:p>
            <a:endParaRPr lang="it-IT" dirty="0"/>
          </a:p>
          <a:p>
            <a:pPr lvl="1"/>
            <a:r>
              <a:rPr lang="it-IT" dirty="0" smtClean="0"/>
              <a:t>Gestione personale funzionante e coerente </a:t>
            </a:r>
            <a:r>
              <a:rPr lang="it-IT" smtClean="0"/>
              <a:t>col modello</a:t>
            </a:r>
            <a:endParaRPr lang="it-IT" dirty="0" smtClean="0"/>
          </a:p>
          <a:p>
            <a:pPr lvl="1"/>
            <a:r>
              <a:rPr lang="it-IT" dirty="0" smtClean="0"/>
              <a:t>Sistema scalabile ed adattabile a nuovi sviluppi HW/SW</a:t>
            </a:r>
            <a:endParaRPr lang="it-IT" dirty="0"/>
          </a:p>
        </p:txBody>
      </p:sp>
    </p:spTree>
    <p:extLst>
      <p:ext uri="{BB962C8B-B14F-4D97-AF65-F5344CB8AC3E}">
        <p14:creationId xmlns:p14="http://schemas.microsoft.com/office/powerpoint/2010/main" val="327347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t>Rapidità di operazioni</a:t>
            </a:r>
          </a:p>
          <a:p>
            <a:pPr lvl="1"/>
            <a:r>
              <a:rPr lang="it-IT" dirty="0" smtClean="0"/>
              <a:t>Automatismo</a:t>
            </a:r>
          </a:p>
          <a:p>
            <a:pPr lvl="1"/>
            <a:r>
              <a:rPr lang="it-IT" dirty="0" smtClean="0"/>
              <a:t>Termini temporali</a:t>
            </a:r>
          </a:p>
          <a:p>
            <a:r>
              <a:rPr lang="it-IT" dirty="0" smtClean="0"/>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val="3735783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p>
          <a:p>
            <a:endParaRPr lang="it-IT" dirty="0"/>
          </a:p>
          <a:p>
            <a:pPr lvl="1"/>
            <a:r>
              <a:rPr lang="it-IT" dirty="0" smtClean="0"/>
              <a:t>Apprendimento facile ed immediato attraverso un’interfaccia web semplice ed intuitiva</a:t>
            </a:r>
            <a:endParaRPr lang="it-IT" dirty="0"/>
          </a:p>
        </p:txBody>
      </p:sp>
    </p:spTree>
    <p:extLst>
      <p:ext uri="{BB962C8B-B14F-4D97-AF65-F5344CB8AC3E}">
        <p14:creationId xmlns:p14="http://schemas.microsoft.com/office/powerpoint/2010/main" val="195274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Affidabilità</a:t>
            </a:r>
          </a:p>
          <a:p>
            <a:endParaRPr lang="it-IT" dirty="0"/>
          </a:p>
          <a:p>
            <a:pPr lvl="1"/>
            <a:r>
              <a:rPr lang="it-IT" dirty="0" smtClean="0"/>
              <a:t>Sistema sempre funzionante e disponibile</a:t>
            </a:r>
          </a:p>
          <a:p>
            <a:pPr lvl="2"/>
            <a:r>
              <a:rPr lang="it-IT" dirty="0" smtClean="0"/>
              <a:t>Evitare l’impossibilità di compiere operazioni gestionali</a:t>
            </a:r>
            <a:endParaRPr lang="it-IT" dirty="0"/>
          </a:p>
          <a:p>
            <a:pPr lvl="1"/>
            <a:r>
              <a:rPr lang="it-IT" dirty="0" smtClean="0"/>
              <a:t>Tolleranza e notifica degli errori</a:t>
            </a:r>
            <a:endParaRPr lang="it-IT" dirty="0"/>
          </a:p>
          <a:p>
            <a:pPr lvl="1"/>
            <a:endParaRPr lang="it-IT" dirty="0"/>
          </a:p>
        </p:txBody>
      </p:sp>
    </p:spTree>
    <p:extLst>
      <p:ext uri="{BB962C8B-B14F-4D97-AF65-F5344CB8AC3E}">
        <p14:creationId xmlns:p14="http://schemas.microsoft.com/office/powerpoint/2010/main" val="820318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p>
          <a:p>
            <a:endParaRPr lang="it-IT" dirty="0"/>
          </a:p>
          <a:p>
            <a:pPr lvl="1"/>
            <a:r>
              <a:rPr lang="it-IT" dirty="0" smtClean="0"/>
              <a:t>Crash di sistema ridotti al minimo</a:t>
            </a:r>
            <a:endParaRPr lang="it-IT" dirty="0"/>
          </a:p>
          <a:p>
            <a:pPr lvl="1"/>
            <a:endParaRPr lang="it-IT" dirty="0"/>
          </a:p>
        </p:txBody>
      </p:sp>
    </p:spTree>
    <p:extLst>
      <p:ext uri="{BB962C8B-B14F-4D97-AF65-F5344CB8AC3E}">
        <p14:creationId xmlns:p14="http://schemas.microsoft.com/office/powerpoint/2010/main" val="827783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Interfaccia vs. Usabilità</a:t>
            </a:r>
          </a:p>
          <a:p>
            <a:endParaRPr lang="it-IT" dirty="0"/>
          </a:p>
          <a:p>
            <a:pPr lvl="1"/>
            <a:r>
              <a:rPr lang="it-IT" dirty="0" smtClean="0"/>
              <a:t>Oggetti di chiara comprensibilità per l’utente</a:t>
            </a:r>
            <a:endParaRPr lang="it-IT" dirty="0"/>
          </a:p>
          <a:p>
            <a:pPr lvl="1"/>
            <a:endParaRPr lang="it-IT" dirty="0"/>
          </a:p>
        </p:txBody>
      </p:sp>
    </p:spTree>
    <p:extLst>
      <p:ext uri="{BB962C8B-B14F-4D97-AF65-F5344CB8AC3E}">
        <p14:creationId xmlns:p14="http://schemas.microsoft.com/office/powerpoint/2010/main" val="2112585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9" name="Content Placeholder 3"/>
          <p:cNvSpPr txBox="1">
            <a:spLocks/>
          </p:cNvSpPr>
          <p:nvPr/>
        </p:nvSpPr>
        <p:spPr>
          <a:xfrm>
            <a:off x="539552" y="2132856"/>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Sicurezza vs. Efficienza</a:t>
            </a:r>
          </a:p>
          <a:p>
            <a:endParaRPr lang="it-IT" dirty="0"/>
          </a:p>
          <a:p>
            <a:pPr lvl="1"/>
            <a:r>
              <a:rPr lang="it-IT" dirty="0" smtClean="0"/>
              <a:t>Login iniziale</a:t>
            </a:r>
            <a:endParaRPr lang="it-IT" dirty="0"/>
          </a:p>
          <a:p>
            <a:pPr lvl="2"/>
            <a:r>
              <a:rPr lang="it-IT" dirty="0" smtClean="0"/>
              <a:t>Visualizzazione da parte dell’utente solo della parte del sistema ad esso dedicata</a:t>
            </a:r>
          </a:p>
          <a:p>
            <a:pPr lvl="2"/>
            <a:r>
              <a:rPr lang="it-IT" dirty="0" smtClean="0"/>
              <a:t>Soluzione leggera ed efficiente</a:t>
            </a:r>
            <a:endParaRPr lang="it-IT" dirty="0"/>
          </a:p>
        </p:txBody>
      </p:sp>
    </p:spTree>
    <p:extLst>
      <p:ext uri="{BB962C8B-B14F-4D97-AF65-F5344CB8AC3E}">
        <p14:creationId xmlns:p14="http://schemas.microsoft.com/office/powerpoint/2010/main" val="2498309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4" name="Content Placeholder 3"/>
          <p:cNvSpPr txBox="1">
            <a:spLocks/>
          </p:cNvSpPr>
          <p:nvPr/>
        </p:nvSpPr>
        <p:spPr>
          <a:xfrm>
            <a:off x="539552" y="1916832"/>
            <a:ext cx="7920880" cy="36724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Spazio di Memoria vs. Velocità</a:t>
            </a:r>
          </a:p>
          <a:p>
            <a:endParaRPr lang="it-IT" dirty="0"/>
          </a:p>
          <a:p>
            <a:pPr lvl="1"/>
            <a:r>
              <a:rPr lang="it-IT" dirty="0" smtClean="0"/>
              <a:t>Memorizzazione informazioni delle entità</a:t>
            </a:r>
          </a:p>
          <a:p>
            <a:pPr lvl="2"/>
            <a:r>
              <a:rPr lang="it-IT" dirty="0" smtClean="0"/>
              <a:t>Il carico complessivo non influisce sulla velocità del sistema</a:t>
            </a:r>
            <a:endParaRPr lang="it-IT" dirty="0"/>
          </a:p>
          <a:p>
            <a:pPr lvl="1"/>
            <a:r>
              <a:rPr lang="it-IT" dirty="0" smtClean="0"/>
              <a:t>Più rilevanza alla velocità</a:t>
            </a:r>
            <a:endParaRPr lang="it-IT" dirty="0"/>
          </a:p>
          <a:p>
            <a:pPr lvl="2"/>
            <a:r>
              <a:rPr lang="it-IT" dirty="0" smtClean="0"/>
              <a:t>Più spazio su disco ma alta velocità in lettura e scrittura</a:t>
            </a:r>
            <a:endParaRPr lang="it-IT" dirty="0"/>
          </a:p>
          <a:p>
            <a:pPr lvl="1"/>
            <a:endParaRPr lang="it-IT" dirty="0"/>
          </a:p>
        </p:txBody>
      </p:sp>
    </p:spTree>
    <p:extLst>
      <p:ext uri="{BB962C8B-B14F-4D97-AF65-F5344CB8AC3E}">
        <p14:creationId xmlns:p14="http://schemas.microsoft.com/office/powerpoint/2010/main" val="490993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4" name="Content Placeholder 3"/>
          <p:cNvSpPr txBox="1">
            <a:spLocks/>
          </p:cNvSpPr>
          <p:nvPr/>
        </p:nvSpPr>
        <p:spPr>
          <a:xfrm>
            <a:off x="539552" y="2420888"/>
            <a:ext cx="7920880" cy="36724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Rilascio vs. Qualità</a:t>
            </a:r>
          </a:p>
          <a:p>
            <a:endParaRPr lang="it-IT" dirty="0"/>
          </a:p>
          <a:p>
            <a:pPr lvl="1"/>
            <a:r>
              <a:rPr lang="it-IT" dirty="0" smtClean="0"/>
              <a:t>Rispetto pedissequo delle date di consegna e giusta qualità delle funzionalità</a:t>
            </a:r>
          </a:p>
        </p:txBody>
      </p:sp>
    </p:spTree>
    <p:extLst>
      <p:ext uri="{BB962C8B-B14F-4D97-AF65-F5344CB8AC3E}">
        <p14:creationId xmlns:p14="http://schemas.microsoft.com/office/powerpoint/2010/main" val="198260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25" y="476672"/>
            <a:ext cx="6669915" cy="830997"/>
          </a:xfrm>
          <a:prstGeom prst="rect">
            <a:avLst/>
          </a:prstGeom>
          <a:noFill/>
        </p:spPr>
        <p:txBody>
          <a:bodyPr wrap="none" rtlCol="0">
            <a:spAutoFit/>
          </a:bodyPr>
          <a:lstStyle/>
          <a:p>
            <a:pPr algn="ctr"/>
            <a:r>
              <a:rPr lang="it-IT" sz="4800" b="1" dirty="0" smtClean="0">
                <a:latin typeface="+mj-lt"/>
              </a:rPr>
              <a:t>Architettura del Software</a:t>
            </a:r>
          </a:p>
        </p:txBody>
      </p:sp>
      <p:pic>
        <p:nvPicPr>
          <p:cNvPr id="3" name="Immagine 2"/>
          <p:cNvPicPr>
            <a:picLocks noChangeAspect="1"/>
          </p:cNvPicPr>
          <p:nvPr/>
        </p:nvPicPr>
        <p:blipFill>
          <a:blip r:embed="rId2"/>
          <a:stretch>
            <a:fillRect/>
          </a:stretch>
        </p:blipFill>
        <p:spPr>
          <a:xfrm>
            <a:off x="2411760" y="1268184"/>
            <a:ext cx="4215408" cy="5589816"/>
          </a:xfrm>
          <a:prstGeom prst="rect">
            <a:avLst/>
          </a:prstGeom>
        </p:spPr>
      </p:pic>
    </p:spTree>
    <p:extLst>
      <p:ext uri="{BB962C8B-B14F-4D97-AF65-F5344CB8AC3E}">
        <p14:creationId xmlns:p14="http://schemas.microsoft.com/office/powerpoint/2010/main" val="348668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19" y="476672"/>
            <a:ext cx="6669915" cy="1538883"/>
          </a:xfrm>
          <a:prstGeom prst="rect">
            <a:avLst/>
          </a:prstGeom>
          <a:noFill/>
        </p:spPr>
        <p:txBody>
          <a:bodyPr wrap="none" rtlCol="0">
            <a:spAutoFit/>
          </a:bodyPr>
          <a:lstStyle/>
          <a:p>
            <a:pPr algn="ctr"/>
            <a:r>
              <a:rPr lang="it-IT" sz="4800" b="1" dirty="0" smtClean="0">
                <a:latin typeface="+mj-lt"/>
              </a:rPr>
              <a:t>Architettura del Software</a:t>
            </a:r>
          </a:p>
          <a:p>
            <a:pPr algn="ctr"/>
            <a:r>
              <a:rPr lang="it-IT" sz="2800" b="1" dirty="0" smtClean="0">
                <a:latin typeface="+mj-lt"/>
              </a:rPr>
              <a:t>Perché Three-</a:t>
            </a:r>
            <a:r>
              <a:rPr lang="it-IT" sz="2800" b="1" dirty="0" err="1" smtClean="0">
                <a:latin typeface="+mj-lt"/>
              </a:rPr>
              <a:t>Tier</a:t>
            </a:r>
            <a:r>
              <a:rPr lang="it-IT" sz="2800" b="1" dirty="0" smtClean="0">
                <a:latin typeface="+mj-lt"/>
              </a:rPr>
              <a:t>?</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a:p>
          <a:p>
            <a:r>
              <a:rPr lang="it-IT" dirty="0" smtClean="0"/>
              <a:t>Gestione facile ed indipendente dei sistemi di elaborazione e delle interfacce grafiche</a:t>
            </a:r>
            <a:endParaRPr lang="it-IT" dirty="0"/>
          </a:p>
          <a:p>
            <a:pPr lvl="1"/>
            <a:r>
              <a:rPr lang="it-IT" dirty="0" smtClean="0"/>
              <a:t>Indipendenza dei </a:t>
            </a:r>
            <a:r>
              <a:rPr lang="it-IT" dirty="0" err="1" smtClean="0"/>
              <a:t>layer</a:t>
            </a:r>
            <a:r>
              <a:rPr lang="it-IT" dirty="0" smtClean="0"/>
              <a:t>: basso accoppiamento</a:t>
            </a:r>
            <a:endParaRPr lang="it-IT" dirty="0"/>
          </a:p>
          <a:p>
            <a:pPr lvl="2"/>
            <a:endParaRPr lang="it-IT" dirty="0"/>
          </a:p>
        </p:txBody>
      </p:sp>
    </p:spTree>
    <p:extLst>
      <p:ext uri="{BB962C8B-B14F-4D97-AF65-F5344CB8AC3E}">
        <p14:creationId xmlns:p14="http://schemas.microsoft.com/office/powerpoint/2010/main" val="216745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97656" y="476672"/>
            <a:ext cx="7063652" cy="1107996"/>
          </a:xfrm>
          <a:prstGeom prst="rect">
            <a:avLst/>
          </a:prstGeom>
          <a:noFill/>
        </p:spPr>
        <p:txBody>
          <a:bodyPr wrap="none" rtlCol="0">
            <a:spAutoFit/>
          </a:bodyPr>
          <a:lstStyle/>
          <a:p>
            <a:pPr algn="ctr"/>
            <a:r>
              <a:rPr lang="it-IT" sz="4800" b="1" dirty="0" smtClean="0">
                <a:latin typeface="+mj-lt"/>
              </a:rPr>
              <a:t>Diagramma di Deployment</a:t>
            </a:r>
          </a:p>
          <a:p>
            <a:pPr algn="ctr"/>
            <a:endParaRPr lang="it-IT" dirty="0">
              <a:latin typeface="+mj-lt"/>
            </a:endParaRPr>
          </a:p>
        </p:txBody>
      </p:sp>
      <p:pic>
        <p:nvPicPr>
          <p:cNvPr id="3" name="Immagine 2"/>
          <p:cNvPicPr>
            <a:picLocks noChangeAspect="1"/>
          </p:cNvPicPr>
          <p:nvPr/>
        </p:nvPicPr>
        <p:blipFill>
          <a:blip r:embed="rId2"/>
          <a:stretch>
            <a:fillRect/>
          </a:stretch>
        </p:blipFill>
        <p:spPr>
          <a:xfrm>
            <a:off x="251520" y="1268760"/>
            <a:ext cx="8552679" cy="5589955"/>
          </a:xfrm>
          <a:prstGeom prst="rect">
            <a:avLst/>
          </a:prstGeom>
        </p:spPr>
      </p:pic>
    </p:spTree>
    <p:extLst>
      <p:ext uri="{BB962C8B-B14F-4D97-AF65-F5344CB8AC3E}">
        <p14:creationId xmlns:p14="http://schemas.microsoft.com/office/powerpoint/2010/main" val="77984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solidFill>
                  <a:srgbClr val="FF0000"/>
                </a:solidFill>
              </a:rPr>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t>Rapidità di operazioni</a:t>
            </a:r>
          </a:p>
          <a:p>
            <a:pPr lvl="1"/>
            <a:r>
              <a:rPr lang="it-IT" dirty="0" smtClean="0"/>
              <a:t>Automatismo</a:t>
            </a:r>
          </a:p>
          <a:p>
            <a:pPr lvl="1"/>
            <a:r>
              <a:rPr lang="it-IT" dirty="0" smtClean="0"/>
              <a:t>Termini temporali</a:t>
            </a:r>
          </a:p>
          <a:p>
            <a:r>
              <a:rPr lang="it-IT" dirty="0" smtClean="0"/>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val="1766382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83718" y="476672"/>
            <a:ext cx="5291533"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4" name="Immagine 3"/>
          <p:cNvPicPr>
            <a:picLocks noChangeAspect="1"/>
          </p:cNvPicPr>
          <p:nvPr/>
        </p:nvPicPr>
        <p:blipFill>
          <a:blip r:embed="rId2"/>
          <a:stretch>
            <a:fillRect/>
          </a:stretch>
        </p:blipFill>
        <p:spPr>
          <a:xfrm>
            <a:off x="1547664" y="1269105"/>
            <a:ext cx="6012194" cy="5588895"/>
          </a:xfrm>
          <a:prstGeom prst="rect">
            <a:avLst/>
          </a:prstGeom>
        </p:spPr>
      </p:pic>
    </p:spTree>
    <p:extLst>
      <p:ext uri="{BB962C8B-B14F-4D97-AF65-F5344CB8AC3E}">
        <p14:creationId xmlns:p14="http://schemas.microsoft.com/office/powerpoint/2010/main" val="369044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83718" y="476672"/>
            <a:ext cx="5291533"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3" name="Immagine 2"/>
          <p:cNvPicPr>
            <a:picLocks noChangeAspect="1"/>
          </p:cNvPicPr>
          <p:nvPr/>
        </p:nvPicPr>
        <p:blipFill>
          <a:blip r:embed="rId2"/>
          <a:stretch>
            <a:fillRect/>
          </a:stretch>
        </p:blipFill>
        <p:spPr>
          <a:xfrm>
            <a:off x="0" y="1196752"/>
            <a:ext cx="9144000" cy="5776717"/>
          </a:xfrm>
          <a:prstGeom prst="rect">
            <a:avLst/>
          </a:prstGeom>
        </p:spPr>
      </p:pic>
      <p:sp>
        <p:nvSpPr>
          <p:cNvPr id="5" name="Ovale 4"/>
          <p:cNvSpPr/>
          <p:nvPr/>
        </p:nvSpPr>
        <p:spPr>
          <a:xfrm>
            <a:off x="5580112" y="1844824"/>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Ovale 5"/>
          <p:cNvSpPr/>
          <p:nvPr/>
        </p:nvSpPr>
        <p:spPr>
          <a:xfrm>
            <a:off x="683568" y="1772816"/>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Ovale 6"/>
          <p:cNvSpPr/>
          <p:nvPr/>
        </p:nvSpPr>
        <p:spPr>
          <a:xfrm>
            <a:off x="5652120" y="4509120"/>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21668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10705" y="476672"/>
            <a:ext cx="7437553" cy="1107996"/>
          </a:xfrm>
          <a:prstGeom prst="rect">
            <a:avLst/>
          </a:prstGeom>
          <a:noFill/>
        </p:spPr>
        <p:txBody>
          <a:bodyPr wrap="none" rtlCol="0">
            <a:spAutoFit/>
          </a:bodyPr>
          <a:lstStyle/>
          <a:p>
            <a:pPr algn="ctr"/>
            <a:r>
              <a:rPr lang="it-IT" sz="4800" b="1" dirty="0" smtClean="0">
                <a:latin typeface="+mj-lt"/>
              </a:rPr>
              <a:t>Gestione dei Dati Persistenti</a:t>
            </a:r>
          </a:p>
          <a:p>
            <a:pPr algn="ctr"/>
            <a:endParaRPr lang="it-IT" dirty="0">
              <a:latin typeface="+mj-lt"/>
            </a:endParaRPr>
          </a:p>
        </p:txBody>
      </p:sp>
      <p:sp>
        <p:nvSpPr>
          <p:cNvPr id="9" name="Content Placeholder 3"/>
          <p:cNvSpPr txBox="1">
            <a:spLocks/>
          </p:cNvSpPr>
          <p:nvPr/>
        </p:nvSpPr>
        <p:spPr>
          <a:xfrm>
            <a:off x="539552" y="2060848"/>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a:p>
          <a:p>
            <a:r>
              <a:rPr lang="it-IT" dirty="0" smtClean="0"/>
              <a:t>Gestione di un database attraverso DBMS </a:t>
            </a:r>
            <a:r>
              <a:rPr lang="it-IT" b="1" dirty="0" err="1" smtClean="0"/>
              <a:t>MySQL</a:t>
            </a:r>
            <a:endParaRPr lang="it-IT" b="1" dirty="0" smtClean="0"/>
          </a:p>
          <a:p>
            <a:endParaRPr lang="it-IT" b="1" dirty="0"/>
          </a:p>
          <a:p>
            <a:pPr lvl="1"/>
            <a:r>
              <a:rPr lang="it-IT" dirty="0" smtClean="0"/>
              <a:t>Database </a:t>
            </a:r>
            <a:r>
              <a:rPr lang="it-IT" b="1" dirty="0" smtClean="0"/>
              <a:t>minuziosamente strutturato</a:t>
            </a:r>
            <a:r>
              <a:rPr lang="it-IT" dirty="0" smtClean="0"/>
              <a:t>: gestione nel dettaglio dei dati persistenti rispecchiando alla perfezione la complessità del dominio del problema</a:t>
            </a:r>
            <a:endParaRPr lang="it-IT" b="1" dirty="0"/>
          </a:p>
        </p:txBody>
      </p:sp>
    </p:spTree>
    <p:extLst>
      <p:ext uri="{BB962C8B-B14F-4D97-AF65-F5344CB8AC3E}">
        <p14:creationId xmlns:p14="http://schemas.microsoft.com/office/powerpoint/2010/main" val="2809531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stretch>
            <a:fillRect/>
          </a:stretch>
        </p:blipFill>
        <p:spPr>
          <a:xfrm>
            <a:off x="683568" y="188640"/>
            <a:ext cx="7700823" cy="6542324"/>
          </a:xfrm>
          <a:prstGeom prst="rect">
            <a:avLst/>
          </a:prstGeom>
          <a:ln>
            <a:solidFill>
              <a:schemeClr val="bg1"/>
            </a:solidFill>
          </a:ln>
        </p:spPr>
      </p:pic>
      <p:sp>
        <p:nvSpPr>
          <p:cNvPr id="5" name="Ovale 4"/>
          <p:cNvSpPr/>
          <p:nvPr/>
        </p:nvSpPr>
        <p:spPr>
          <a:xfrm>
            <a:off x="107504" y="-31665"/>
            <a:ext cx="2520280" cy="328498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Ovale 5"/>
          <p:cNvSpPr/>
          <p:nvPr/>
        </p:nvSpPr>
        <p:spPr>
          <a:xfrm>
            <a:off x="1079104" y="3645024"/>
            <a:ext cx="8064896" cy="321297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5223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251520" y="332656"/>
            <a:ext cx="8591430" cy="5923974"/>
          </a:xfrm>
          <a:prstGeom prst="rect">
            <a:avLst/>
          </a:prstGeom>
          <a:ln>
            <a:solidFill>
              <a:schemeClr val="bg1"/>
            </a:solidFill>
          </a:ln>
        </p:spPr>
      </p:pic>
    </p:spTree>
    <p:extLst>
      <p:ext uri="{BB962C8B-B14F-4D97-AF65-F5344CB8AC3E}">
        <p14:creationId xmlns:p14="http://schemas.microsoft.com/office/powerpoint/2010/main" val="1378357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913029" y="476672"/>
            <a:ext cx="7632919" cy="1107996"/>
          </a:xfrm>
          <a:prstGeom prst="rect">
            <a:avLst/>
          </a:prstGeom>
          <a:noFill/>
        </p:spPr>
        <p:txBody>
          <a:bodyPr wrap="none" rtlCol="0">
            <a:spAutoFit/>
          </a:bodyPr>
          <a:lstStyle/>
          <a:p>
            <a:pPr algn="ctr"/>
            <a:r>
              <a:rPr lang="it-IT" sz="4800" b="1" dirty="0" smtClean="0">
                <a:latin typeface="+mj-lt"/>
              </a:rPr>
              <a:t>Tracciabilità dei Design </a:t>
            </a:r>
            <a:r>
              <a:rPr lang="it-IT" sz="4800" b="1" dirty="0" err="1" smtClean="0">
                <a:latin typeface="+mj-lt"/>
              </a:rPr>
              <a:t>Goals</a:t>
            </a:r>
            <a:endParaRPr lang="it-IT" sz="4800" b="1" dirty="0" smtClean="0">
              <a:latin typeface="+mj-lt"/>
            </a:endParaRPr>
          </a:p>
          <a:p>
            <a:pPr algn="ctr"/>
            <a:endParaRPr lang="it-IT" dirty="0">
              <a:latin typeface="+mj-lt"/>
            </a:endParaRPr>
          </a:p>
        </p:txBody>
      </p:sp>
      <p:graphicFrame>
        <p:nvGraphicFramePr>
          <p:cNvPr id="4" name="Tabella 3"/>
          <p:cNvGraphicFramePr>
            <a:graphicFrameLocks noGrp="1"/>
          </p:cNvGraphicFramePr>
          <p:nvPr>
            <p:extLst>
              <p:ext uri="{D42A27DB-BD31-4B8C-83A1-F6EECF244321}">
                <p14:modId xmlns:p14="http://schemas.microsoft.com/office/powerpoint/2010/main" val="2256308220"/>
              </p:ext>
            </p:extLst>
          </p:nvPr>
        </p:nvGraphicFramePr>
        <p:xfrm>
          <a:off x="827584" y="1556792"/>
          <a:ext cx="7699268" cy="4689112"/>
        </p:xfrm>
        <a:graphic>
          <a:graphicData uri="http://schemas.openxmlformats.org/drawingml/2006/table">
            <a:tbl>
              <a:tblPr firstRow="1" bandRow="1">
                <a:tableStyleId>{5C22544A-7EE6-4342-B048-85BDC9FD1C3A}</a:tableStyleId>
              </a:tblPr>
              <a:tblGrid>
                <a:gridCol w="1924817"/>
                <a:gridCol w="1924817"/>
                <a:gridCol w="1924817"/>
                <a:gridCol w="1924817"/>
              </a:tblGrid>
              <a:tr h="761961">
                <a:tc>
                  <a:txBody>
                    <a:bodyPr/>
                    <a:lstStyle/>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b="1" i="1" dirty="0" smtClean="0">
                          <a:latin typeface="Arial" pitchFamily="34" charset="0"/>
                          <a:cs typeface="Arial" pitchFamily="34" charset="0"/>
                        </a:rPr>
                        <a:t>CRITERI </a:t>
                      </a:r>
                      <a:r>
                        <a:rPr lang="it-IT" sz="1050" b="1" i="1" dirty="0" err="1" smtClean="0">
                          <a:latin typeface="Arial" pitchFamily="34" charset="0"/>
                          <a:cs typeface="Arial" pitchFamily="34" charset="0"/>
                        </a:rPr>
                        <a:t>DI</a:t>
                      </a:r>
                      <a:r>
                        <a:rPr lang="it-IT" sz="1050" b="1" i="1" dirty="0" smtClean="0">
                          <a:latin typeface="Arial" pitchFamily="34" charset="0"/>
                          <a:cs typeface="Arial" pitchFamily="34" charset="0"/>
                        </a:rPr>
                        <a:t> PERFORMANCE</a:t>
                      </a:r>
                      <a:endParaRPr lang="it-IT" sz="1050" b="1" dirty="0" smtClean="0">
                        <a:latin typeface="Arial" pitchFamily="34" charset="0"/>
                        <a:cs typeface="Arial" pitchFamily="34" charset="0"/>
                      </a:endParaRPr>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DEPENDABILITY CRITERIA</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a:t>
                      </a:r>
                      <a:r>
                        <a:rPr lang="it-IT" sz="1050" i="1" dirty="0" err="1" smtClean="0"/>
                        <a:t>DI</a:t>
                      </a:r>
                      <a:r>
                        <a:rPr lang="it-IT" sz="1050" i="1" dirty="0" smtClean="0"/>
                        <a:t> MANUTENZIONE</a:t>
                      </a:r>
                      <a:endParaRPr lang="it-IT" sz="1050" dirty="0" smtClean="0"/>
                    </a:p>
                    <a:p>
                      <a:endParaRPr lang="it-IT" dirty="0"/>
                    </a:p>
                  </a:txBody>
                  <a:tcPr/>
                </a:tc>
              </a:tr>
              <a:tr h="10513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DEFINIZIONE E IMPLEMENTAZIONE ARCHITETTURA DEL SISTEMA ATTUALE</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dirty="0" smtClean="0">
                          <a:solidFill>
                            <a:schemeClr val="dk1"/>
                          </a:solidFill>
                          <a:latin typeface="+mn-lt"/>
                          <a:ea typeface="+mn-ea"/>
                          <a:cs typeface="+mn-cs"/>
                        </a:rPr>
                        <a:t>L’implementazione dei processi compiuti da genitori e personale soddisfa gli obiettivi in termini di tempi di risposta.</a:t>
                      </a:r>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dirty="0" smtClean="0">
                          <a:solidFill>
                            <a:schemeClr val="dk1"/>
                          </a:solidFill>
                          <a:latin typeface="+mn-lt"/>
                          <a:ea typeface="+mn-ea"/>
                          <a:cs typeface="+mn-cs"/>
                        </a:rPr>
                        <a:t>I controlli sull’input </a:t>
                      </a:r>
                      <a:r>
                        <a:rPr kumimoji="0" lang="it-IT" sz="1100" b="0" i="0" u="none" strike="noStrike" kern="1200" dirty="0" err="1" smtClean="0">
                          <a:solidFill>
                            <a:schemeClr val="dk1"/>
                          </a:solidFill>
                          <a:latin typeface="+mn-lt"/>
                          <a:ea typeface="+mn-ea"/>
                          <a:cs typeface="+mn-cs"/>
                        </a:rPr>
                        <a:t>al’atto</a:t>
                      </a:r>
                      <a:r>
                        <a:rPr kumimoji="0" lang="it-IT" sz="1100" b="0" i="0" u="none" strike="noStrike" kern="1200" dirty="0" smtClean="0">
                          <a:solidFill>
                            <a:schemeClr val="dk1"/>
                          </a:solidFill>
                          <a:latin typeface="+mn-lt"/>
                          <a:ea typeface="+mn-ea"/>
                          <a:cs typeface="+mn-cs"/>
                        </a:rPr>
                        <a:t> dell’inserimento (allo scopo </a:t>
                      </a:r>
                      <a:r>
                        <a:rPr kumimoji="0" lang="it-IT" sz="1100" b="0" i="0" u="none" strike="noStrike" kern="1200" smtClean="0">
                          <a:solidFill>
                            <a:schemeClr val="dk1"/>
                          </a:solidFill>
                          <a:latin typeface="+mn-lt"/>
                          <a:ea typeface="+mn-ea"/>
                          <a:cs typeface="+mn-cs"/>
                        </a:rPr>
                        <a:t>di evitare </a:t>
                      </a:r>
                      <a:r>
                        <a:rPr kumimoji="0" lang="it-IT" sz="1100" b="0" i="0" u="none" strike="noStrike" kern="1200" dirty="0" err="1" smtClean="0">
                          <a:solidFill>
                            <a:schemeClr val="dk1"/>
                          </a:solidFill>
                          <a:latin typeface="+mn-lt"/>
                          <a:ea typeface="+mn-ea"/>
                          <a:cs typeface="+mn-cs"/>
                        </a:rPr>
                        <a:t>failures</a:t>
                      </a:r>
                      <a:r>
                        <a:rPr kumimoji="0" lang="it-IT" sz="1100" b="0" i="0" u="none" strike="noStrike" kern="1200" dirty="0" smtClean="0">
                          <a:solidFill>
                            <a:schemeClr val="dk1"/>
                          </a:solidFill>
                          <a:latin typeface="+mn-lt"/>
                          <a:ea typeface="+mn-ea"/>
                          <a:cs typeface="+mn-cs"/>
                        </a:rPr>
                        <a:t>) soddisfano gli obiettivi di affidabilità e disponibilità.</a:t>
                      </a:r>
                    </a:p>
                    <a:p>
                      <a:endParaRPr lang="it-IT" dirty="0"/>
                    </a:p>
                  </a:txBody>
                  <a:tcPr/>
                </a:tc>
                <a:tc>
                  <a:txBody>
                    <a:bodyPr/>
                    <a:lstStyle/>
                    <a:p>
                      <a:r>
                        <a:rPr kumimoji="0" lang="it-IT" sz="1100" b="0" i="0" u="none" strike="noStrike" kern="1200" dirty="0" smtClean="0">
                          <a:solidFill>
                            <a:schemeClr val="dk1"/>
                          </a:solidFill>
                          <a:latin typeface="+mn-lt"/>
                          <a:ea typeface="+mn-ea"/>
                          <a:cs typeface="+mn-cs"/>
                        </a:rPr>
                        <a:t>L’architettura Three-</a:t>
                      </a:r>
                      <a:r>
                        <a:rPr kumimoji="0" lang="it-IT" sz="1100" b="0" i="0" u="none" strike="noStrike" kern="1200" dirty="0" err="1" smtClean="0">
                          <a:solidFill>
                            <a:schemeClr val="dk1"/>
                          </a:solidFill>
                          <a:latin typeface="+mn-lt"/>
                          <a:ea typeface="+mn-ea"/>
                          <a:cs typeface="+mn-cs"/>
                        </a:rPr>
                        <a:t>Tier</a:t>
                      </a:r>
                      <a:r>
                        <a:rPr kumimoji="0" lang="it-IT" sz="1100" b="0" i="0" u="none" strike="noStrike" kern="1200" dirty="0" smtClean="0">
                          <a:solidFill>
                            <a:schemeClr val="dk1"/>
                          </a:solidFill>
                          <a:latin typeface="+mn-lt"/>
                          <a:ea typeface="+mn-ea"/>
                          <a:cs typeface="+mn-cs"/>
                        </a:rPr>
                        <a:t> soddisfa l'obiettivo di estendibilità e modificabilità.</a:t>
                      </a:r>
                    </a:p>
                  </a:txBody>
                  <a:tcPr/>
                </a:tc>
              </a:tr>
              <a:tr h="11652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smtClean="0">
                          <a:latin typeface="Arial" pitchFamily="34" charset="0"/>
                          <a:cs typeface="Arial" pitchFamily="34" charset="0"/>
                        </a:rPr>
                        <a:t>MAPPING HW/SW</a:t>
                      </a:r>
                    </a:p>
                    <a:p>
                      <a:endParaRPr lang="it-IT" dirty="0"/>
                    </a:p>
                  </a:txBody>
                  <a:tcPr/>
                </a:tc>
                <a:tc>
                  <a:txBody>
                    <a:bodyPr/>
                    <a:lstStyle/>
                    <a:p>
                      <a:r>
                        <a:rPr lang="it-IT" dirty="0" smtClean="0"/>
                        <a:t>/</a:t>
                      </a:r>
                      <a:endParaRPr lang="it-IT" dirty="0"/>
                    </a:p>
                  </a:txBody>
                  <a:tcPr/>
                </a:tc>
                <a:tc>
                  <a:txBody>
                    <a:bodyPr/>
                    <a:lstStyle/>
                    <a:p>
                      <a:r>
                        <a:rPr kumimoji="0" lang="it-IT" sz="1100" b="0" i="0" u="none" strike="noStrike" kern="1200" dirty="0" smtClean="0">
                          <a:solidFill>
                            <a:schemeClr val="dk1"/>
                          </a:solidFill>
                          <a:latin typeface="+mn-lt"/>
                          <a:ea typeface="+mn-ea"/>
                          <a:cs typeface="+mn-cs"/>
                        </a:rPr>
                        <a:t>L’architettura </a:t>
                      </a:r>
                      <a:r>
                        <a:rPr kumimoji="0" lang="it-IT" sz="1100" b="0" i="0" u="none" strike="noStrike" kern="1200" dirty="0" err="1" smtClean="0">
                          <a:solidFill>
                            <a:schemeClr val="dk1"/>
                          </a:solidFill>
                          <a:latin typeface="+mn-lt"/>
                          <a:ea typeface="+mn-ea"/>
                          <a:cs typeface="+mn-cs"/>
                        </a:rPr>
                        <a:t>client-server</a:t>
                      </a:r>
                      <a:r>
                        <a:rPr kumimoji="0" lang="it-IT" sz="1100" b="0" i="0" u="none" strike="noStrike" kern="1200" dirty="0" smtClean="0">
                          <a:solidFill>
                            <a:schemeClr val="dk1"/>
                          </a:solidFill>
                          <a:latin typeface="+mn-lt"/>
                          <a:ea typeface="+mn-ea"/>
                          <a:cs typeface="+mn-cs"/>
                        </a:rPr>
                        <a:t> soddisfa gli obiettivi di affidabilità e disponibilità.</a:t>
                      </a:r>
                    </a:p>
                  </a:txBody>
                  <a:tcPr/>
                </a:tc>
                <a:tc>
                  <a:txBody>
                    <a:bodyPr/>
                    <a:lstStyle/>
                    <a:p>
                      <a:r>
                        <a:rPr lang="it-IT" dirty="0" smtClean="0"/>
                        <a:t>/</a:t>
                      </a:r>
                      <a:endParaRPr lang="it-IT" dirty="0"/>
                    </a:p>
                  </a:txBody>
                  <a:tcPr/>
                </a:tc>
              </a:tr>
              <a:tr h="15579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GESTIONE DEI DATI PERSISTENTI</a:t>
                      </a:r>
                    </a:p>
                    <a:p>
                      <a:endParaRPr lang="it-IT" dirty="0"/>
                    </a:p>
                  </a:txBody>
                  <a:tcPr/>
                </a:tc>
                <a:tc>
                  <a:txBody>
                    <a:bodyPr/>
                    <a:lstStyle/>
                    <a:p>
                      <a:r>
                        <a:rPr lang="it-IT" dirty="0" smtClean="0"/>
                        <a:t>/</a:t>
                      </a:r>
                      <a:endParaRPr lang="it-IT" dirty="0"/>
                    </a:p>
                  </a:txBody>
                  <a:tcPr/>
                </a:tc>
                <a:tc>
                  <a:txBody>
                    <a:bodyPr/>
                    <a:lstStyle/>
                    <a:p>
                      <a:r>
                        <a:rPr kumimoji="0" lang="it-IT" sz="1100" b="0" i="0" u="none" strike="noStrike" kern="1200" dirty="0" smtClean="0">
                          <a:solidFill>
                            <a:schemeClr val="dk1"/>
                          </a:solidFill>
                          <a:latin typeface="+mn-lt"/>
                          <a:ea typeface="+mn-ea"/>
                          <a:cs typeface="+mn-cs"/>
                        </a:rPr>
                        <a:t>La gestione dei dati persistenti attraverso DBMS soddisfa l'obiettivo di sicurezza.</a:t>
                      </a:r>
                    </a:p>
                  </a:txBody>
                  <a:tcPr/>
                </a:tc>
                <a:tc>
                  <a:txBody>
                    <a:bodyPr/>
                    <a:lstStyle/>
                    <a:p>
                      <a:r>
                        <a:rPr kumimoji="0" lang="it-IT" sz="1100" b="0" i="0" u="none" strike="noStrike" kern="1200" dirty="0" smtClean="0">
                          <a:solidFill>
                            <a:schemeClr val="dk1"/>
                          </a:solidFill>
                          <a:latin typeface="+mn-lt"/>
                          <a:ea typeface="+mn-ea"/>
                          <a:cs typeface="+mn-cs"/>
                        </a:rPr>
                        <a:t>La gestione dei dati persistenti attraverso DBMS soddisfa l'obiettivo di portabilità.</a:t>
                      </a:r>
                    </a:p>
                  </a:txBody>
                  <a:tcPr/>
                </a:tc>
              </a:tr>
            </a:tbl>
          </a:graphicData>
        </a:graphic>
      </p:graphicFrame>
    </p:spTree>
    <p:extLst>
      <p:ext uri="{BB962C8B-B14F-4D97-AF65-F5344CB8AC3E}">
        <p14:creationId xmlns:p14="http://schemas.microsoft.com/office/powerpoint/2010/main" val="1730443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621557" y="476672"/>
            <a:ext cx="2215846" cy="1261884"/>
          </a:xfrm>
          <a:prstGeom prst="rect">
            <a:avLst/>
          </a:prstGeom>
          <a:noFill/>
        </p:spPr>
        <p:txBody>
          <a:bodyPr wrap="none" rtlCol="0">
            <a:spAutoFit/>
          </a:bodyPr>
          <a:lstStyle/>
          <a:p>
            <a:pPr algn="ctr"/>
            <a:r>
              <a:rPr lang="it-IT" sz="4800" b="1" dirty="0" smtClean="0">
                <a:latin typeface="+mj-lt"/>
              </a:rPr>
              <a:t>SDD</a:t>
            </a:r>
          </a:p>
          <a:p>
            <a:pPr algn="ctr"/>
            <a:r>
              <a:rPr lang="it-IT" sz="2800" b="1" dirty="0" smtClean="0">
                <a:latin typeface="+mj-lt"/>
              </a:rPr>
              <a:t>Pregi e Difetti</a:t>
            </a:r>
            <a:endParaRPr lang="it-IT" dirty="0">
              <a:latin typeface="+mj-lt"/>
            </a:endParaRPr>
          </a:p>
        </p:txBody>
      </p:sp>
      <p:sp>
        <p:nvSpPr>
          <p:cNvPr id="9" name="Content Placeholder 3"/>
          <p:cNvSpPr txBox="1">
            <a:spLocks/>
          </p:cNvSpPr>
          <p:nvPr/>
        </p:nvSpPr>
        <p:spPr>
          <a:xfrm>
            <a:off x="539552" y="2348880"/>
            <a:ext cx="8280920" cy="15841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è andato bene…</a:t>
            </a:r>
            <a:endParaRPr lang="it-IT" dirty="0"/>
          </a:p>
          <a:p>
            <a:pPr lvl="1"/>
            <a:r>
              <a:rPr lang="it-IT" dirty="0" smtClean="0"/>
              <a:t>Definizione precisa, corretta e coerente dei sottosistemi.</a:t>
            </a:r>
            <a:endParaRPr lang="it-IT" dirty="0"/>
          </a:p>
          <a:p>
            <a:pPr lvl="1"/>
            <a:endParaRPr lang="it-IT" dirty="0"/>
          </a:p>
        </p:txBody>
      </p:sp>
      <p:sp>
        <p:nvSpPr>
          <p:cNvPr id="4" name="Content Placeholder 3"/>
          <p:cNvSpPr txBox="1">
            <a:spLocks/>
          </p:cNvSpPr>
          <p:nvPr/>
        </p:nvSpPr>
        <p:spPr>
          <a:xfrm>
            <a:off x="539552" y="3789040"/>
            <a:ext cx="8280920" cy="17281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stava per andar male…</a:t>
            </a:r>
            <a:endParaRPr lang="it-IT" dirty="0"/>
          </a:p>
          <a:p>
            <a:pPr lvl="1"/>
            <a:r>
              <a:rPr lang="it-IT" dirty="0" smtClean="0"/>
              <a:t>Gestione dei dati persistenti inizialmente imprecisa, raffinata poi nelle varie versioni a seconda delle nuove e sempre più rigide esigenze del committente.</a:t>
            </a:r>
          </a:p>
          <a:p>
            <a:pPr lvl="1"/>
            <a:endParaRPr lang="it-IT" dirty="0"/>
          </a:p>
        </p:txBody>
      </p:sp>
    </p:spTree>
    <p:extLst>
      <p:ext uri="{BB962C8B-B14F-4D97-AF65-F5344CB8AC3E}">
        <p14:creationId xmlns:p14="http://schemas.microsoft.com/office/powerpoint/2010/main" val="1629831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1796549" y="3212976"/>
            <a:ext cx="5417281" cy="1754327"/>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Implementazione:</a:t>
            </a:r>
          </a:p>
          <a:p>
            <a:pPr algn="ctr"/>
            <a:r>
              <a:rPr lang="it-IT" sz="5400" b="1" dirty="0" err="1" smtClean="0">
                <a:effectLst>
                  <a:outerShdw blurRad="38100" dist="38100" dir="2700000" algn="tl">
                    <a:srgbClr val="000000">
                      <a:alpha val="43137"/>
                    </a:srgbClr>
                  </a:outerShdw>
                </a:effectLst>
                <a:latin typeface="+mj-lt"/>
              </a:rPr>
              <a:t>Layer</a:t>
            </a:r>
            <a:r>
              <a:rPr lang="it-IT" sz="5400" b="1" dirty="0" smtClean="0">
                <a:effectLst>
                  <a:outerShdw blurRad="38100" dist="38100" dir="2700000" algn="tl">
                    <a:srgbClr val="000000">
                      <a:alpha val="43137"/>
                    </a:srgbClr>
                  </a:outerShdw>
                </a:effectLst>
                <a:latin typeface="+mj-lt"/>
              </a:rPr>
              <a:t> di Storage</a:t>
            </a:r>
            <a:endParaRPr lang="it-IT" sz="2000" b="1" dirty="0">
              <a:latin typeface="+mj-lt"/>
            </a:endParaRPr>
          </a:p>
        </p:txBody>
      </p:sp>
    </p:spTree>
    <p:extLst>
      <p:ext uri="{BB962C8B-B14F-4D97-AF65-F5344CB8AC3E}">
        <p14:creationId xmlns:p14="http://schemas.microsoft.com/office/powerpoint/2010/main" val="2367797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827105" y="476672"/>
            <a:ext cx="7225504" cy="1538883"/>
          </a:xfrm>
          <a:prstGeom prst="rect">
            <a:avLst/>
          </a:prstGeom>
          <a:noFill/>
        </p:spPr>
        <p:txBody>
          <a:bodyPr wrap="none" rtlCol="0">
            <a:spAutoFit/>
          </a:bodyPr>
          <a:lstStyle/>
          <a:p>
            <a:pPr algn="ctr"/>
            <a:r>
              <a:rPr lang="it-IT" sz="4800" b="1" dirty="0" smtClean="0">
                <a:latin typeface="+mj-lt"/>
              </a:rPr>
              <a:t>Realizzare il </a:t>
            </a:r>
            <a:r>
              <a:rPr lang="it-IT" sz="4800" b="1" dirty="0" err="1" smtClean="0">
                <a:latin typeface="+mj-lt"/>
              </a:rPr>
              <a:t>layer</a:t>
            </a:r>
            <a:r>
              <a:rPr lang="it-IT" sz="4800" b="1" dirty="0" smtClean="0">
                <a:latin typeface="+mj-lt"/>
              </a:rPr>
              <a:t> di </a:t>
            </a:r>
            <a:r>
              <a:rPr lang="it-IT" sz="4800" b="1" dirty="0" err="1" smtClean="0">
                <a:latin typeface="+mj-lt"/>
              </a:rPr>
              <a:t>storage</a:t>
            </a:r>
            <a:endParaRPr lang="it-IT" sz="4800" b="1" dirty="0" smtClean="0">
              <a:latin typeface="+mj-lt"/>
            </a:endParaRPr>
          </a:p>
          <a:p>
            <a:pPr algn="ctr"/>
            <a:r>
              <a:rPr lang="it-IT" sz="2800" b="1" dirty="0" smtClean="0">
                <a:latin typeface="+mj-lt"/>
              </a:rPr>
              <a:t>Le alternative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Font typeface="Arial" pitchFamily="34" charset="0"/>
              <a:buChar char="•"/>
            </a:pPr>
            <a:r>
              <a:rPr lang="it-IT" dirty="0" smtClean="0"/>
              <a:t>Inserire in “</a:t>
            </a:r>
            <a:r>
              <a:rPr lang="it-IT" i="1" dirty="0" smtClean="0"/>
              <a:t>Storage</a:t>
            </a:r>
            <a:r>
              <a:rPr lang="it-IT" dirty="0" smtClean="0"/>
              <a:t>”  una classe per la  gestione della connessione al database e delegare tutte le operazioni sulla persistenza e modifica dei </a:t>
            </a:r>
            <a:r>
              <a:rPr lang="it-IT" dirty="0" err="1" smtClean="0"/>
              <a:t>beans</a:t>
            </a:r>
            <a:r>
              <a:rPr lang="it-IT" dirty="0" smtClean="0"/>
              <a:t>, sulla base dati, al </a:t>
            </a:r>
            <a:r>
              <a:rPr lang="it-IT" dirty="0" err="1" smtClean="0"/>
              <a:t>layer</a:t>
            </a:r>
            <a:r>
              <a:rPr lang="it-IT" dirty="0" smtClean="0"/>
              <a:t> </a:t>
            </a:r>
            <a:r>
              <a:rPr lang="it-IT" i="1" dirty="0" smtClean="0"/>
              <a:t>Control</a:t>
            </a:r>
            <a:r>
              <a:rPr lang="it-IT" dirty="0" smtClean="0"/>
              <a:t>.</a:t>
            </a:r>
          </a:p>
          <a:p>
            <a:pPr marL="342900" lvl="0" indent="-342900">
              <a:buFont typeface="Arial" pitchFamily="34" charset="0"/>
              <a:buChar char="•"/>
            </a:pPr>
            <a:r>
              <a:rPr lang="it-IT" dirty="0" smtClean="0"/>
              <a:t>Realizzare classi in “</a:t>
            </a:r>
            <a:r>
              <a:rPr lang="it-IT" i="1" dirty="0" err="1" smtClean="0"/>
              <a:t>Storage</a:t>
            </a:r>
            <a:r>
              <a:rPr lang="it-IT" dirty="0" smtClean="0"/>
              <a:t>” contenente metodi per gestire la persistenza di ogni singolo </a:t>
            </a:r>
            <a:r>
              <a:rPr lang="it-IT" dirty="0" err="1" smtClean="0"/>
              <a:t>bean</a:t>
            </a:r>
            <a:r>
              <a:rPr lang="it-IT" dirty="0" smtClean="0"/>
              <a:t> nella base dati.</a:t>
            </a:r>
          </a:p>
          <a:p>
            <a:pPr marL="342900" lvl="0" indent="-342900">
              <a:buFont typeface="Arial" pitchFamily="34" charset="0"/>
              <a:buChar char="•"/>
            </a:pPr>
            <a:r>
              <a:rPr lang="it-IT" dirty="0" smtClean="0"/>
              <a:t>Trasformare “</a:t>
            </a:r>
            <a:r>
              <a:rPr lang="it-IT" i="1" dirty="0" err="1" smtClean="0"/>
              <a:t>Storage</a:t>
            </a:r>
            <a:r>
              <a:rPr lang="it-IT" dirty="0" smtClean="0"/>
              <a:t>”  in un </a:t>
            </a:r>
            <a:r>
              <a:rPr lang="it-IT" dirty="0" err="1" smtClean="0"/>
              <a:t>framework</a:t>
            </a:r>
            <a:r>
              <a:rPr lang="it-IT" dirty="0" smtClean="0"/>
              <a:t> che farà da ponte tra il mondo </a:t>
            </a:r>
            <a:r>
              <a:rPr lang="it-IT" dirty="0" err="1" smtClean="0"/>
              <a:t>Object-Oriented</a:t>
            </a:r>
            <a:r>
              <a:rPr lang="it-IT" dirty="0" smtClean="0"/>
              <a:t> e quello relazionale.</a:t>
            </a:r>
            <a:endParaRPr lang="it-IT" dirty="0"/>
          </a:p>
        </p:txBody>
      </p:sp>
    </p:spTree>
    <p:extLst>
      <p:ext uri="{BB962C8B-B14F-4D97-AF65-F5344CB8AC3E}">
        <p14:creationId xmlns:p14="http://schemas.microsoft.com/office/powerpoint/2010/main" val="2781102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smtClean="0">
                <a:latin typeface="+mj-lt"/>
              </a:rPr>
              <a:t>Senza utilizzare </a:t>
            </a:r>
            <a:r>
              <a:rPr lang="it-IT" sz="2800" b="1" dirty="0" err="1" smtClean="0">
                <a:latin typeface="+mj-lt"/>
              </a:rPr>
              <a:t>framework</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r>
              <a:rPr lang="it-IT" dirty="0" smtClean="0"/>
              <a:t>Ogni classe di gestione del </a:t>
            </a:r>
            <a:r>
              <a:rPr lang="it-IT" dirty="0" err="1" smtClean="0"/>
              <a:t>bean</a:t>
            </a:r>
            <a:r>
              <a:rPr lang="it-IT" dirty="0" smtClean="0"/>
              <a:t> avrà un metodo che consentirà lo operazioni base sulla base dati ovvero: </a:t>
            </a:r>
          </a:p>
          <a:p>
            <a:pPr marL="342900" indent="-342900">
              <a:buFont typeface="Arial" pitchFamily="34" charset="0"/>
              <a:buChar char="•"/>
            </a:pPr>
            <a:r>
              <a:rPr lang="it-IT" i="1" dirty="0" err="1" smtClean="0"/>
              <a:t>Insert</a:t>
            </a:r>
            <a:r>
              <a:rPr lang="it-IT" i="1" dirty="0" smtClean="0"/>
              <a:t> </a:t>
            </a:r>
          </a:p>
          <a:p>
            <a:pPr marL="342900" indent="-342900">
              <a:buFont typeface="Arial" pitchFamily="34" charset="0"/>
              <a:buChar char="•"/>
            </a:pPr>
            <a:r>
              <a:rPr lang="it-IT" i="1" dirty="0" err="1" smtClean="0"/>
              <a:t>Replace</a:t>
            </a:r>
            <a:endParaRPr lang="it-IT" i="1" dirty="0" smtClean="0"/>
          </a:p>
          <a:p>
            <a:pPr marL="342900" indent="-342900">
              <a:buFont typeface="Arial" pitchFamily="34" charset="0"/>
              <a:buChar char="•"/>
            </a:pPr>
            <a:r>
              <a:rPr lang="it-IT" i="1" dirty="0" err="1" smtClean="0"/>
              <a:t>Delete</a:t>
            </a:r>
            <a:endParaRPr lang="it-IT" i="1" dirty="0" smtClean="0"/>
          </a:p>
          <a:p>
            <a:pPr marL="342900" indent="-342900">
              <a:buFont typeface="Arial" pitchFamily="34" charset="0"/>
              <a:buChar char="•"/>
            </a:pPr>
            <a:r>
              <a:rPr lang="it-IT" i="1" dirty="0" err="1" smtClean="0"/>
              <a:t>GetAll</a:t>
            </a:r>
            <a:endParaRPr lang="it-IT" i="1" dirty="0" smtClean="0"/>
          </a:p>
          <a:p>
            <a:pPr marL="342900" indent="-342900">
              <a:buFont typeface="Arial" pitchFamily="34" charset="0"/>
              <a:buChar char="•"/>
            </a:pPr>
            <a:r>
              <a:rPr lang="it-IT" i="1" dirty="0" err="1" smtClean="0"/>
              <a:t>IsInATable</a:t>
            </a:r>
            <a:endParaRPr lang="it-IT" i="1" dirty="0" smtClean="0"/>
          </a:p>
          <a:p>
            <a:pPr marL="342900" indent="-342900"/>
            <a:r>
              <a:rPr lang="it-IT" dirty="0" smtClean="0"/>
              <a:t> Nel nostro caso, avendo 33 </a:t>
            </a:r>
            <a:r>
              <a:rPr lang="it-IT" dirty="0" err="1" smtClean="0"/>
              <a:t>beans</a:t>
            </a:r>
            <a:r>
              <a:rPr lang="it-IT" dirty="0" smtClean="0"/>
              <a:t>, dovranno essere scritti </a:t>
            </a:r>
            <a:r>
              <a:rPr lang="it-IT" u="sng" dirty="0" smtClean="0"/>
              <a:t>33 metodi per ogni operazione comune </a:t>
            </a:r>
            <a:r>
              <a:rPr lang="it-IT" dirty="0" smtClean="0"/>
              <a:t>ovvero </a:t>
            </a:r>
            <a:r>
              <a:rPr lang="it-IT" u="sng" dirty="0" smtClean="0"/>
              <a:t>165 metodi</a:t>
            </a:r>
          </a:p>
        </p:txBody>
      </p:sp>
    </p:spTree>
    <p:extLst>
      <p:ext uri="{BB962C8B-B14F-4D97-AF65-F5344CB8AC3E}">
        <p14:creationId xmlns:p14="http://schemas.microsoft.com/office/powerpoint/2010/main" val="3452883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…..e soddisfatti</a:t>
            </a:r>
          </a:p>
          <a:p>
            <a:pPr algn="ctr"/>
            <a:endParaRPr lang="it-IT" dirty="0">
              <a:latin typeface="+mj-lt"/>
            </a:endParaRPr>
          </a:p>
        </p:txBody>
      </p:sp>
      <p:sp>
        <p:nvSpPr>
          <p:cNvPr id="6" name="Content Placeholder 3"/>
          <p:cNvSpPr txBox="1">
            <a:spLocks/>
          </p:cNvSpPr>
          <p:nvPr/>
        </p:nvSpPr>
        <p:spPr>
          <a:xfrm>
            <a:off x="467544" y="1772816"/>
            <a:ext cx="7632848" cy="48965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Creazione account attraverso varie sezioni</a:t>
            </a:r>
          </a:p>
          <a:p>
            <a:pPr lvl="2"/>
            <a:r>
              <a:rPr lang="it-IT" dirty="0" smtClean="0"/>
              <a:t>Creazione generica dell’account</a:t>
            </a:r>
          </a:p>
          <a:p>
            <a:pPr lvl="2"/>
            <a:r>
              <a:rPr lang="it-IT" dirty="0" smtClean="0"/>
              <a:t>Dati Genitore richiedente</a:t>
            </a:r>
          </a:p>
          <a:p>
            <a:pPr lvl="2"/>
            <a:r>
              <a:rPr lang="it-IT" dirty="0" smtClean="0"/>
              <a:t>Dati Genitore non richiedente</a:t>
            </a:r>
          </a:p>
          <a:p>
            <a:pPr lvl="2"/>
            <a:r>
              <a:rPr lang="it-IT" dirty="0" smtClean="0"/>
              <a:t>Situazione Reddituale</a:t>
            </a:r>
          </a:p>
          <a:p>
            <a:pPr lvl="2"/>
            <a:r>
              <a:rPr lang="it-IT" dirty="0" smtClean="0"/>
              <a:t>Dati personali Bambino</a:t>
            </a:r>
          </a:p>
          <a:p>
            <a:pPr lvl="2"/>
            <a:r>
              <a:rPr lang="it-IT" dirty="0" smtClean="0"/>
              <a:t>Situazione Familiare</a:t>
            </a:r>
          </a:p>
          <a:p>
            <a:pPr lvl="1"/>
            <a:r>
              <a:rPr lang="it-IT" dirty="0" smtClean="0"/>
              <a:t>Notifiche costanti agli Impiegati di Competenza</a:t>
            </a:r>
          </a:p>
          <a:p>
            <a:pPr lvl="2"/>
            <a:r>
              <a:rPr lang="it-IT" dirty="0" smtClean="0"/>
              <a:t>Monitoraggio di richieste Utente </a:t>
            </a:r>
          </a:p>
          <a:p>
            <a:pPr lvl="1">
              <a:buNone/>
            </a:pPr>
            <a:endParaRPr lang="it-IT" dirty="0" smtClean="0"/>
          </a:p>
          <a:p>
            <a:pPr lvl="1">
              <a:buNone/>
            </a:pPr>
            <a:endParaRPr lang="it-IT" dirty="0" smtClean="0"/>
          </a:p>
          <a:p>
            <a:pPr lvl="2">
              <a:buNone/>
            </a:pPr>
            <a:endParaRPr lang="it-IT" dirty="0" smtClean="0"/>
          </a:p>
        </p:txBody>
      </p:sp>
    </p:spTree>
    <p:extLst>
      <p:ext uri="{BB962C8B-B14F-4D97-AF65-F5344CB8AC3E}">
        <p14:creationId xmlns:p14="http://schemas.microsoft.com/office/powerpoint/2010/main" val="1358147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smtClean="0">
                <a:latin typeface="+mj-lt"/>
              </a:rPr>
              <a:t>Utilizzando </a:t>
            </a:r>
            <a:r>
              <a:rPr lang="it-IT" sz="2800" b="1" dirty="0" err="1" smtClean="0">
                <a:latin typeface="+mj-lt"/>
              </a:rPr>
              <a:t>framework</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lgn="just">
              <a:buNone/>
            </a:pPr>
            <a:r>
              <a:rPr lang="it-IT" dirty="0" smtClean="0"/>
              <a:t>Ogni classe di gestione di un </a:t>
            </a:r>
            <a:r>
              <a:rPr lang="it-IT" dirty="0" err="1" smtClean="0"/>
              <a:t>bean</a:t>
            </a:r>
            <a:r>
              <a:rPr lang="it-IT" dirty="0" smtClean="0"/>
              <a:t> erediterà i metodi per consentire le operazioni base sulla base dati.</a:t>
            </a:r>
          </a:p>
          <a:p>
            <a:pPr marL="342900" indent="-342900" algn="just">
              <a:buNone/>
            </a:pPr>
            <a:r>
              <a:rPr lang="it-IT" dirty="0" smtClean="0"/>
              <a:t>I metodi così non verranno scritti per ogni classe, conseguendo un risparmio notevole:</a:t>
            </a:r>
          </a:p>
          <a:p>
            <a:pPr marL="342900" indent="-342900" algn="just">
              <a:buNone/>
            </a:pPr>
            <a:endParaRPr lang="it-IT" dirty="0" smtClean="0"/>
          </a:p>
          <a:p>
            <a:pPr marL="342900" indent="-342900">
              <a:buNone/>
            </a:pPr>
            <a:r>
              <a:rPr lang="it-IT" sz="3200" i="1" dirty="0" smtClean="0">
                <a:effectLst>
                  <a:outerShdw blurRad="38100" dist="38100" dir="2700000" algn="tl">
                    <a:srgbClr val="000000">
                      <a:alpha val="43137"/>
                    </a:srgbClr>
                  </a:outerShdw>
                </a:effectLst>
              </a:rPr>
              <a:t>Gli sviluppatori  scriveranno </a:t>
            </a:r>
            <a:r>
              <a:rPr lang="it-IT" sz="3200" i="1" u="sng" dirty="0" smtClean="0">
                <a:effectLst>
                  <a:outerShdw blurRad="38100" dist="38100" dir="2700000" algn="tl">
                    <a:srgbClr val="000000">
                      <a:alpha val="43137"/>
                    </a:srgbClr>
                  </a:outerShdw>
                </a:effectLst>
              </a:rPr>
              <a:t>165 metodi in meno </a:t>
            </a:r>
          </a:p>
        </p:txBody>
      </p:sp>
    </p:spTree>
    <p:extLst>
      <p:ext uri="{BB962C8B-B14F-4D97-AF65-F5344CB8AC3E}">
        <p14:creationId xmlns:p14="http://schemas.microsoft.com/office/powerpoint/2010/main" val="1827848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err="1" smtClean="0">
                <a:latin typeface="+mj-lt"/>
              </a:rPr>
              <a:t>Insert</a:t>
            </a:r>
            <a:endParaRPr lang="it-IT" sz="2800" b="1" dirty="0" smtClean="0">
              <a:latin typeface="+mj-lt"/>
            </a:endParaRPr>
          </a:p>
          <a:p>
            <a:pPr algn="ctr"/>
            <a:endParaRPr lang="it-IT" dirty="0">
              <a:latin typeface="+mj-lt"/>
            </a:endParaRPr>
          </a:p>
        </p:txBody>
      </p:sp>
      <p:sp>
        <p:nvSpPr>
          <p:cNvPr id="6" name="Sottotitolo 2"/>
          <p:cNvSpPr txBox="1">
            <a:spLocks/>
          </p:cNvSpPr>
          <p:nvPr/>
        </p:nvSpPr>
        <p:spPr>
          <a:xfrm>
            <a:off x="571472" y="1643050"/>
            <a:ext cx="7715304" cy="50720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Autofit/>
          </a:bodyPr>
          <a:lstStyle/>
          <a:p>
            <a:pPr marL="342900" indent="-342900">
              <a:spcBef>
                <a:spcPct val="20000"/>
              </a:spcBef>
            </a:pPr>
            <a:r>
              <a:rPr lang="it-IT" sz="1400" b="1" dirty="0" smtClean="0"/>
              <a:t>	public  </a:t>
            </a:r>
            <a:r>
              <a:rPr lang="it-IT" sz="1400" b="1" dirty="0" err="1" smtClean="0"/>
              <a:t>boolean</a:t>
            </a:r>
            <a:r>
              <a:rPr lang="it-IT" sz="1400" b="1" dirty="0" smtClean="0"/>
              <a:t>  </a:t>
            </a:r>
            <a:r>
              <a:rPr lang="it-IT" sz="1400" b="1" dirty="0" err="1" smtClean="0"/>
              <a:t>inserisciBando</a:t>
            </a:r>
            <a:r>
              <a:rPr lang="it-IT" sz="1400" b="1" dirty="0" smtClean="0"/>
              <a:t>(</a:t>
            </a:r>
            <a:r>
              <a:rPr lang="it-IT" sz="1400" b="1" dirty="0" err="1" smtClean="0"/>
              <a:t>int</a:t>
            </a:r>
            <a:r>
              <a:rPr lang="it-IT" sz="1400" b="1" dirty="0" smtClean="0"/>
              <a:t> </a:t>
            </a:r>
            <a:r>
              <a:rPr lang="it-IT" sz="1400" b="1" dirty="0" err="1" smtClean="0"/>
              <a:t>id</a:t>
            </a:r>
            <a:r>
              <a:rPr lang="it-IT" sz="1400" b="1" dirty="0" smtClean="0"/>
              <a:t>,Date </a:t>
            </a:r>
            <a:r>
              <a:rPr lang="it-IT" sz="1400" b="1" dirty="0" err="1" smtClean="0"/>
              <a:t>dataInizioBando</a:t>
            </a:r>
            <a:r>
              <a:rPr lang="it-IT" sz="1400" b="1" dirty="0" smtClean="0"/>
              <a:t>,Date </a:t>
            </a:r>
            <a:r>
              <a:rPr lang="it-IT" sz="1400" b="1" dirty="0" err="1" smtClean="0"/>
              <a:t>dataFineBando</a:t>
            </a:r>
            <a:r>
              <a:rPr lang="it-IT" sz="1400" b="1" dirty="0" smtClean="0"/>
              <a:t>,Date .... ) </a:t>
            </a:r>
            <a:r>
              <a:rPr lang="it-IT" sz="1400" b="1" dirty="0" err="1" smtClean="0"/>
              <a:t>throws</a:t>
            </a:r>
            <a:r>
              <a:rPr lang="it-IT" sz="1400" b="1" dirty="0" smtClean="0"/>
              <a:t> </a:t>
            </a:r>
            <a:r>
              <a:rPr lang="it-IT" sz="1400" b="1" dirty="0" err="1" smtClean="0"/>
              <a:t>SQLException</a:t>
            </a:r>
            <a:r>
              <a:rPr lang="it-IT" sz="1400" b="1" dirty="0" smtClean="0"/>
              <a:t> {</a:t>
            </a:r>
          </a:p>
          <a:p>
            <a:pPr marL="342900" indent="-342900">
              <a:spcBef>
                <a:spcPct val="20000"/>
              </a:spcBef>
            </a:pPr>
            <a:r>
              <a:rPr lang="it-IT" sz="1400" b="1" dirty="0" smtClean="0"/>
              <a:t>		Connection </a:t>
            </a:r>
            <a:r>
              <a:rPr lang="it-IT" sz="1400" b="1" dirty="0" err="1" smtClean="0"/>
              <a:t>conn</a:t>
            </a:r>
            <a:r>
              <a:rPr lang="it-IT" sz="1400" b="1" dirty="0" smtClean="0"/>
              <a:t> = </a:t>
            </a:r>
            <a:r>
              <a:rPr lang="it-IT" sz="1400" b="1" dirty="0" err="1" smtClean="0"/>
              <a:t>getDataSource</a:t>
            </a:r>
            <a:r>
              <a:rPr lang="it-IT" sz="1400" b="1" dirty="0" smtClean="0"/>
              <a:t>().</a:t>
            </a:r>
            <a:r>
              <a:rPr lang="it-IT" sz="1400" b="1" dirty="0" err="1" smtClean="0"/>
              <a:t>getConnection</a:t>
            </a:r>
            <a:r>
              <a:rPr lang="it-IT" sz="1400" b="1" dirty="0" smtClean="0"/>
              <a:t>();</a:t>
            </a:r>
          </a:p>
          <a:p>
            <a:pPr marL="342900" indent="-342900">
              <a:spcBef>
                <a:spcPct val="20000"/>
              </a:spcBef>
            </a:pPr>
            <a:r>
              <a:rPr lang="it-IT" sz="1400" b="1" dirty="0" smtClean="0"/>
              <a:t>		</a:t>
            </a:r>
            <a:r>
              <a:rPr lang="it-IT" sz="1400" b="1" dirty="0" err="1" smtClean="0"/>
              <a:t>try</a:t>
            </a:r>
            <a:r>
              <a:rPr lang="it-IT" sz="1400" b="1" dirty="0" smtClean="0"/>
              <a:t> {</a:t>
            </a:r>
          </a:p>
          <a:p>
            <a:pPr marL="342900" indent="-342900">
              <a:spcBef>
                <a:spcPct val="20000"/>
              </a:spcBef>
            </a:pPr>
            <a:r>
              <a:rPr lang="it-IT" sz="1400" b="1" dirty="0" smtClean="0"/>
              <a:t>			//varie conversioni delle date</a:t>
            </a:r>
          </a:p>
          <a:p>
            <a:pPr marL="342900" indent="-342900">
              <a:spcBef>
                <a:spcPct val="20000"/>
              </a:spcBef>
            </a:pPr>
            <a:r>
              <a:rPr lang="it-IT" sz="1400" b="1" dirty="0" smtClean="0"/>
              <a:t>			</a:t>
            </a:r>
            <a:r>
              <a:rPr lang="it-IT" sz="1400" b="1" dirty="0" err="1" smtClean="0"/>
              <a:t>PreparedStatement</a:t>
            </a:r>
            <a:r>
              <a:rPr lang="it-IT" sz="1400" b="1" dirty="0" smtClean="0"/>
              <a:t> </a:t>
            </a:r>
            <a:r>
              <a:rPr lang="it-IT" sz="1400" b="1" dirty="0" err="1" smtClean="0"/>
              <a:t>pstm</a:t>
            </a:r>
            <a:r>
              <a:rPr lang="it-IT" sz="1400" b="1" dirty="0" smtClean="0"/>
              <a:t> = </a:t>
            </a:r>
            <a:r>
              <a:rPr lang="it-IT" sz="1400" b="1" dirty="0" err="1" smtClean="0"/>
              <a:t>conn.prepareStatement</a:t>
            </a:r>
            <a:r>
              <a:rPr lang="it-IT" sz="1400" b="1" dirty="0" smtClean="0"/>
              <a:t>("...");</a:t>
            </a:r>
          </a:p>
          <a:p>
            <a:pPr marL="342900" indent="-342900">
              <a:spcBef>
                <a:spcPct val="20000"/>
              </a:spcBef>
            </a:pPr>
            <a:r>
              <a:rPr lang="it-IT" sz="1400" b="1" dirty="0" smtClean="0"/>
              <a:t>			</a:t>
            </a:r>
            <a:r>
              <a:rPr lang="it-IT" sz="1400" b="1" dirty="0" err="1" smtClean="0"/>
              <a:t>try</a:t>
            </a:r>
            <a:r>
              <a:rPr lang="it-IT" sz="1400" b="1" dirty="0" smtClean="0"/>
              <a:t> {</a:t>
            </a:r>
          </a:p>
          <a:p>
            <a:pPr marL="342900" indent="-342900">
              <a:spcBef>
                <a:spcPct val="20000"/>
              </a:spcBef>
            </a:pPr>
            <a:r>
              <a:rPr lang="it-IT" sz="1400" b="1" dirty="0" smtClean="0"/>
              <a:t>				</a:t>
            </a:r>
            <a:r>
              <a:rPr lang="it-IT" sz="1400" b="1" dirty="0" err="1" smtClean="0"/>
              <a:t>ResultSet</a:t>
            </a:r>
            <a:r>
              <a:rPr lang="it-IT" sz="1400" b="1" dirty="0" smtClean="0"/>
              <a:t> </a:t>
            </a:r>
            <a:r>
              <a:rPr lang="it-IT" sz="1400" b="1" dirty="0" err="1" smtClean="0"/>
              <a:t>rslt</a:t>
            </a:r>
            <a:r>
              <a:rPr lang="it-IT" sz="1400" b="1" dirty="0" smtClean="0"/>
              <a:t> = </a:t>
            </a:r>
            <a:r>
              <a:rPr lang="it-IT" sz="1400" b="1" dirty="0" err="1" smtClean="0"/>
              <a:t>pstm.executeQuery</a:t>
            </a:r>
            <a:r>
              <a:rPr lang="it-IT" sz="1400" b="1" dirty="0" smtClean="0"/>
              <a:t>();</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rslt.close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pstm.close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conn.close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a:t>
            </a:r>
            <a:r>
              <a:rPr lang="it-IT" sz="1400" b="1" dirty="0" err="1" smtClean="0"/>
              <a:t>return</a:t>
            </a:r>
            <a:r>
              <a:rPr lang="it-IT" sz="1400" b="1" dirty="0" smtClean="0"/>
              <a:t> </a:t>
            </a:r>
            <a:r>
              <a:rPr lang="it-IT" sz="1400" b="1" dirty="0" err="1" smtClean="0"/>
              <a:t>true</a:t>
            </a:r>
            <a:r>
              <a:rPr lang="it-IT" sz="1400" b="1" dirty="0" smtClean="0"/>
              <a:t>;</a:t>
            </a:r>
          </a:p>
          <a:p>
            <a:pPr marL="342900" indent="-342900">
              <a:spcBef>
                <a:spcPct val="20000"/>
              </a:spcBef>
            </a:pPr>
            <a:r>
              <a:rPr lang="it-IT" sz="1400" b="1" dirty="0" smtClean="0"/>
              <a:t>	}</a:t>
            </a:r>
          </a:p>
        </p:txBody>
      </p:sp>
    </p:spTree>
    <p:extLst>
      <p:ext uri="{BB962C8B-B14F-4D97-AF65-F5344CB8AC3E}">
        <p14:creationId xmlns:p14="http://schemas.microsoft.com/office/powerpoint/2010/main" val="2616731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err="1" smtClean="0">
                <a:latin typeface="+mj-lt"/>
              </a:rPr>
              <a:t>Insert</a:t>
            </a:r>
            <a:endParaRPr lang="it-IT" sz="2800" b="1" dirty="0" smtClean="0">
              <a:latin typeface="+mj-lt"/>
            </a:endParaRPr>
          </a:p>
          <a:p>
            <a:pPr algn="ctr"/>
            <a:endParaRPr lang="it-IT" dirty="0">
              <a:latin typeface="+mj-lt"/>
            </a:endParaRPr>
          </a:p>
        </p:txBody>
      </p:sp>
      <p:sp>
        <p:nvSpPr>
          <p:cNvPr id="6" name="Sottotitolo 2"/>
          <p:cNvSpPr txBox="1">
            <a:spLocks/>
          </p:cNvSpPr>
          <p:nvPr/>
        </p:nvSpPr>
        <p:spPr>
          <a:xfrm>
            <a:off x="571472" y="1643050"/>
            <a:ext cx="7715304" cy="14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p>
            <a:pPr marL="342900" indent="-342900">
              <a:spcBef>
                <a:spcPct val="20000"/>
              </a:spcBef>
            </a:pPr>
            <a:r>
              <a:rPr lang="it-IT" sz="1400" b="1" dirty="0" smtClean="0"/>
              <a:t>Bando b; //bando da inserire nel db	</a:t>
            </a:r>
          </a:p>
          <a:p>
            <a:pPr marL="342900" indent="-342900">
              <a:spcBef>
                <a:spcPct val="20000"/>
              </a:spcBef>
            </a:pPr>
            <a:r>
              <a:rPr lang="it-IT" sz="1400" b="1" dirty="0" err="1" smtClean="0"/>
              <a:t>DbBando</a:t>
            </a:r>
            <a:r>
              <a:rPr lang="it-IT" sz="1400" b="1" dirty="0" smtClean="0"/>
              <a:t> </a:t>
            </a:r>
            <a:r>
              <a:rPr lang="it-IT" sz="1400" b="1" dirty="0" err="1" smtClean="0"/>
              <a:t>dbBando=new</a:t>
            </a:r>
            <a:r>
              <a:rPr lang="it-IT" sz="1400" b="1" dirty="0" smtClean="0"/>
              <a:t> </a:t>
            </a:r>
            <a:r>
              <a:rPr lang="it-IT" sz="1400" b="1" dirty="0" err="1" smtClean="0"/>
              <a:t>DBBando</a:t>
            </a:r>
            <a:r>
              <a:rPr lang="it-IT" sz="1400" b="1" dirty="0" smtClean="0"/>
              <a:t>();</a:t>
            </a:r>
          </a:p>
          <a:p>
            <a:pPr marL="342900" indent="-342900">
              <a:spcBef>
                <a:spcPct val="20000"/>
              </a:spcBef>
            </a:pPr>
            <a:r>
              <a:rPr lang="it-IT" sz="1400" b="1" dirty="0" err="1" smtClean="0"/>
              <a:t>dbBando.insert</a:t>
            </a:r>
            <a:r>
              <a:rPr lang="it-IT" sz="1400" b="1" dirty="0" smtClean="0"/>
              <a:t>(b);</a:t>
            </a:r>
          </a:p>
        </p:txBody>
      </p:sp>
    </p:spTree>
    <p:extLst>
      <p:ext uri="{BB962C8B-B14F-4D97-AF65-F5344CB8AC3E}">
        <p14:creationId xmlns:p14="http://schemas.microsoft.com/office/powerpoint/2010/main" val="2912892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19"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latin typeface="+mj-lt"/>
              </a:rPr>
              <a:t>Usare DB senza accorgersene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a:t>
            </a:r>
            <a:r>
              <a:rPr lang="it-IT" i="1" dirty="0" smtClean="0"/>
              <a:t>Le modifiche effettuate nel mondo degli </a:t>
            </a:r>
          </a:p>
          <a:p>
            <a:pPr>
              <a:buNone/>
            </a:pPr>
            <a:r>
              <a:rPr lang="it-IT" i="1" dirty="0" smtClean="0"/>
              <a:t>	oggetti sono rese persistenti sulle tabelle!”</a:t>
            </a:r>
          </a:p>
          <a:p>
            <a:pPr>
              <a:buNone/>
            </a:pPr>
            <a:endParaRPr lang="it-IT" b="1" u="sng" dirty="0" smtClean="0"/>
          </a:p>
          <a:p>
            <a:r>
              <a:rPr lang="it-IT" b="1" dirty="0" smtClean="0"/>
              <a:t>Obiettivo</a:t>
            </a:r>
            <a:r>
              <a:rPr lang="it-IT" dirty="0" smtClean="0"/>
              <a:t>: portare un modello a oggetti in un database relazionale.</a:t>
            </a:r>
          </a:p>
          <a:p>
            <a:r>
              <a:rPr lang="it-IT" dirty="0" smtClean="0"/>
              <a:t>Operazione molto complessa.</a:t>
            </a:r>
          </a:p>
          <a:p>
            <a:r>
              <a:rPr lang="it-IT" dirty="0" smtClean="0"/>
              <a:t>Due paradigmi differenti (ad esempio relazioni, chiavi esterne)</a:t>
            </a:r>
          </a:p>
        </p:txBody>
      </p:sp>
    </p:spTree>
    <p:extLst>
      <p:ext uri="{BB962C8B-B14F-4D97-AF65-F5344CB8AC3E}">
        <p14:creationId xmlns:p14="http://schemas.microsoft.com/office/powerpoint/2010/main" val="462729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latin typeface="+mj-lt"/>
              </a:rPr>
              <a:t>Diagramma delle classi- DA MODIFICARE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pic>
        <p:nvPicPr>
          <p:cNvPr id="4" name="Immagine 3" descr="DbBeans.png"/>
          <p:cNvPicPr>
            <a:picLocks noChangeAspect="1"/>
          </p:cNvPicPr>
          <p:nvPr/>
        </p:nvPicPr>
        <p:blipFill>
          <a:blip r:embed="rId2" cstate="print"/>
          <a:stretch>
            <a:fillRect/>
          </a:stretch>
        </p:blipFill>
        <p:spPr>
          <a:xfrm>
            <a:off x="539552" y="1756939"/>
            <a:ext cx="7992888" cy="45523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7101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58252" y="428604"/>
            <a:ext cx="6775381"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latin typeface="+mj-lt"/>
              </a:rPr>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ManagerDB</a:t>
            </a:r>
            <a:r>
              <a:rPr lang="it-IT" dirty="0" smtClean="0"/>
              <a:t>: è l'interfaccia che contiene i metodi che si useranno per gestire una qualunque tabella del database. Nel nostro caso vi è un'unica classe(Tabella) che implementa </a:t>
            </a:r>
            <a:r>
              <a:rPr lang="it-IT" i="1" dirty="0" err="1" smtClean="0"/>
              <a:t>ManagerDB</a:t>
            </a:r>
            <a:r>
              <a:rPr lang="it-IT" dirty="0" smtClean="0"/>
              <a:t>.</a:t>
            </a:r>
          </a:p>
          <a:p>
            <a:r>
              <a:rPr lang="it-IT" dirty="0" smtClean="0"/>
              <a:t>La classe </a:t>
            </a:r>
            <a:r>
              <a:rPr lang="it-IT" b="1" dirty="0" smtClean="0"/>
              <a:t>Database</a:t>
            </a:r>
            <a:r>
              <a:rPr lang="it-IT" dirty="0" smtClean="0"/>
              <a:t> si occupa di gestire la connessione al database ed al suo interno contiene dei metodi generici per eseguire delle </a:t>
            </a:r>
            <a:r>
              <a:rPr lang="it-IT" dirty="0" err="1" smtClean="0"/>
              <a:t>query</a:t>
            </a:r>
            <a:r>
              <a:rPr lang="it-IT" dirty="0" smtClean="0"/>
              <a:t> sul database del sistema.</a:t>
            </a:r>
          </a:p>
          <a:p>
            <a:r>
              <a:rPr lang="it-IT" dirty="0" smtClean="0"/>
              <a:t>La classe </a:t>
            </a:r>
            <a:r>
              <a:rPr lang="it-IT" b="1" dirty="0" smtClean="0"/>
              <a:t>Tabella</a:t>
            </a:r>
            <a:r>
              <a:rPr lang="it-IT" dirty="0" smtClean="0"/>
              <a:t> ha al suo interno un oggetto </a:t>
            </a:r>
            <a:r>
              <a:rPr lang="it-IT" i="1" dirty="0" smtClean="0"/>
              <a:t>Database</a:t>
            </a:r>
            <a:r>
              <a:rPr lang="it-IT" dirty="0" smtClean="0"/>
              <a:t> e rappresenta la tabella del </a:t>
            </a:r>
            <a:r>
              <a:rPr lang="it-IT" dirty="0" err="1" smtClean="0"/>
              <a:t>bean</a:t>
            </a:r>
            <a:r>
              <a:rPr lang="it-IT" dirty="0" smtClean="0"/>
              <a:t> nel database.</a:t>
            </a:r>
          </a:p>
        </p:txBody>
      </p:sp>
    </p:spTree>
    <p:extLst>
      <p:ext uri="{BB962C8B-B14F-4D97-AF65-F5344CB8AC3E}">
        <p14:creationId xmlns:p14="http://schemas.microsoft.com/office/powerpoint/2010/main" val="309719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70276" y="428604"/>
            <a:ext cx="6751335"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DbBeansInterface</a:t>
            </a:r>
            <a:r>
              <a:rPr lang="it-IT" dirty="0" smtClean="0"/>
              <a:t> è una interfaccia in cui sono dichiarati i metodi  che devono essere implementati ai fini di un corretto funzionamento del </a:t>
            </a:r>
            <a:r>
              <a:rPr lang="it-IT" dirty="0" err="1" smtClean="0"/>
              <a:t>framework</a:t>
            </a:r>
            <a:r>
              <a:rPr lang="it-IT" dirty="0" smtClean="0"/>
              <a:t> .</a:t>
            </a:r>
          </a:p>
          <a:p>
            <a:r>
              <a:rPr lang="it-IT" b="1" dirty="0" err="1" smtClean="0"/>
              <a:t>DbBeans</a:t>
            </a:r>
            <a:r>
              <a:rPr lang="it-IT" dirty="0" smtClean="0"/>
              <a:t> è una classe che implementa metodi per effettuare le operazioni più comuni sul database </a:t>
            </a:r>
          </a:p>
          <a:p>
            <a:pPr>
              <a:buNone/>
            </a:pPr>
            <a:r>
              <a:rPr lang="it-IT" dirty="0" smtClean="0"/>
              <a:t>	e contiene un oggetto </a:t>
            </a:r>
            <a:r>
              <a:rPr lang="it-IT" i="1" dirty="0" smtClean="0"/>
              <a:t>Tabella</a:t>
            </a:r>
            <a:r>
              <a:rPr lang="it-IT" dirty="0" smtClean="0"/>
              <a:t> che verrà istanziato da ogni classe che estende la suddetta. </a:t>
            </a:r>
          </a:p>
          <a:p>
            <a:endParaRPr lang="it-IT" dirty="0" smtClean="0"/>
          </a:p>
        </p:txBody>
      </p:sp>
    </p:spTree>
    <p:extLst>
      <p:ext uri="{BB962C8B-B14F-4D97-AF65-F5344CB8AC3E}">
        <p14:creationId xmlns:p14="http://schemas.microsoft.com/office/powerpoint/2010/main" val="955904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70276" y="428604"/>
            <a:ext cx="6751335"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t>DB''</a:t>
            </a:r>
            <a:r>
              <a:rPr lang="it-IT" b="1" dirty="0" err="1" smtClean="0"/>
              <a:t>NomeBeans</a:t>
            </a:r>
            <a:r>
              <a:rPr lang="it-IT" b="1" dirty="0" smtClean="0"/>
              <a:t>'' </a:t>
            </a:r>
            <a:r>
              <a:rPr lang="it-IT" dirty="0" smtClean="0"/>
              <a:t>estende </a:t>
            </a:r>
            <a:r>
              <a:rPr lang="it-IT" dirty="0" err="1" smtClean="0"/>
              <a:t>DbBeans</a:t>
            </a:r>
            <a:r>
              <a:rPr lang="it-IT" dirty="0" smtClean="0"/>
              <a:t>,ereditando quindi i metodi comuni a tutti i </a:t>
            </a:r>
            <a:r>
              <a:rPr lang="it-IT" dirty="0" err="1" smtClean="0"/>
              <a:t>beans</a:t>
            </a:r>
            <a:r>
              <a:rPr lang="it-IT" dirty="0" smtClean="0"/>
              <a:t> e in </a:t>
            </a:r>
          </a:p>
          <a:p>
            <a:pPr>
              <a:buNone/>
            </a:pPr>
            <a:r>
              <a:rPr lang="it-IT" dirty="0" smtClean="0"/>
              <a:t>	ciascun </a:t>
            </a:r>
            <a:r>
              <a:rPr lang="it-IT" i="1" dirty="0" smtClean="0"/>
              <a:t>DB''</a:t>
            </a:r>
            <a:r>
              <a:rPr lang="it-IT" i="1" dirty="0" err="1" smtClean="0"/>
              <a:t>NomeBeans</a:t>
            </a:r>
            <a:r>
              <a:rPr lang="it-IT" i="1" dirty="0" smtClean="0"/>
              <a:t>'' </a:t>
            </a:r>
            <a:r>
              <a:rPr lang="it-IT" dirty="0" smtClean="0"/>
              <a:t>vengono implementati dei  metodi ausiliari per eseguire </a:t>
            </a:r>
            <a:r>
              <a:rPr lang="it-IT" dirty="0" err="1" smtClean="0"/>
              <a:t>query</a:t>
            </a:r>
            <a:r>
              <a:rPr lang="it-IT" dirty="0" smtClean="0"/>
              <a:t> specifiche </a:t>
            </a:r>
          </a:p>
          <a:p>
            <a:pPr>
              <a:buNone/>
            </a:pPr>
            <a:r>
              <a:rPr lang="it-IT" dirty="0" smtClean="0"/>
              <a:t>	sulle relative tabelle.</a:t>
            </a:r>
          </a:p>
        </p:txBody>
      </p:sp>
    </p:spTree>
    <p:extLst>
      <p:ext uri="{BB962C8B-B14F-4D97-AF65-F5344CB8AC3E}">
        <p14:creationId xmlns:p14="http://schemas.microsoft.com/office/powerpoint/2010/main" val="1935153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panoramica su </a:t>
            </a:r>
            <a:r>
              <a:rPr lang="it-IT" sz="2800" b="1" dirty="0" err="1" smtClean="0"/>
              <a:t>DBBeans</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5561013" indent="-5561013" algn="just">
              <a:buNone/>
            </a:pPr>
            <a:r>
              <a:rPr lang="it-IT" dirty="0" smtClean="0"/>
              <a:t>La classe </a:t>
            </a:r>
            <a:r>
              <a:rPr lang="it-IT" dirty="0" err="1" smtClean="0"/>
              <a:t>DBBeans</a:t>
            </a:r>
            <a:r>
              <a:rPr lang="it-IT" dirty="0" smtClean="0"/>
              <a:t> è il fulcro del </a:t>
            </a:r>
            <a:r>
              <a:rPr lang="it-IT" dirty="0" err="1" smtClean="0"/>
              <a:t>framework</a:t>
            </a:r>
            <a:r>
              <a:rPr lang="it-IT" dirty="0" smtClean="0"/>
              <a:t>.</a:t>
            </a:r>
          </a:p>
          <a:p>
            <a:pPr marL="5561013" indent="-5561013" algn="just">
              <a:buNone/>
            </a:pPr>
            <a:r>
              <a:rPr lang="it-IT" dirty="0" smtClean="0"/>
              <a:t>In esso sono implementati i metodi per</a:t>
            </a:r>
          </a:p>
          <a:p>
            <a:pPr marL="5561013" indent="-5561013" algn="just">
              <a:buNone/>
              <a:tabLst>
                <a:tab pos="5741988" algn="l"/>
              </a:tabLst>
            </a:pPr>
            <a:r>
              <a:rPr lang="it-IT" dirty="0" smtClean="0"/>
              <a:t>le operazioni comuni che saranno poi</a:t>
            </a:r>
          </a:p>
          <a:p>
            <a:pPr marL="5561013" indent="-5561013" algn="just">
              <a:buNone/>
              <a:tabLst>
                <a:tab pos="5741988" algn="l"/>
              </a:tabLst>
            </a:pPr>
            <a:r>
              <a:rPr lang="it-IT" dirty="0" smtClean="0"/>
              <a:t>ereditate dalle classi per la gestione dei</a:t>
            </a:r>
          </a:p>
          <a:p>
            <a:pPr marL="5561013" indent="-5561013" algn="just">
              <a:buNone/>
            </a:pPr>
            <a:r>
              <a:rPr lang="it-IT" dirty="0" err="1" smtClean="0"/>
              <a:t>beans</a:t>
            </a:r>
            <a:r>
              <a:rPr lang="it-IT" dirty="0" smtClean="0"/>
              <a:t> e i metodi per mappare il nome</a:t>
            </a:r>
          </a:p>
          <a:p>
            <a:pPr marL="5561013" indent="-5561013" algn="just">
              <a:buNone/>
            </a:pPr>
            <a:r>
              <a:rPr lang="it-IT" dirty="0" smtClean="0"/>
              <a:t>delle variabili con i nomi dei relativi </a:t>
            </a:r>
          </a:p>
          <a:p>
            <a:pPr marL="5561013" indent="-5561013" algn="just">
              <a:buNone/>
            </a:pPr>
            <a:r>
              <a:rPr lang="it-IT" dirty="0" smtClean="0"/>
              <a:t>attributi.</a:t>
            </a:r>
          </a:p>
        </p:txBody>
      </p:sp>
      <p:pic>
        <p:nvPicPr>
          <p:cNvPr id="4" name="Immagine 3" descr="DbBeaansClasse.png"/>
          <p:cNvPicPr>
            <a:picLocks noChangeAspect="1"/>
          </p:cNvPicPr>
          <p:nvPr/>
        </p:nvPicPr>
        <p:blipFill>
          <a:blip r:embed="rId2" cstate="print"/>
          <a:stretch>
            <a:fillRect/>
          </a:stretch>
        </p:blipFill>
        <p:spPr>
          <a:xfrm>
            <a:off x="6372200" y="2251582"/>
            <a:ext cx="2376264" cy="4057738"/>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1140837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it-IT" dirty="0" smtClean="0"/>
              <a:t>Oltre ai metodi per le operazioni comuni a tutti i </a:t>
            </a:r>
            <a:r>
              <a:rPr lang="it-IT" dirty="0" err="1" smtClean="0"/>
              <a:t>beans</a:t>
            </a:r>
            <a:r>
              <a:rPr lang="it-IT" dirty="0" smtClean="0"/>
              <a:t>,  vi sono metodi che sono indispensabili affinché il </a:t>
            </a:r>
            <a:r>
              <a:rPr lang="it-IT" dirty="0" err="1" smtClean="0"/>
              <a:t>framework</a:t>
            </a:r>
            <a:r>
              <a:rPr lang="it-IT" b="1" dirty="0" smtClean="0"/>
              <a:t> </a:t>
            </a:r>
            <a:r>
              <a:rPr lang="it-IT" dirty="0" smtClean="0"/>
              <a:t>possa funzionare.</a:t>
            </a:r>
          </a:p>
          <a:p>
            <a:pPr marL="0" indent="0" algn="just">
              <a:buNone/>
            </a:pPr>
            <a:endParaRPr lang="it-IT" dirty="0" smtClean="0"/>
          </a:p>
          <a:p>
            <a:pPr marL="0" indent="0"/>
            <a:r>
              <a:rPr lang="en-US" b="1" dirty="0" smtClean="0"/>
              <a:t>protected abstract Map&lt;String, String&gt; </a:t>
            </a:r>
            <a:r>
              <a:rPr lang="en-US" b="1" dirty="0" err="1" smtClean="0"/>
              <a:t>getMappingFields</a:t>
            </a:r>
            <a:r>
              <a:rPr lang="en-US" b="1" dirty="0" smtClean="0"/>
              <a:t>();</a:t>
            </a:r>
          </a:p>
          <a:p>
            <a:pPr marL="0" indent="0">
              <a:buNone/>
            </a:pPr>
            <a:r>
              <a:rPr lang="it-IT" dirty="0" smtClean="0"/>
              <a:t>Metodo astratto che associa, per ogni Bean, in una mappa </a:t>
            </a:r>
            <a:r>
              <a:rPr lang="it-IT" dirty="0" err="1" smtClean="0"/>
              <a:t>hash</a:t>
            </a:r>
            <a:r>
              <a:rPr lang="it-IT" dirty="0" smtClean="0"/>
              <a:t> secondo lo schema </a:t>
            </a:r>
            <a:r>
              <a:rPr lang="it-IT" dirty="0" err="1" smtClean="0"/>
              <a:t>variabileBean-colonnaDatabase</a:t>
            </a:r>
            <a:r>
              <a:rPr lang="it-IT" dirty="0" smtClean="0"/>
              <a:t> .</a:t>
            </a:r>
          </a:p>
          <a:p>
            <a:pPr marL="0" indent="0" algn="just">
              <a:buNone/>
            </a:pPr>
            <a:endParaRPr lang="it-IT" dirty="0" smtClean="0"/>
          </a:p>
          <a:p>
            <a:pPr marL="0" indent="0">
              <a:buNone/>
            </a:pPr>
            <a:endParaRPr lang="it-IT" dirty="0" smtClean="0"/>
          </a:p>
        </p:txBody>
      </p:sp>
    </p:spTree>
    <p:extLst>
      <p:ext uri="{BB962C8B-B14F-4D97-AF65-F5344CB8AC3E}">
        <p14:creationId xmlns:p14="http://schemas.microsoft.com/office/powerpoint/2010/main" val="247747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solidFill>
                  <a:srgbClr val="FF0000"/>
                </a:solidFill>
              </a:rPr>
              <a:t>Rapidità di operazioni</a:t>
            </a:r>
          </a:p>
          <a:p>
            <a:pPr lvl="1"/>
            <a:r>
              <a:rPr lang="it-IT" dirty="0" smtClean="0"/>
              <a:t>Automatismo</a:t>
            </a:r>
          </a:p>
          <a:p>
            <a:pPr lvl="1"/>
            <a:r>
              <a:rPr lang="it-IT" dirty="0" smtClean="0"/>
              <a:t>Termini temporali</a:t>
            </a:r>
          </a:p>
          <a:p>
            <a:r>
              <a:rPr lang="it-IT" dirty="0" smtClean="0"/>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val="396334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b="1" dirty="0" err="1" smtClean="0"/>
              <a:t>protected</a:t>
            </a:r>
            <a:r>
              <a:rPr lang="it-IT" b="1" dirty="0" smtClean="0"/>
              <a:t> </a:t>
            </a:r>
            <a:r>
              <a:rPr lang="it-IT" b="1" dirty="0" err="1" smtClean="0"/>
              <a:t>abstract</a:t>
            </a:r>
            <a:r>
              <a:rPr lang="it-IT" b="1" dirty="0" smtClean="0"/>
              <a:t> </a:t>
            </a:r>
            <a:r>
              <a:rPr lang="it-IT" b="1" dirty="0" err="1" smtClean="0"/>
              <a:t>List</a:t>
            </a:r>
            <a:r>
              <a:rPr lang="it-IT" b="1" dirty="0" smtClean="0"/>
              <a:t>&lt;</a:t>
            </a:r>
            <a:r>
              <a:rPr lang="it-IT" b="1" dirty="0" err="1" smtClean="0"/>
              <a:t>String</a:t>
            </a:r>
            <a:r>
              <a:rPr lang="it-IT" b="1" dirty="0" smtClean="0"/>
              <a:t>&gt; </a:t>
            </a:r>
            <a:r>
              <a:rPr lang="it-IT" b="1" dirty="0" err="1" smtClean="0"/>
              <a:t>getKeyFields</a:t>
            </a:r>
            <a:r>
              <a:rPr lang="it-IT" b="1" dirty="0" smtClean="0"/>
              <a:t>();</a:t>
            </a:r>
          </a:p>
          <a:p>
            <a:pPr marL="0" indent="0">
              <a:buNone/>
            </a:pPr>
            <a:r>
              <a:rPr lang="it-IT" dirty="0" smtClean="0"/>
              <a:t>Restituisce la lista dei campi chiave nel database per questo </a:t>
            </a:r>
            <a:r>
              <a:rPr lang="it-IT" dirty="0" err="1" smtClean="0"/>
              <a:t>bean</a:t>
            </a:r>
            <a:r>
              <a:rPr lang="it-IT" dirty="0" smtClean="0"/>
              <a:t>.</a:t>
            </a:r>
            <a:endParaRPr lang="it-IT" b="1" dirty="0" smtClean="0"/>
          </a:p>
          <a:p>
            <a:pPr marL="0" indent="0">
              <a:buNone/>
            </a:pPr>
            <a:endParaRPr lang="en-US" b="1" dirty="0" smtClean="0"/>
          </a:p>
          <a:p>
            <a:pPr marL="0" indent="0"/>
            <a:r>
              <a:rPr lang="en-US" b="1" dirty="0" smtClean="0"/>
              <a:t>protected final Map&lt;String, Object&gt; </a:t>
            </a:r>
            <a:r>
              <a:rPr lang="en-US" b="1" dirty="0" err="1" smtClean="0"/>
              <a:t>getFieldsFromBean</a:t>
            </a:r>
            <a:r>
              <a:rPr lang="en-US" b="1" dirty="0" smtClean="0"/>
              <a:t>(B </a:t>
            </a:r>
            <a:r>
              <a:rPr lang="en-US" b="1" dirty="0" err="1" smtClean="0"/>
              <a:t>realBean</a:t>
            </a:r>
            <a:r>
              <a:rPr lang="en-US" b="1" dirty="0" smtClean="0"/>
              <a:t>) </a:t>
            </a:r>
          </a:p>
          <a:p>
            <a:pPr marL="0" indent="0">
              <a:buNone/>
            </a:pPr>
            <a:r>
              <a:rPr lang="it-IT" dirty="0" smtClean="0"/>
              <a:t>Metodo che legge i valori di tutti i campi di un oggetto Java </a:t>
            </a:r>
            <a:r>
              <a:rPr lang="it-IT" dirty="0" err="1" smtClean="0"/>
              <a:t>realBean</a:t>
            </a:r>
            <a:endParaRPr lang="it-IT" dirty="0" smtClean="0"/>
          </a:p>
        </p:txBody>
      </p:sp>
    </p:spTree>
    <p:extLst>
      <p:ext uri="{BB962C8B-B14F-4D97-AF65-F5344CB8AC3E}">
        <p14:creationId xmlns:p14="http://schemas.microsoft.com/office/powerpoint/2010/main" val="1776831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protected</a:t>
            </a:r>
            <a:r>
              <a:rPr lang="it-IT" b="1" dirty="0" smtClean="0"/>
              <a:t> Assegnazione[] </a:t>
            </a:r>
            <a:r>
              <a:rPr lang="it-IT" b="1" dirty="0" err="1" smtClean="0"/>
              <a:t>creaAssegnazioni</a:t>
            </a:r>
            <a:r>
              <a:rPr lang="it-IT" b="1" dirty="0" smtClean="0"/>
              <a:t>(B </a:t>
            </a:r>
            <a:r>
              <a:rPr lang="it-IT" b="1" dirty="0" err="1" smtClean="0"/>
              <a:t>bean</a:t>
            </a:r>
            <a:r>
              <a:rPr lang="it-IT" b="1" dirty="0" smtClean="0"/>
              <a:t>)</a:t>
            </a:r>
            <a:r>
              <a:rPr lang="it-IT" dirty="0" smtClean="0"/>
              <a:t/>
            </a:r>
            <a:br>
              <a:rPr lang="it-IT" dirty="0" smtClean="0"/>
            </a:br>
            <a:r>
              <a:rPr lang="it-IT" dirty="0" smtClean="0"/>
              <a:t>Metodo utilizzato dagli altri metodi di </a:t>
            </a:r>
            <a:r>
              <a:rPr lang="it-IT" dirty="0" err="1" smtClean="0"/>
              <a:t>DBBeans</a:t>
            </a:r>
            <a:r>
              <a:rPr lang="it-IT" dirty="0" smtClean="0"/>
              <a:t> per ricavare le assegnazioni predefinite relativamente a un </a:t>
            </a:r>
            <a:r>
              <a:rPr lang="it-IT" dirty="0" err="1" smtClean="0"/>
              <a:t>bean</a:t>
            </a:r>
            <a:r>
              <a:rPr lang="it-IT" dirty="0" smtClean="0"/>
              <a:t>.</a:t>
            </a:r>
            <a:br>
              <a:rPr lang="it-IT" dirty="0" smtClean="0"/>
            </a:br>
            <a:r>
              <a:rPr lang="it-IT" dirty="0" smtClean="0"/>
              <a:t>Nella sua implementazione predefinita, questo metodo restituisce sempre </a:t>
            </a:r>
            <a:r>
              <a:rPr lang="it-IT" dirty="0" err="1" smtClean="0">
                <a:hlinkClick r:id="rId2"/>
              </a:rPr>
              <a:t>NESSUNA_ASSEGNAZIONE</a:t>
            </a:r>
            <a:r>
              <a:rPr lang="it-IT" dirty="0" smtClean="0"/>
              <a:t>. Le classi estendenti possono sovrascrivere questo metodo per indicare in modo comodo delle assegnazioni predefinite per tutti i metodi di modifica della base di dati.</a:t>
            </a:r>
          </a:p>
          <a:p>
            <a:endParaRPr lang="it-IT" dirty="0" smtClean="0"/>
          </a:p>
        </p:txBody>
      </p:sp>
    </p:spTree>
    <p:extLst>
      <p:ext uri="{BB962C8B-B14F-4D97-AF65-F5344CB8AC3E}">
        <p14:creationId xmlns:p14="http://schemas.microsoft.com/office/powerpoint/2010/main" val="3983798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1564757" y="3212976"/>
            <a:ext cx="5880862" cy="1754327"/>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Implementazione:</a:t>
            </a:r>
          </a:p>
          <a:p>
            <a:pPr algn="ctr"/>
            <a:r>
              <a:rPr lang="it-IT" sz="5400" b="1" dirty="0" err="1" smtClean="0">
                <a:effectLst>
                  <a:outerShdw blurRad="38100" dist="38100" dir="2700000" algn="tl">
                    <a:srgbClr val="000000">
                      <a:alpha val="43137"/>
                    </a:srgbClr>
                  </a:outerShdw>
                </a:effectLst>
                <a:latin typeface="+mj-lt"/>
              </a:rPr>
              <a:t>Layer</a:t>
            </a:r>
            <a:r>
              <a:rPr lang="it-IT" sz="5400" b="1" dirty="0" smtClean="0">
                <a:effectLst>
                  <a:outerShdw blurRad="38100" dist="38100" dir="2700000" algn="tl">
                    <a:srgbClr val="000000">
                      <a:alpha val="43137"/>
                    </a:srgbClr>
                  </a:outerShdw>
                </a:effectLst>
                <a:latin typeface="+mj-lt"/>
              </a:rPr>
              <a:t> di Application</a:t>
            </a:r>
            <a:endParaRPr lang="it-IT" sz="2000" b="1" dirty="0">
              <a:latin typeface="+mj-lt"/>
            </a:endParaRPr>
          </a:p>
        </p:txBody>
      </p:sp>
    </p:spTree>
    <p:extLst>
      <p:ext uri="{BB962C8B-B14F-4D97-AF65-F5344CB8AC3E}">
        <p14:creationId xmlns:p14="http://schemas.microsoft.com/office/powerpoint/2010/main" val="271756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38589" y="476672"/>
            <a:ext cx="3181769" cy="1538883"/>
          </a:xfrm>
          <a:prstGeom prst="rect">
            <a:avLst/>
          </a:prstGeom>
          <a:noFill/>
        </p:spPr>
        <p:txBody>
          <a:bodyPr wrap="none" rtlCol="0">
            <a:spAutoFit/>
          </a:bodyPr>
          <a:lstStyle/>
          <a:p>
            <a:pPr algn="ctr"/>
            <a:r>
              <a:rPr lang="it-IT" sz="4800" b="1" dirty="0" err="1" smtClean="0">
                <a:latin typeface="+mj-lt"/>
              </a:rPr>
              <a:t>Application</a:t>
            </a:r>
            <a:endParaRPr lang="it-IT" sz="4800" b="1" dirty="0" smtClean="0">
              <a:latin typeface="+mj-lt"/>
            </a:endParaRPr>
          </a:p>
          <a:p>
            <a:pPr algn="ctr"/>
            <a:r>
              <a:rPr lang="it-IT" sz="2800" b="1" dirty="0" smtClean="0">
                <a:latin typeface="+mj-lt"/>
              </a:rPr>
              <a:t>Gestioni individuate</a:t>
            </a:r>
          </a:p>
          <a:p>
            <a:pPr algn="ctr"/>
            <a:endParaRPr lang="it-IT" dirty="0">
              <a:latin typeface="+mj-lt"/>
            </a:endParaRPr>
          </a:p>
        </p:txBody>
      </p:sp>
      <p:sp>
        <p:nvSpPr>
          <p:cNvPr id="6" name="Content Placeholder 3"/>
          <p:cNvSpPr txBox="1">
            <a:spLocks/>
          </p:cNvSpPr>
          <p:nvPr/>
        </p:nvSpPr>
        <p:spPr>
          <a:xfrm>
            <a:off x="467544" y="2204864"/>
            <a:ext cx="7789293"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Applications</a:t>
            </a:r>
            <a:r>
              <a:rPr lang="it-IT" dirty="0" smtClean="0"/>
              <a:t> : si occupa della gestione della logica applicativa del sistema. Esso contiene gli </a:t>
            </a:r>
            <a:r>
              <a:rPr lang="it-IT" b="1" dirty="0" smtClean="0"/>
              <a:t>oggetti</a:t>
            </a:r>
            <a:r>
              <a:rPr lang="it-IT" dirty="0" smtClean="0"/>
              <a:t> </a:t>
            </a:r>
            <a:r>
              <a:rPr lang="it-IT" b="1" dirty="0" err="1" smtClean="0"/>
              <a:t>Control</a:t>
            </a:r>
            <a:r>
              <a:rPr lang="it-IT" dirty="0" smtClean="0"/>
              <a:t> responsabili del flusso di controllo del software. Gestioni:</a:t>
            </a:r>
          </a:p>
          <a:p>
            <a:pPr lvl="1"/>
            <a:r>
              <a:rPr lang="it-IT" dirty="0" smtClean="0"/>
              <a:t>Gestione Utenze e Accessi</a:t>
            </a:r>
          </a:p>
          <a:p>
            <a:pPr lvl="1"/>
            <a:r>
              <a:rPr lang="it-IT" dirty="0" smtClean="0"/>
              <a:t>Gestione Ricerca</a:t>
            </a:r>
          </a:p>
          <a:p>
            <a:pPr lvl="1"/>
            <a:r>
              <a:rPr lang="it-IT" dirty="0" smtClean="0"/>
              <a:t>Gestione Notifiche Mail</a:t>
            </a:r>
          </a:p>
        </p:txBody>
      </p:sp>
    </p:spTree>
    <p:extLst>
      <p:ext uri="{BB962C8B-B14F-4D97-AF65-F5344CB8AC3E}">
        <p14:creationId xmlns:p14="http://schemas.microsoft.com/office/powerpoint/2010/main" val="155563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53869" y="476672"/>
            <a:ext cx="395121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Utenti e Accessi </a:t>
            </a:r>
            <a:r>
              <a:rPr lang="it-IT" dirty="0" smtClean="0"/>
              <a:t>si occupa di gestire gli accessi al sistema, gestire la registrazione, l'inserimento e la modifica di utenti nel sistema, dei bambini, delle loro domande di iscrizione e gestire i pagamenti, il bando e le classi da assegnare.  </a:t>
            </a:r>
            <a:endParaRPr lang="en-US" dirty="0" smtClean="0"/>
          </a:p>
          <a:p>
            <a:pPr marL="0" indent="0">
              <a:buNone/>
            </a:pPr>
            <a:endParaRPr lang="en-US" dirty="0"/>
          </a:p>
        </p:txBody>
      </p:sp>
    </p:spTree>
    <p:extLst>
      <p:ext uri="{BB962C8B-B14F-4D97-AF65-F5344CB8AC3E}">
        <p14:creationId xmlns:p14="http://schemas.microsoft.com/office/powerpoint/2010/main" val="153595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12511" y="476672"/>
            <a:ext cx="523393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 </a:t>
            </a:r>
            <a:r>
              <a:rPr lang="it-IT" sz="2800" b="1" dirty="0" err="1" smtClean="0">
                <a:latin typeface="+mj-lt"/>
              </a:rPr>
              <a:t>Control</a:t>
            </a:r>
            <a:endParaRPr lang="it-IT" sz="2800" b="1" dirty="0" smtClean="0">
              <a:latin typeface="+mj-lt"/>
            </a:endParaRP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Gli </a:t>
            </a:r>
            <a:r>
              <a:rPr lang="it-IT" b="1" dirty="0" smtClean="0"/>
              <a:t>oggetti </a:t>
            </a:r>
            <a:r>
              <a:rPr lang="it-IT" b="1" dirty="0" err="1" smtClean="0"/>
              <a:t>Control</a:t>
            </a:r>
            <a:r>
              <a:rPr lang="it-IT" b="1" dirty="0" smtClean="0"/>
              <a:t> </a:t>
            </a:r>
            <a:r>
              <a:rPr lang="it-IT" dirty="0" smtClean="0"/>
              <a:t>che si occupano della gestione sono:</a:t>
            </a:r>
          </a:p>
          <a:p>
            <a:pPr lvl="1"/>
            <a:r>
              <a:rPr lang="it-IT" dirty="0" err="1" smtClean="0"/>
              <a:t>Control</a:t>
            </a:r>
            <a:r>
              <a:rPr lang="it-IT" dirty="0" smtClean="0"/>
              <a:t> Login</a:t>
            </a:r>
          </a:p>
          <a:p>
            <a:pPr lvl="1"/>
            <a:r>
              <a:rPr lang="it-IT" dirty="0" err="1" smtClean="0"/>
              <a:t>Control</a:t>
            </a:r>
            <a:r>
              <a:rPr lang="it-IT" dirty="0" smtClean="0"/>
              <a:t> Iscrizione</a:t>
            </a:r>
          </a:p>
          <a:p>
            <a:pPr lvl="1"/>
            <a:r>
              <a:rPr lang="it-IT" dirty="0" err="1" smtClean="0"/>
              <a:t>Control</a:t>
            </a:r>
            <a:r>
              <a:rPr lang="it-IT" dirty="0" smtClean="0"/>
              <a:t> Iscritti</a:t>
            </a:r>
          </a:p>
          <a:p>
            <a:pPr lvl="1"/>
            <a:r>
              <a:rPr lang="it-IT" dirty="0" err="1" smtClean="0"/>
              <a:t>Control</a:t>
            </a:r>
            <a:r>
              <a:rPr lang="it-IT" dirty="0" smtClean="0"/>
              <a:t> Gestione Personale</a:t>
            </a:r>
          </a:p>
          <a:p>
            <a:pPr lvl="1"/>
            <a:r>
              <a:rPr lang="it-IT" dirty="0" err="1" smtClean="0"/>
              <a:t>Control</a:t>
            </a:r>
            <a:r>
              <a:rPr lang="it-IT" dirty="0" smtClean="0"/>
              <a:t> Gestione Bando</a:t>
            </a:r>
          </a:p>
          <a:p>
            <a:pPr lvl="1"/>
            <a:r>
              <a:rPr lang="it-IT" dirty="0" err="1" smtClean="0"/>
              <a:t>Control</a:t>
            </a:r>
            <a:r>
              <a:rPr lang="it-IT" dirty="0" smtClean="0"/>
              <a:t> Classi</a:t>
            </a:r>
          </a:p>
          <a:p>
            <a:pPr lvl="1"/>
            <a:r>
              <a:rPr lang="it-IT" dirty="0" err="1" smtClean="0"/>
              <a:t>Control</a:t>
            </a:r>
            <a:r>
              <a:rPr lang="it-IT" dirty="0" smtClean="0"/>
              <a:t> Dati personali</a:t>
            </a:r>
            <a:endParaRPr lang="en-US" dirty="0"/>
          </a:p>
        </p:txBody>
      </p:sp>
    </p:spTree>
    <p:extLst>
      <p:ext uri="{BB962C8B-B14F-4D97-AF65-F5344CB8AC3E}">
        <p14:creationId xmlns:p14="http://schemas.microsoft.com/office/powerpoint/2010/main" val="1207000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Control</a:t>
            </a:r>
            <a:r>
              <a:rPr lang="it-IT" sz="2800" b="1" dirty="0" smtClean="0">
                <a:latin typeface="+mj-lt"/>
              </a:rPr>
              <a:t> Login</a:t>
            </a:r>
          </a:p>
          <a:p>
            <a:pPr algn="ctr"/>
            <a:endParaRPr lang="it-IT" dirty="0">
              <a:latin typeface="+mj-lt"/>
            </a:endParaRPr>
          </a:p>
        </p:txBody>
      </p:sp>
      <p:sp>
        <p:nvSpPr>
          <p:cNvPr id="10" name="Content Placeholder 3"/>
          <p:cNvSpPr txBox="1">
            <a:spLocks/>
          </p:cNvSpPr>
          <p:nvPr/>
        </p:nvSpPr>
        <p:spPr>
          <a:xfrm>
            <a:off x="323528" y="2299408"/>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b="1" dirty="0" smtClean="0"/>
              <a:t>Control Login </a:t>
            </a:r>
            <a:r>
              <a:rPr lang="en-US" dirty="0" err="1" smtClean="0"/>
              <a:t>si</a:t>
            </a:r>
            <a:r>
              <a:rPr lang="en-US" dirty="0" smtClean="0"/>
              <a:t> </a:t>
            </a:r>
            <a:r>
              <a:rPr lang="en-US" dirty="0" err="1" smtClean="0"/>
              <a:t>occupa</a:t>
            </a:r>
            <a:r>
              <a:rPr lang="en-US" dirty="0" smtClean="0"/>
              <a:t> </a:t>
            </a:r>
            <a:r>
              <a:rPr lang="en-US" dirty="0" err="1" smtClean="0"/>
              <a:t>semplicemente</a:t>
            </a:r>
            <a:r>
              <a:rPr lang="en-US" dirty="0" smtClean="0"/>
              <a:t> di </a:t>
            </a:r>
            <a:r>
              <a:rPr lang="en-US" dirty="0" err="1" smtClean="0"/>
              <a:t>verificare</a:t>
            </a:r>
            <a:r>
              <a:rPr lang="en-US" dirty="0" smtClean="0"/>
              <a:t> </a:t>
            </a:r>
            <a:r>
              <a:rPr lang="en-US" dirty="0" err="1" smtClean="0"/>
              <a:t>i</a:t>
            </a:r>
            <a:r>
              <a:rPr lang="en-US" dirty="0" smtClean="0"/>
              <a:t> </a:t>
            </a:r>
            <a:r>
              <a:rPr lang="en-US" dirty="0" err="1" smtClean="0"/>
              <a:t>dati</a:t>
            </a:r>
            <a:r>
              <a:rPr lang="en-US" dirty="0" smtClean="0"/>
              <a:t> </a:t>
            </a:r>
            <a:r>
              <a:rPr lang="en-US" dirty="0" err="1" smtClean="0"/>
              <a:t>immessi</a:t>
            </a:r>
            <a:r>
              <a:rPr lang="en-US" dirty="0" smtClean="0"/>
              <a:t> </a:t>
            </a:r>
            <a:r>
              <a:rPr lang="en-US" dirty="0" err="1" smtClean="0"/>
              <a:t>dall’utente</a:t>
            </a:r>
            <a:r>
              <a:rPr lang="en-US" dirty="0" smtClean="0"/>
              <a:t> per </a:t>
            </a:r>
            <a:r>
              <a:rPr lang="en-US" dirty="0" err="1" smtClean="0"/>
              <a:t>accedere</a:t>
            </a:r>
            <a:r>
              <a:rPr lang="en-US" dirty="0" smtClean="0"/>
              <a:t> al </a:t>
            </a:r>
            <a:r>
              <a:rPr lang="en-US" dirty="0" err="1" smtClean="0"/>
              <a:t>sistema</a:t>
            </a:r>
            <a:r>
              <a:rPr lang="en-US" dirty="0" smtClean="0"/>
              <a:t>, </a:t>
            </a:r>
            <a:r>
              <a:rPr lang="en-US" dirty="0" err="1" smtClean="0"/>
              <a:t>effettuando</a:t>
            </a:r>
            <a:r>
              <a:rPr lang="en-US" dirty="0" smtClean="0"/>
              <a:t> un </a:t>
            </a:r>
            <a:r>
              <a:rPr lang="en-US" dirty="0" err="1" smtClean="0"/>
              <a:t>controllo</a:t>
            </a:r>
            <a:r>
              <a:rPr lang="en-US" dirty="0" smtClean="0"/>
              <a:t> </a:t>
            </a:r>
            <a:r>
              <a:rPr lang="en-US" dirty="0" err="1" smtClean="0"/>
              <a:t>su</a:t>
            </a:r>
            <a:r>
              <a:rPr lang="en-US" dirty="0" smtClean="0"/>
              <a:t> Username, Password e </a:t>
            </a:r>
            <a:r>
              <a:rPr lang="en-US" dirty="0" err="1" smtClean="0"/>
              <a:t>Tipo</a:t>
            </a:r>
            <a:r>
              <a:rPr lang="en-US" dirty="0" smtClean="0"/>
              <a:t> di Account, </a:t>
            </a:r>
            <a:r>
              <a:rPr lang="en-US" dirty="0" err="1" smtClean="0"/>
              <a:t>restituendo</a:t>
            </a:r>
            <a:r>
              <a:rPr lang="en-US" dirty="0" smtClean="0"/>
              <a:t> in </a:t>
            </a:r>
            <a:r>
              <a:rPr lang="en-US" dirty="0" err="1" smtClean="0"/>
              <a:t>caso</a:t>
            </a:r>
            <a:r>
              <a:rPr lang="en-US" dirty="0" smtClean="0"/>
              <a:t> </a:t>
            </a:r>
            <a:r>
              <a:rPr lang="en-US" dirty="0" err="1" smtClean="0"/>
              <a:t>positivo</a:t>
            </a:r>
            <a:r>
              <a:rPr lang="en-US" dirty="0" smtClean="0"/>
              <a:t> un account, in </a:t>
            </a:r>
            <a:r>
              <a:rPr lang="en-US" dirty="0" err="1" smtClean="0"/>
              <a:t>caso</a:t>
            </a:r>
            <a:r>
              <a:rPr lang="en-US" dirty="0" smtClean="0"/>
              <a:t> </a:t>
            </a:r>
            <a:r>
              <a:rPr lang="en-US" dirty="0" err="1" smtClean="0"/>
              <a:t>negativo</a:t>
            </a:r>
            <a:r>
              <a:rPr lang="en-US" dirty="0" smtClean="0"/>
              <a:t> un </a:t>
            </a:r>
            <a:r>
              <a:rPr lang="en-US" dirty="0" err="1" smtClean="0"/>
              <a:t>messaggio</a:t>
            </a:r>
            <a:r>
              <a:rPr lang="en-US" dirty="0" smtClean="0"/>
              <a:t> di </a:t>
            </a:r>
            <a:r>
              <a:rPr lang="en-US" dirty="0" err="1" smtClean="0"/>
              <a:t>errore</a:t>
            </a:r>
            <a:r>
              <a:rPr lang="en-US" dirty="0" smtClean="0"/>
              <a:t>.</a:t>
            </a:r>
            <a:endParaRPr lang="en-US" dirty="0"/>
          </a:p>
        </p:txBody>
      </p:sp>
    </p:spTree>
    <p:extLst>
      <p:ext uri="{BB962C8B-B14F-4D97-AF65-F5344CB8AC3E}">
        <p14:creationId xmlns:p14="http://schemas.microsoft.com/office/powerpoint/2010/main" val="4036776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11858" y="476672"/>
            <a:ext cx="3435236"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Dati Personali</a:t>
            </a:r>
          </a:p>
          <a:p>
            <a:pPr algn="ctr"/>
            <a:endParaRPr lang="it-IT" dirty="0">
              <a:latin typeface="+mj-lt"/>
            </a:endParaRPr>
          </a:p>
        </p:txBody>
      </p:sp>
      <p:sp>
        <p:nvSpPr>
          <p:cNvPr id="4" name="Content Placeholder 3"/>
          <p:cNvSpPr txBox="1">
            <a:spLocks/>
          </p:cNvSpPr>
          <p:nvPr/>
        </p:nvSpPr>
        <p:spPr>
          <a:xfrm>
            <a:off x="539552" y="220486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Dati Personali </a:t>
            </a:r>
            <a:r>
              <a:rPr lang="it-IT" dirty="0" smtClean="0"/>
              <a:t>si occupa di gestire i dati personali, dalla creazione, alla modifica, alla visualizzazione. </a:t>
            </a:r>
            <a:r>
              <a:rPr lang="it-IT" b="1" dirty="0" smtClean="0"/>
              <a:t>Rispettando</a:t>
            </a:r>
            <a:r>
              <a:rPr lang="it-IT" dirty="0" smtClean="0"/>
              <a:t> </a:t>
            </a:r>
            <a:r>
              <a:rPr lang="it-IT" b="1" dirty="0" smtClean="0"/>
              <a:t>i requisiti analizzati </a:t>
            </a:r>
            <a:r>
              <a:rPr lang="it-IT" dirty="0" smtClean="0"/>
              <a:t>del sistema, il processo di iscrizione è stato concettualmente diviso in più parti che permettono di poter </a:t>
            </a:r>
            <a:r>
              <a:rPr lang="it-IT" b="1" dirty="0" smtClean="0"/>
              <a:t>completare l’iscrizione in tempi diversi</a:t>
            </a:r>
            <a:r>
              <a:rPr lang="it-IT" dirty="0" smtClean="0"/>
              <a:t>, in tutta comodità. Permette inoltre, in ogni momento, di modificare i dati inseriti nella fase di iscrizione.</a:t>
            </a:r>
            <a:endParaRPr lang="en-US" dirty="0" smtClean="0"/>
          </a:p>
          <a:p>
            <a:pPr marL="0" indent="0">
              <a:buNone/>
            </a:pPr>
            <a:endParaRPr lang="en-US" dirty="0"/>
          </a:p>
        </p:txBody>
      </p:sp>
    </p:spTree>
    <p:extLst>
      <p:ext uri="{BB962C8B-B14F-4D97-AF65-F5344CB8AC3E}">
        <p14:creationId xmlns:p14="http://schemas.microsoft.com/office/powerpoint/2010/main" val="337469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77606" y="476672"/>
            <a:ext cx="3103734" cy="1538883"/>
          </a:xfrm>
          <a:prstGeom prst="rect">
            <a:avLst/>
          </a:prstGeom>
          <a:noFill/>
        </p:spPr>
        <p:txBody>
          <a:bodyPr wrap="none" rtlCol="0">
            <a:spAutoFit/>
          </a:bodyPr>
          <a:lstStyle/>
          <a:p>
            <a:pPr algn="ctr"/>
            <a:r>
              <a:rPr lang="it-IT" sz="4800" b="1" dirty="0" smtClean="0">
                <a:latin typeface="+mj-lt"/>
              </a:rPr>
              <a:t>Application</a:t>
            </a: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395536" y="1988840"/>
            <a:ext cx="8280920"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L’iscrizione al sistema è divisa in </a:t>
            </a:r>
            <a:r>
              <a:rPr lang="it-IT" dirty="0" err="1" smtClean="0"/>
              <a:t>step</a:t>
            </a:r>
            <a:r>
              <a:rPr lang="it-IT" dirty="0" smtClean="0"/>
              <a:t>:</a:t>
            </a:r>
          </a:p>
          <a:p>
            <a:pPr lvl="1"/>
            <a:r>
              <a:rPr lang="it-IT" dirty="0" smtClean="0"/>
              <a:t>Il </a:t>
            </a:r>
            <a:r>
              <a:rPr lang="it-IT" b="1" dirty="0" smtClean="0"/>
              <a:t>primo </a:t>
            </a:r>
            <a:r>
              <a:rPr lang="it-IT" b="1" dirty="0" err="1" smtClean="0"/>
              <a:t>step</a:t>
            </a:r>
            <a:r>
              <a:rPr lang="it-IT" b="1" dirty="0" smtClean="0"/>
              <a:t> </a:t>
            </a:r>
            <a:r>
              <a:rPr lang="it-IT" dirty="0" smtClean="0"/>
              <a:t>consiste nella </a:t>
            </a:r>
            <a:r>
              <a:rPr lang="it-IT" b="1" dirty="0" smtClean="0"/>
              <a:t>registrazione</a:t>
            </a:r>
            <a:r>
              <a:rPr lang="it-IT" dirty="0" smtClean="0"/>
              <a:t> di un account, con i dati generici dell’utente</a:t>
            </a:r>
          </a:p>
          <a:p>
            <a:pPr lvl="1"/>
            <a:r>
              <a:rPr lang="it-IT" dirty="0" smtClean="0"/>
              <a:t>Il </a:t>
            </a:r>
            <a:r>
              <a:rPr lang="it-IT" b="1" dirty="0" smtClean="0"/>
              <a:t>secondo </a:t>
            </a:r>
            <a:r>
              <a:rPr lang="it-IT" b="1" dirty="0" err="1" smtClean="0"/>
              <a:t>step</a:t>
            </a:r>
            <a:r>
              <a:rPr lang="it-IT" b="1" dirty="0" smtClean="0"/>
              <a:t> </a:t>
            </a:r>
            <a:r>
              <a:rPr lang="it-IT" dirty="0" smtClean="0"/>
              <a:t>consiste nell’inserimento di un </a:t>
            </a:r>
            <a:r>
              <a:rPr lang="it-IT" b="1" dirty="0" smtClean="0"/>
              <a:t>bambino</a:t>
            </a:r>
            <a:r>
              <a:rPr lang="it-IT" dirty="0" smtClean="0"/>
              <a:t>, dei suoi dati personali. Questo </a:t>
            </a:r>
            <a:r>
              <a:rPr lang="it-IT" dirty="0" err="1" smtClean="0"/>
              <a:t>step</a:t>
            </a:r>
            <a:r>
              <a:rPr lang="it-IT" dirty="0" smtClean="0"/>
              <a:t> può essere ripetuto anche più volte</a:t>
            </a:r>
          </a:p>
          <a:p>
            <a:pPr lvl="1"/>
            <a:r>
              <a:rPr lang="it-IT" dirty="0" smtClean="0"/>
              <a:t>Il </a:t>
            </a:r>
            <a:r>
              <a:rPr lang="it-IT" b="1" dirty="0" smtClean="0"/>
              <a:t>terzo </a:t>
            </a:r>
            <a:r>
              <a:rPr lang="it-IT" b="1" dirty="0" err="1" smtClean="0"/>
              <a:t>step</a:t>
            </a:r>
            <a:r>
              <a:rPr lang="it-IT" b="1" dirty="0" smtClean="0"/>
              <a:t> </a:t>
            </a:r>
            <a:r>
              <a:rPr lang="it-IT" dirty="0" smtClean="0"/>
              <a:t>consiste nell’inserimento, in ordine indifferente, della </a:t>
            </a:r>
            <a:r>
              <a:rPr lang="it-IT" b="1" dirty="0" smtClean="0"/>
              <a:t>situazione familiare</a:t>
            </a:r>
            <a:r>
              <a:rPr lang="it-IT" dirty="0" smtClean="0"/>
              <a:t>, dei dati personali del </a:t>
            </a:r>
            <a:r>
              <a:rPr lang="it-IT" b="1" dirty="0" smtClean="0"/>
              <a:t>genitore richiedente </a:t>
            </a:r>
            <a:r>
              <a:rPr lang="it-IT" dirty="0" smtClean="0"/>
              <a:t>e, dove possibile, dei dati personali del </a:t>
            </a:r>
            <a:r>
              <a:rPr lang="it-IT" b="1" dirty="0" smtClean="0"/>
              <a:t>genitore non richiedente</a:t>
            </a:r>
            <a:endParaRPr lang="en-US" b="1" dirty="0"/>
          </a:p>
        </p:txBody>
      </p:sp>
    </p:spTree>
    <p:extLst>
      <p:ext uri="{BB962C8B-B14F-4D97-AF65-F5344CB8AC3E}">
        <p14:creationId xmlns:p14="http://schemas.microsoft.com/office/powerpoint/2010/main" val="323671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5"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Il </a:t>
            </a:r>
            <a:r>
              <a:rPr lang="it-IT" b="1" dirty="0" err="1" smtClean="0"/>
              <a:t>Control</a:t>
            </a:r>
            <a:r>
              <a:rPr lang="it-IT" b="1" dirty="0" smtClean="0"/>
              <a:t> Iscrizione </a:t>
            </a:r>
            <a:r>
              <a:rPr lang="it-IT" dirty="0" smtClean="0"/>
              <a:t>si occupa della gestione delle domanda di iscrizione presentate da un genitore per un determinato bambino in un determinato anno. Una domanda di iscrizione può essere compilata, ritirata, visualizzata, ma non modificata una volta inviata.</a:t>
            </a:r>
            <a:endParaRPr lang="en-US" dirty="0"/>
          </a:p>
        </p:txBody>
      </p:sp>
    </p:spTree>
    <p:extLst>
      <p:ext uri="{BB962C8B-B14F-4D97-AF65-F5344CB8AC3E}">
        <p14:creationId xmlns:p14="http://schemas.microsoft.com/office/powerpoint/2010/main" val="3693237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…..e soddisfatti (2)</a:t>
            </a:r>
          </a:p>
          <a:p>
            <a:pPr algn="ctr"/>
            <a:endParaRPr lang="it-IT" dirty="0">
              <a:latin typeface="+mj-lt"/>
            </a:endParaRPr>
          </a:p>
        </p:txBody>
      </p:sp>
      <p:sp>
        <p:nvSpPr>
          <p:cNvPr id="6" name="Content Placeholder 3"/>
          <p:cNvSpPr txBox="1">
            <a:spLocks/>
          </p:cNvSpPr>
          <p:nvPr/>
        </p:nvSpPr>
        <p:spPr>
          <a:xfrm>
            <a:off x="395536" y="1772816"/>
            <a:ext cx="6912768" cy="4824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Rapidità di Operazioni</a:t>
            </a:r>
          </a:p>
          <a:p>
            <a:pPr lvl="1"/>
            <a:r>
              <a:rPr lang="it-IT" dirty="0" smtClean="0"/>
              <a:t>Auto-Completamento</a:t>
            </a:r>
          </a:p>
          <a:p>
            <a:pPr lvl="2"/>
            <a:r>
              <a:rPr lang="it-IT" dirty="0" smtClean="0"/>
              <a:t>Compilazione Domanda</a:t>
            </a:r>
          </a:p>
          <a:p>
            <a:pPr lvl="1"/>
            <a:r>
              <a:rPr lang="it-IT" dirty="0" smtClean="0"/>
              <a:t>Modifiche e consultazione</a:t>
            </a:r>
          </a:p>
          <a:p>
            <a:pPr lvl="2"/>
            <a:r>
              <a:rPr lang="it-IT" dirty="0" smtClean="0"/>
              <a:t>Operazione su classi e iscritti (spostamenti)</a:t>
            </a:r>
          </a:p>
          <a:p>
            <a:pPr lvl="2"/>
            <a:r>
              <a:rPr lang="it-IT" dirty="0" smtClean="0"/>
              <a:t>Visualizzazione Bando</a:t>
            </a:r>
          </a:p>
          <a:p>
            <a:pPr lvl="2"/>
            <a:r>
              <a:rPr lang="it-IT" dirty="0" smtClean="0"/>
              <a:t>Accettazione Iscritto</a:t>
            </a:r>
          </a:p>
          <a:p>
            <a:pPr lvl="2"/>
            <a:r>
              <a:rPr lang="it-IT" dirty="0" smtClean="0"/>
              <a:t>Salvataggio di bozze di graduatoria</a:t>
            </a:r>
          </a:p>
          <a:p>
            <a:r>
              <a:rPr lang="it-IT" dirty="0" smtClean="0"/>
              <a:t>Alcune scelte strutturali</a:t>
            </a:r>
          </a:p>
          <a:p>
            <a:pPr lvl="1"/>
            <a:r>
              <a:rPr lang="it-IT" dirty="0" err="1" smtClean="0"/>
              <a:t>Strategy</a:t>
            </a:r>
            <a:r>
              <a:rPr lang="it-IT" dirty="0" smtClean="0"/>
              <a:t> Pattern</a:t>
            </a:r>
          </a:p>
          <a:p>
            <a:pPr lvl="2">
              <a:buNone/>
            </a:pPr>
            <a:endParaRPr lang="it-IT" dirty="0" smtClean="0"/>
          </a:p>
          <a:p>
            <a:pPr lvl="2"/>
            <a:endParaRPr lang="it-IT" dirty="0" smtClean="0"/>
          </a:p>
          <a:p>
            <a:pPr lvl="2"/>
            <a:endParaRPr lang="it-IT" dirty="0" smtClean="0"/>
          </a:p>
          <a:p>
            <a:pPr lvl="2">
              <a:buNone/>
            </a:pPr>
            <a:endParaRPr lang="it-IT" dirty="0" smtClean="0"/>
          </a:p>
          <a:p>
            <a:pPr lvl="2"/>
            <a:endParaRPr lang="it-IT" dirty="0" smtClean="0"/>
          </a:p>
        </p:txBody>
      </p:sp>
    </p:spTree>
    <p:extLst>
      <p:ext uri="{BB962C8B-B14F-4D97-AF65-F5344CB8AC3E}">
        <p14:creationId xmlns:p14="http://schemas.microsoft.com/office/powerpoint/2010/main" val="3678400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77606" y="476672"/>
            <a:ext cx="3103734" cy="1538883"/>
          </a:xfrm>
          <a:prstGeom prst="rect">
            <a:avLst/>
          </a:prstGeom>
          <a:noFill/>
        </p:spPr>
        <p:txBody>
          <a:bodyPr wrap="none" rtlCol="0">
            <a:spAutoFit/>
          </a:bodyPr>
          <a:lstStyle/>
          <a:p>
            <a:pPr algn="ctr"/>
            <a:r>
              <a:rPr lang="it-IT" sz="4800" b="1" dirty="0" smtClean="0">
                <a:latin typeface="+mj-lt"/>
              </a:rPr>
              <a:t>Application</a:t>
            </a: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1988840"/>
            <a:ext cx="8424936"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Solo dopo aver completato gli </a:t>
            </a:r>
            <a:r>
              <a:rPr lang="it-IT" dirty="0" err="1" smtClean="0"/>
              <a:t>step</a:t>
            </a:r>
            <a:r>
              <a:rPr lang="it-IT" dirty="0" smtClean="0"/>
              <a:t> dell’iscrizione è possibile presentare una </a:t>
            </a:r>
            <a:r>
              <a:rPr lang="it-IT" b="1" dirty="0" smtClean="0"/>
              <a:t>domanda di iscrizione </a:t>
            </a:r>
            <a:r>
              <a:rPr lang="it-IT" dirty="0" smtClean="0"/>
              <a:t>di un bambino all’asilo, divisa in due fasi:</a:t>
            </a:r>
          </a:p>
          <a:p>
            <a:pPr lvl="1"/>
            <a:r>
              <a:rPr lang="it-IT" dirty="0" smtClean="0"/>
              <a:t>La </a:t>
            </a:r>
            <a:r>
              <a:rPr lang="it-IT" b="1" dirty="0" smtClean="0"/>
              <a:t>prima fase </a:t>
            </a:r>
            <a:r>
              <a:rPr lang="it-IT" dirty="0" smtClean="0"/>
              <a:t>viene effettuata </a:t>
            </a:r>
            <a:r>
              <a:rPr lang="it-IT" b="1" dirty="0" smtClean="0"/>
              <a:t>prima</a:t>
            </a:r>
            <a:r>
              <a:rPr lang="it-IT" dirty="0" smtClean="0"/>
              <a:t> della pubblicazione delle graduatorie, quando il bando è ancora aperto</a:t>
            </a:r>
          </a:p>
          <a:p>
            <a:pPr lvl="1"/>
            <a:r>
              <a:rPr lang="it-IT" dirty="0" smtClean="0"/>
              <a:t>La </a:t>
            </a:r>
            <a:r>
              <a:rPr lang="it-IT" b="1" dirty="0" smtClean="0"/>
              <a:t>seconda fase </a:t>
            </a:r>
            <a:r>
              <a:rPr lang="it-IT" dirty="0" smtClean="0"/>
              <a:t>viene effettuata </a:t>
            </a:r>
            <a:r>
              <a:rPr lang="it-IT" b="1" dirty="0" smtClean="0"/>
              <a:t>dopo</a:t>
            </a:r>
            <a:r>
              <a:rPr lang="it-IT" dirty="0" smtClean="0"/>
              <a:t> la pubblicazione delle graduatorie, per inserire i dati che servono a completare la domanda di iscrizione</a:t>
            </a:r>
          </a:p>
          <a:p>
            <a:pPr marL="0" lvl="1">
              <a:spcBef>
                <a:spcPts val="0"/>
              </a:spcBef>
              <a:buNone/>
            </a:pPr>
            <a:r>
              <a:rPr lang="it-IT" dirty="0" smtClean="0"/>
              <a:t>E possibile, inoltre, conoscerne lo </a:t>
            </a:r>
            <a:r>
              <a:rPr lang="it-IT" b="1" dirty="0" smtClean="0"/>
              <a:t>stato</a:t>
            </a:r>
            <a:r>
              <a:rPr lang="it-IT" dirty="0" smtClean="0"/>
              <a:t> per avere sempre un feedback riguardo la situazione di una domanda di iscrizione.</a:t>
            </a:r>
          </a:p>
        </p:txBody>
      </p:sp>
    </p:spTree>
    <p:extLst>
      <p:ext uri="{BB962C8B-B14F-4D97-AF65-F5344CB8AC3E}">
        <p14:creationId xmlns:p14="http://schemas.microsoft.com/office/powerpoint/2010/main" val="1322575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Iscritti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Iscritti </a:t>
            </a:r>
            <a:r>
              <a:rPr lang="it-IT" dirty="0" smtClean="0"/>
              <a:t>si occupa di gestire alcune ricerche prestabilite per consultare velocemente </a:t>
            </a:r>
            <a:r>
              <a:rPr lang="it-IT" b="1" dirty="0" smtClean="0"/>
              <a:t>categorie di bambini</a:t>
            </a:r>
            <a:r>
              <a:rPr lang="it-IT" dirty="0" smtClean="0"/>
              <a:t> con le relative domande di iscrizione: idonei, non idonei, al primo anno, ad anni successivi e all’ultimo anno. </a:t>
            </a:r>
            <a:endParaRPr lang="en-US" dirty="0" smtClean="0"/>
          </a:p>
          <a:p>
            <a:pPr marL="0" indent="0">
              <a:buNone/>
            </a:pPr>
            <a:endParaRPr lang="en-US" dirty="0"/>
          </a:p>
        </p:txBody>
      </p:sp>
    </p:spTree>
    <p:extLst>
      <p:ext uri="{BB962C8B-B14F-4D97-AF65-F5344CB8AC3E}">
        <p14:creationId xmlns:p14="http://schemas.microsoft.com/office/powerpoint/2010/main" val="2407400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608254" y="476672"/>
            <a:ext cx="424244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Personale</a:t>
            </a: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Gestione Personale </a:t>
            </a:r>
            <a:r>
              <a:rPr lang="it-IT" dirty="0" smtClean="0"/>
              <a:t>si occupa di gestire i profili del personale, con le classiche funzioni per crearli, modificarli e cancellarli.</a:t>
            </a:r>
            <a:endParaRPr lang="en-US" dirty="0" smtClean="0"/>
          </a:p>
          <a:p>
            <a:pPr marL="0" indent="0">
              <a:buNone/>
            </a:pPr>
            <a:endParaRPr lang="en-US" dirty="0"/>
          </a:p>
        </p:txBody>
      </p:sp>
    </p:spTree>
    <p:extLst>
      <p:ext uri="{BB962C8B-B14F-4D97-AF65-F5344CB8AC3E}">
        <p14:creationId xmlns:p14="http://schemas.microsoft.com/office/powerpoint/2010/main" val="2103203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62074" y="476672"/>
            <a:ext cx="37348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Bando</a:t>
            </a: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Gestione Bando </a:t>
            </a:r>
            <a:r>
              <a:rPr lang="it-IT" dirty="0" smtClean="0"/>
              <a:t>si occupa di gestire il bando di iscrizione: permette di modificarlo, di assegnare i </a:t>
            </a:r>
            <a:r>
              <a:rPr lang="it-IT" b="1" dirty="0" smtClean="0"/>
              <a:t>punteggi </a:t>
            </a:r>
            <a:r>
              <a:rPr lang="it-IT" dirty="0" smtClean="0"/>
              <a:t>alle domande di iscrizione legate al bando attuale, </a:t>
            </a:r>
            <a:r>
              <a:rPr lang="it-IT" b="1" dirty="0" smtClean="0"/>
              <a:t>confermare o rifiutare </a:t>
            </a:r>
            <a:r>
              <a:rPr lang="it-IT" dirty="0" smtClean="0"/>
              <a:t>una domanda. Inoltre permette di effettuare una </a:t>
            </a:r>
            <a:r>
              <a:rPr lang="it-IT" b="1" dirty="0" smtClean="0"/>
              <a:t>ricerca per stato</a:t>
            </a:r>
            <a:r>
              <a:rPr lang="it-IT" dirty="0" smtClean="0"/>
              <a:t>,</a:t>
            </a:r>
            <a:r>
              <a:rPr lang="it-IT" b="1" dirty="0" smtClean="0"/>
              <a:t> </a:t>
            </a:r>
            <a:r>
              <a:rPr lang="it-IT" dirty="0" smtClean="0"/>
              <a:t>in modo da trovare più velocemente una categoria di utenti su cui effettuare determinate operazioni, permettendo così anche di visualizzare i componenti di un bando e il loro stato.</a:t>
            </a:r>
            <a:endParaRPr lang="en-US" dirty="0" smtClean="0"/>
          </a:p>
          <a:p>
            <a:pPr marL="0" indent="0">
              <a:buNone/>
            </a:pPr>
            <a:endParaRPr lang="en-US" dirty="0"/>
          </a:p>
        </p:txBody>
      </p:sp>
    </p:spTree>
    <p:extLst>
      <p:ext uri="{BB962C8B-B14F-4D97-AF65-F5344CB8AC3E}">
        <p14:creationId xmlns:p14="http://schemas.microsoft.com/office/powerpoint/2010/main" val="3631476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3"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Classi</a:t>
            </a:r>
          </a:p>
          <a:p>
            <a:pPr algn="ctr"/>
            <a:endParaRPr lang="it-IT" dirty="0">
              <a:latin typeface="+mj-lt"/>
            </a:endParaRPr>
          </a:p>
        </p:txBody>
      </p:sp>
      <p:sp>
        <p:nvSpPr>
          <p:cNvPr id="5" name="Content Placeholder 3"/>
          <p:cNvSpPr txBox="1">
            <a:spLocks/>
          </p:cNvSpPr>
          <p:nvPr/>
        </p:nvSpPr>
        <p:spPr>
          <a:xfrm>
            <a:off x="467544" y="1844824"/>
            <a:ext cx="8424936"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Classi </a:t>
            </a:r>
            <a:r>
              <a:rPr lang="it-IT" dirty="0" smtClean="0"/>
              <a:t>si occupa di gestire le </a:t>
            </a:r>
            <a:r>
              <a:rPr lang="it-IT" b="1" dirty="0" smtClean="0"/>
              <a:t>classi</a:t>
            </a:r>
            <a:r>
              <a:rPr lang="it-IT" dirty="0" smtClean="0"/>
              <a:t>, dalla loro creazione, modifica, cancellazione, alla loro relazione con i bambini. </a:t>
            </a:r>
            <a:r>
              <a:rPr lang="it-IT" b="1" dirty="0" smtClean="0"/>
              <a:t>Rispettando i requisiti analizzati </a:t>
            </a:r>
            <a:r>
              <a:rPr lang="it-IT" dirty="0" smtClean="0"/>
              <a:t>del sistema, la composizione di una classe avviene in due fasi successive, con una </a:t>
            </a:r>
            <a:r>
              <a:rPr lang="it-IT" i="1" dirty="0" smtClean="0"/>
              <a:t>“doppia approvazione”:</a:t>
            </a:r>
          </a:p>
          <a:p>
            <a:pPr marL="640800" indent="0">
              <a:buFont typeface="Courier New" pitchFamily="49" charset="0"/>
              <a:buChar char="o"/>
            </a:pPr>
            <a:r>
              <a:rPr lang="it-IT" sz="2600" dirty="0" smtClean="0"/>
              <a:t>Nella </a:t>
            </a:r>
            <a:r>
              <a:rPr lang="it-IT" sz="2600" b="1" dirty="0" smtClean="0"/>
              <a:t>prima fase </a:t>
            </a:r>
            <a:r>
              <a:rPr lang="it-IT" sz="2600" dirty="0" smtClean="0"/>
              <a:t>l’</a:t>
            </a:r>
            <a:r>
              <a:rPr lang="it-IT" sz="2600" b="1" dirty="0" smtClean="0"/>
              <a:t>impiegato dell’asilo </a:t>
            </a:r>
            <a:r>
              <a:rPr lang="it-IT" sz="2600" dirty="0" smtClean="0"/>
              <a:t>sceglie e bambini da assegnare alle classi e sottomette la composizione al delegato del rettore</a:t>
            </a:r>
          </a:p>
          <a:p>
            <a:pPr marL="640800" indent="0">
              <a:buFont typeface="Courier New" pitchFamily="49" charset="0"/>
              <a:buChar char="o"/>
            </a:pPr>
            <a:r>
              <a:rPr lang="it-IT" sz="2600" dirty="0" smtClean="0"/>
              <a:t>Nella </a:t>
            </a:r>
            <a:r>
              <a:rPr lang="it-IT" sz="2600" b="1" dirty="0" smtClean="0"/>
              <a:t>seconda fare </a:t>
            </a:r>
            <a:r>
              <a:rPr lang="it-IT" sz="2600" dirty="0" smtClean="0"/>
              <a:t>il</a:t>
            </a:r>
            <a:r>
              <a:rPr lang="it-IT" sz="2600" b="1" dirty="0" smtClean="0"/>
              <a:t> delegato del rettore </a:t>
            </a:r>
            <a:r>
              <a:rPr lang="it-IT" sz="2600" dirty="0" smtClean="0"/>
              <a:t>sceglie se confermare o rigettare la composizione. Nel caso peggiore, si torna alla prima fase.</a:t>
            </a:r>
          </a:p>
        </p:txBody>
      </p:sp>
    </p:spTree>
    <p:extLst>
      <p:ext uri="{BB962C8B-B14F-4D97-AF65-F5344CB8AC3E}">
        <p14:creationId xmlns:p14="http://schemas.microsoft.com/office/powerpoint/2010/main" val="437539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Ricerca</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Ricerca </a:t>
            </a:r>
            <a:r>
              <a:rPr lang="it-IT" dirty="0" smtClean="0"/>
              <a:t>si occupa di gestire la </a:t>
            </a:r>
            <a:r>
              <a:rPr lang="it-IT" b="1" dirty="0" smtClean="0"/>
              <a:t>ricerca</a:t>
            </a:r>
            <a:r>
              <a:rPr lang="it-IT" dirty="0" smtClean="0"/>
              <a:t> all’interno del sistema, effettuata </a:t>
            </a:r>
            <a:r>
              <a:rPr lang="it-IT" b="1" dirty="0" smtClean="0"/>
              <a:t>da</a:t>
            </a:r>
            <a:r>
              <a:rPr lang="it-IT" dirty="0" smtClean="0"/>
              <a:t> varie tipologie di utenza </a:t>
            </a:r>
            <a:r>
              <a:rPr lang="it-IT" b="1" dirty="0" smtClean="0"/>
              <a:t>su</a:t>
            </a:r>
            <a:r>
              <a:rPr lang="it-IT" dirty="0" smtClean="0"/>
              <a:t> varie tipologie di utenza, basandosi su alcuni criteri di visualizzazione.</a:t>
            </a:r>
          </a:p>
          <a:p>
            <a:pPr marL="0" indent="0">
              <a:buNone/>
            </a:pPr>
            <a:endParaRPr lang="it-IT" dirty="0" smtClean="0"/>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2054322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a:t>
            </a:r>
          </a:p>
          <a:p>
            <a:pPr algn="ctr"/>
            <a:endParaRPr lang="it-IT" dirty="0">
              <a:latin typeface="+mj-lt"/>
            </a:endParaRPr>
          </a:p>
        </p:txBody>
      </p:sp>
      <p:sp>
        <p:nvSpPr>
          <p:cNvPr id="4" name="Content Placeholder 3"/>
          <p:cNvSpPr txBox="1">
            <a:spLocks/>
          </p:cNvSpPr>
          <p:nvPr/>
        </p:nvSpPr>
        <p:spPr>
          <a:xfrm>
            <a:off x="611560" y="2204864"/>
            <a:ext cx="8208912" cy="439248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decisione di usare questo </a:t>
            </a:r>
            <a:r>
              <a:rPr lang="it-IT" b="1" dirty="0" smtClean="0"/>
              <a:t>Design Pattern </a:t>
            </a:r>
            <a:r>
              <a:rPr lang="it-IT" dirty="0" smtClean="0"/>
              <a:t>deriva della possibilità di effettuare una ricerca avanzata </a:t>
            </a:r>
            <a:r>
              <a:rPr lang="it-IT" b="1" dirty="0" smtClean="0"/>
              <a:t>da</a:t>
            </a:r>
            <a:r>
              <a:rPr lang="it-IT" dirty="0" smtClean="0"/>
              <a:t> una particolare tipologia specifica di utente </a:t>
            </a:r>
            <a:r>
              <a:rPr lang="it-IT" b="1" dirty="0" smtClean="0"/>
              <a:t>su</a:t>
            </a:r>
            <a:r>
              <a:rPr lang="it-IT" dirty="0" smtClean="0"/>
              <a:t> un altro specifico utente. Quindi, come </a:t>
            </a:r>
            <a:r>
              <a:rPr lang="it-IT" b="1" dirty="0" smtClean="0"/>
              <a:t>primo passo </a:t>
            </a:r>
            <a:r>
              <a:rPr lang="it-IT" dirty="0" smtClean="0"/>
              <a:t>è stato creato </a:t>
            </a:r>
            <a:r>
              <a:rPr lang="it-IT" b="1" dirty="0" err="1" smtClean="0"/>
              <a:t>ContestoRicerca</a:t>
            </a:r>
            <a:r>
              <a:rPr lang="it-IT" dirty="0" smtClean="0"/>
              <a:t> per selezionare la tipologia di ricerca che si andrà ad effettuare e il contesto in cui si farà; il </a:t>
            </a:r>
            <a:r>
              <a:rPr lang="it-IT" b="1" dirty="0" smtClean="0"/>
              <a:t>secondo passo </a:t>
            </a:r>
            <a:r>
              <a:rPr lang="it-IT" dirty="0" smtClean="0"/>
              <a:t>è la creazione della classe </a:t>
            </a:r>
            <a:r>
              <a:rPr lang="it-IT" b="1" dirty="0" err="1" smtClean="0"/>
              <a:t>AlgoritmoRicerca</a:t>
            </a:r>
            <a:r>
              <a:rPr lang="it-IT" dirty="0" smtClean="0"/>
              <a:t> che, in base al tipo di utente da ricercare, effettua una ricerca specifica con un algoritmo specifico.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2760503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6097" y="476672"/>
            <a:ext cx="4546758"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Motivazioni</a:t>
            </a:r>
          </a:p>
          <a:p>
            <a:pPr algn="ctr"/>
            <a:endParaRPr lang="it-IT" dirty="0">
              <a:latin typeface="+mj-lt"/>
            </a:endParaRPr>
          </a:p>
        </p:txBody>
      </p:sp>
      <p:sp>
        <p:nvSpPr>
          <p:cNvPr id="4" name="Content Placeholder 3"/>
          <p:cNvSpPr txBox="1">
            <a:spLocks/>
          </p:cNvSpPr>
          <p:nvPr/>
        </p:nvSpPr>
        <p:spPr>
          <a:xfrm>
            <a:off x="611560" y="2492896"/>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Questo perché gli utenti che effettuano la ricerca vedono alcuni dati o tutti, in base al tipo di utente e gli utenti ricercati su cui viene effettuata la ricerca hanno dati differenti in base al tipo di utente.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122799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04687" y="476672"/>
            <a:ext cx="384958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Grafico</a:t>
            </a:r>
          </a:p>
          <a:p>
            <a:pPr algn="ctr"/>
            <a:endParaRPr lang="it-IT" dirty="0">
              <a:latin typeface="+mj-lt"/>
            </a:endParaRPr>
          </a:p>
        </p:txBody>
      </p:sp>
      <p:pic>
        <p:nvPicPr>
          <p:cNvPr id="1026" name="Picture 2"/>
          <p:cNvPicPr>
            <a:picLocks noChangeAspect="1" noChangeArrowheads="1"/>
          </p:cNvPicPr>
          <p:nvPr/>
        </p:nvPicPr>
        <p:blipFill>
          <a:blip r:embed="rId2" cstate="print"/>
          <a:srcRect/>
          <a:stretch>
            <a:fillRect/>
          </a:stretch>
        </p:blipFill>
        <p:spPr bwMode="auto">
          <a:xfrm>
            <a:off x="216025" y="1844824"/>
            <a:ext cx="8676455" cy="4590407"/>
          </a:xfrm>
          <a:prstGeom prst="rect">
            <a:avLst/>
          </a:prstGeom>
          <a:noFill/>
          <a:ln w="9525">
            <a:noFill/>
            <a:miter lim="800000"/>
            <a:headEnd/>
            <a:tailEnd/>
          </a:ln>
        </p:spPr>
      </p:pic>
    </p:spTree>
    <p:extLst>
      <p:ext uri="{BB962C8B-B14F-4D97-AF65-F5344CB8AC3E}">
        <p14:creationId xmlns:p14="http://schemas.microsoft.com/office/powerpoint/2010/main" val="402624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72652" y="476672"/>
            <a:ext cx="3713645" cy="1538883"/>
          </a:xfrm>
          <a:prstGeom prst="rect">
            <a:avLst/>
          </a:prstGeom>
          <a:noFill/>
        </p:spPr>
        <p:txBody>
          <a:bodyPr wrap="none" rtlCol="0">
            <a:spAutoFit/>
          </a:bodyPr>
          <a:lstStyle/>
          <a:p>
            <a:pPr algn="ctr"/>
            <a:r>
              <a:rPr lang="it-IT" sz="4800" b="1" smtClean="0">
                <a:latin typeface="+mj-lt"/>
              </a:rPr>
              <a:t>Application</a:t>
            </a:r>
            <a:endParaRPr lang="it-IT" sz="4800" b="1" dirty="0" smtClean="0">
              <a:latin typeface="+mj-lt"/>
            </a:endParaRPr>
          </a:p>
          <a:p>
            <a:pPr algn="ctr"/>
            <a:r>
              <a:rPr lang="it-IT" sz="2800" b="1" dirty="0" smtClean="0">
                <a:latin typeface="+mj-lt"/>
              </a:rPr>
              <a:t>Gestione Notifiche Mail</a:t>
            </a:r>
          </a:p>
          <a:p>
            <a:pPr algn="ctr"/>
            <a:endParaRPr lang="it-IT" dirty="0">
              <a:latin typeface="+mj-lt"/>
            </a:endParaRPr>
          </a:p>
        </p:txBody>
      </p:sp>
      <p:sp>
        <p:nvSpPr>
          <p:cNvPr id="10" name="Content Placeholder 3"/>
          <p:cNvSpPr txBox="1">
            <a:spLocks/>
          </p:cNvSpPr>
          <p:nvPr/>
        </p:nvSpPr>
        <p:spPr>
          <a:xfrm>
            <a:off x="395536" y="2276872"/>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La </a:t>
            </a:r>
            <a:r>
              <a:rPr lang="en-US" b="1" smtClean="0"/>
              <a:t>Gestione</a:t>
            </a:r>
            <a:r>
              <a:rPr lang="en-US" b="1" dirty="0" smtClean="0"/>
              <a:t> </a:t>
            </a:r>
            <a:r>
              <a:rPr lang="en-US" b="1" dirty="0" err="1" smtClean="0"/>
              <a:t>Notifiche</a:t>
            </a:r>
            <a:r>
              <a:rPr lang="en-US" b="1" dirty="0" smtClean="0"/>
              <a:t> Mail </a:t>
            </a:r>
            <a:r>
              <a:rPr lang="en-US" dirty="0" err="1" smtClean="0"/>
              <a:t>permette</a:t>
            </a:r>
            <a:r>
              <a:rPr lang="en-US" dirty="0" smtClean="0"/>
              <a:t> di </a:t>
            </a:r>
            <a:r>
              <a:rPr lang="en-US" dirty="0" err="1" smtClean="0"/>
              <a:t>inviare</a:t>
            </a:r>
            <a:r>
              <a:rPr lang="en-US" dirty="0" smtClean="0"/>
              <a:t> mail di </a:t>
            </a:r>
            <a:r>
              <a:rPr lang="en-US" dirty="0" err="1" smtClean="0"/>
              <a:t>notifica</a:t>
            </a:r>
            <a:r>
              <a:rPr lang="en-US" dirty="0" smtClean="0"/>
              <a:t> </a:t>
            </a:r>
            <a:r>
              <a:rPr lang="en-US" dirty="0" err="1" smtClean="0"/>
              <a:t>agli</a:t>
            </a:r>
            <a:r>
              <a:rPr lang="en-US" dirty="0" smtClean="0"/>
              <a:t> </a:t>
            </a:r>
            <a:r>
              <a:rPr lang="en-US" dirty="0" err="1" smtClean="0"/>
              <a:t>utenti</a:t>
            </a:r>
            <a:r>
              <a:rPr lang="en-US" dirty="0" smtClean="0"/>
              <a:t> del </a:t>
            </a:r>
            <a:r>
              <a:rPr lang="en-US" dirty="0" err="1" smtClean="0"/>
              <a:t>sistema</a:t>
            </a:r>
            <a:r>
              <a:rPr lang="en-US" dirty="0" smtClean="0"/>
              <a:t> in determinate </a:t>
            </a:r>
            <a:r>
              <a:rPr lang="en-US" dirty="0" err="1" smtClean="0"/>
              <a:t>situazioni</a:t>
            </a:r>
            <a:r>
              <a:rPr lang="en-US" dirty="0" smtClean="0"/>
              <a:t>, come ad </a:t>
            </a:r>
            <a:r>
              <a:rPr lang="en-US" dirty="0" err="1" smtClean="0"/>
              <a:t>esempio</a:t>
            </a:r>
            <a:r>
              <a:rPr lang="en-US" dirty="0" smtClean="0"/>
              <a:t> </a:t>
            </a:r>
            <a:r>
              <a:rPr lang="en-US" dirty="0" err="1" smtClean="0"/>
              <a:t>nella</a:t>
            </a:r>
            <a:r>
              <a:rPr lang="en-US" dirty="0" smtClean="0"/>
              <a:t> </a:t>
            </a:r>
            <a:r>
              <a:rPr lang="en-US" dirty="0" err="1" smtClean="0"/>
              <a:t>creazione</a:t>
            </a:r>
            <a:r>
              <a:rPr lang="en-US" dirty="0" smtClean="0"/>
              <a:t> di un account (per </a:t>
            </a:r>
            <a:r>
              <a:rPr lang="en-US" dirty="0" err="1" smtClean="0"/>
              <a:t>comunicare</a:t>
            </a:r>
            <a:r>
              <a:rPr lang="en-US" dirty="0" smtClean="0"/>
              <a:t> username e password) o </a:t>
            </a:r>
            <a:r>
              <a:rPr lang="en-US" dirty="0" err="1" smtClean="0"/>
              <a:t>nel</a:t>
            </a:r>
            <a:r>
              <a:rPr lang="en-US" dirty="0" smtClean="0"/>
              <a:t> </a:t>
            </a:r>
            <a:r>
              <a:rPr lang="en-US" dirty="0" err="1" smtClean="0"/>
              <a:t>licenziamento</a:t>
            </a:r>
            <a:r>
              <a:rPr lang="en-US" dirty="0" smtClean="0"/>
              <a:t> del </a:t>
            </a:r>
            <a:r>
              <a:rPr lang="en-US" dirty="0" err="1" smtClean="0"/>
              <a:t>personale</a:t>
            </a:r>
            <a:r>
              <a:rPr lang="en-US" dirty="0" smtClean="0"/>
              <a:t>, </a:t>
            </a:r>
            <a:r>
              <a:rPr lang="en-US" dirty="0" err="1" smtClean="0"/>
              <a:t>nella</a:t>
            </a:r>
            <a:r>
              <a:rPr lang="en-US" dirty="0" smtClean="0"/>
              <a:t> </a:t>
            </a:r>
            <a:r>
              <a:rPr lang="en-US" dirty="0" err="1" smtClean="0"/>
              <a:t>comunicazione</a:t>
            </a:r>
            <a:r>
              <a:rPr lang="en-US" dirty="0" smtClean="0"/>
              <a:t> di </a:t>
            </a:r>
            <a:r>
              <a:rPr lang="en-US" dirty="0" err="1" smtClean="0"/>
              <a:t>eventi</a:t>
            </a:r>
            <a:r>
              <a:rPr lang="en-US" dirty="0" smtClean="0"/>
              <a:t>, e </a:t>
            </a:r>
            <a:r>
              <a:rPr lang="en-US" dirty="0" err="1" smtClean="0"/>
              <a:t>altro</a:t>
            </a:r>
            <a:r>
              <a:rPr lang="en-US" dirty="0" smtClean="0"/>
              <a:t>. </a:t>
            </a:r>
            <a:endParaRPr lang="en-US" dirty="0"/>
          </a:p>
        </p:txBody>
      </p:sp>
    </p:spTree>
    <p:extLst>
      <p:ext uri="{BB962C8B-B14F-4D97-AF65-F5344CB8AC3E}">
        <p14:creationId xmlns:p14="http://schemas.microsoft.com/office/powerpoint/2010/main" val="2196204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solidFill>
                  <a:schemeClr val="bg1"/>
                </a:solidFill>
              </a:rPr>
              <a:t>Rapidità di operazioni</a:t>
            </a:r>
          </a:p>
          <a:p>
            <a:pPr lvl="1"/>
            <a:r>
              <a:rPr lang="it-IT" dirty="0" smtClean="0"/>
              <a:t>Automatismo</a:t>
            </a:r>
          </a:p>
          <a:p>
            <a:pPr lvl="1"/>
            <a:r>
              <a:rPr lang="it-IT" dirty="0" smtClean="0"/>
              <a:t>Termini temporali</a:t>
            </a:r>
          </a:p>
          <a:p>
            <a:r>
              <a:rPr lang="it-IT" dirty="0" smtClean="0">
                <a:solidFill>
                  <a:srgbClr val="FF0000"/>
                </a:solidFill>
              </a:rPr>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val="2978215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1671480" y="476640"/>
            <a:ext cx="5540040" cy="152172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Notifiche E-mail</a:t>
            </a:r>
            <a:endParaRPr dirty="0"/>
          </a:p>
          <a:p>
            <a:pPr algn="ctr">
              <a:lnSpc>
                <a:spcPct val="100000"/>
              </a:lnSpc>
            </a:pPr>
            <a:endParaRPr dirty="0"/>
          </a:p>
          <a:p>
            <a:pPr algn="ctr">
              <a:lnSpc>
                <a:spcPct val="100000"/>
              </a:lnSpc>
            </a:pPr>
            <a:endParaRPr dirty="0"/>
          </a:p>
        </p:txBody>
      </p:sp>
      <p:sp>
        <p:nvSpPr>
          <p:cNvPr id="42" name="CustomShape 2"/>
          <p:cNvSpPr/>
          <p:nvPr/>
        </p:nvSpPr>
        <p:spPr>
          <a:xfrm>
            <a:off x="323640" y="1795320"/>
            <a:ext cx="8177040" cy="4205448"/>
          </a:xfrm>
          <a:prstGeom prst="rect">
            <a:avLst/>
          </a:prstGeom>
        </p:spPr>
        <p:txBody>
          <a:bodyPr lIns="90000" tIns="0" rIns="90000" bIns="45000"/>
          <a:lstStyle/>
          <a:p>
            <a:pPr>
              <a:lnSpc>
                <a:spcPct val="100000"/>
              </a:lnSpc>
              <a:buSzPct val="95000"/>
              <a:buFont typeface="Wingdings" pitchFamily="2" charset="2"/>
              <a:buChar char="v"/>
            </a:pPr>
            <a:r>
              <a:rPr lang="it-IT" sz="4000" b="1" dirty="0" err="1">
                <a:solidFill>
                  <a:srgbClr val="000000"/>
                </a:solidFill>
                <a:latin typeface="Calibri"/>
              </a:rPr>
              <a:t>NotificheMail</a:t>
            </a:r>
            <a:r>
              <a:rPr lang="it-IT" sz="4000" b="1" dirty="0" smtClean="0">
                <a:solidFill>
                  <a:srgbClr val="000000"/>
                </a:solidFill>
                <a:latin typeface="Calibri"/>
              </a:rPr>
              <a:t>:</a:t>
            </a:r>
          </a:p>
          <a:p>
            <a:pPr>
              <a:lnSpc>
                <a:spcPct val="100000"/>
              </a:lnSpc>
              <a:buSzPct val="95000"/>
            </a:pPr>
            <a:endParaRPr lang="it-IT" sz="4000" b="1" dirty="0" smtClean="0">
              <a:solidFill>
                <a:srgbClr val="000000"/>
              </a:solidFill>
              <a:latin typeface="Calibri"/>
            </a:endParaRPr>
          </a:p>
          <a:p>
            <a:pPr lvl="1">
              <a:buSzPct val="95000"/>
            </a:pPr>
            <a:r>
              <a:rPr lang="it-IT" sz="2800" dirty="0" smtClean="0">
                <a:solidFill>
                  <a:srgbClr val="000000"/>
                </a:solidFill>
                <a:latin typeface="Calibri"/>
              </a:rPr>
              <a:t>è </a:t>
            </a:r>
            <a:r>
              <a:rPr lang="it-IT" sz="2800" dirty="0">
                <a:solidFill>
                  <a:srgbClr val="000000"/>
                </a:solidFill>
                <a:latin typeface="Calibri"/>
              </a:rPr>
              <a:t>una funzionalità interna al nostro </a:t>
            </a:r>
            <a:r>
              <a:rPr lang="it-IT" sz="2800" dirty="0" smtClean="0">
                <a:solidFill>
                  <a:srgbClr val="000000"/>
                </a:solidFill>
                <a:latin typeface="Calibri"/>
              </a:rPr>
              <a:t>sistema </a:t>
            </a:r>
            <a:r>
              <a:rPr lang="it-IT" sz="2800" dirty="0">
                <a:solidFill>
                  <a:srgbClr val="000000"/>
                </a:solidFill>
                <a:latin typeface="Calibri"/>
              </a:rPr>
              <a:t>che permette di </a:t>
            </a:r>
            <a:r>
              <a:rPr lang="it-IT" sz="2800" dirty="0" smtClean="0">
                <a:solidFill>
                  <a:srgbClr val="000000"/>
                </a:solidFill>
                <a:latin typeface="Calibri"/>
              </a:rPr>
              <a:t>inviare </a:t>
            </a:r>
            <a:r>
              <a:rPr lang="it-IT" sz="2800" dirty="0">
                <a:solidFill>
                  <a:srgbClr val="000000"/>
                </a:solidFill>
                <a:latin typeface="Calibri"/>
              </a:rPr>
              <a:t>brevi messaggi di notifiche agli utenti che porto a termine iterazioni con il nostro </a:t>
            </a:r>
            <a:r>
              <a:rPr lang="it-IT" sz="2800" dirty="0" smtClean="0">
                <a:solidFill>
                  <a:srgbClr val="000000"/>
                </a:solidFill>
                <a:latin typeface="Calibri"/>
              </a:rPr>
              <a:t>sistema</a:t>
            </a:r>
            <a:endParaRPr sz="2800" dirty="0"/>
          </a:p>
        </p:txBody>
      </p:sp>
    </p:spTree>
    <p:extLst>
      <p:ext uri="{BB962C8B-B14F-4D97-AF65-F5344CB8AC3E}">
        <p14:creationId xmlns:p14="http://schemas.microsoft.com/office/powerpoint/2010/main" val="425729752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671480" y="476640"/>
            <a:ext cx="5540040" cy="152172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Tipi di Notifiche</a:t>
            </a:r>
          </a:p>
          <a:p>
            <a:pPr algn="ctr">
              <a:lnSpc>
                <a:spcPct val="100000"/>
              </a:lnSpc>
            </a:pPr>
            <a:r>
              <a:rPr lang="it-IT" sz="3000" dirty="0" smtClean="0">
                <a:solidFill>
                  <a:srgbClr val="000000"/>
                </a:solidFill>
              </a:rPr>
              <a:t>(1)</a:t>
            </a:r>
            <a:endParaRPr sz="3000" dirty="0"/>
          </a:p>
          <a:p>
            <a:pPr algn="ctr">
              <a:lnSpc>
                <a:spcPct val="100000"/>
              </a:lnSpc>
            </a:pPr>
            <a:endParaRPr dirty="0"/>
          </a:p>
          <a:p>
            <a:pPr algn="ctr">
              <a:lnSpc>
                <a:spcPct val="100000"/>
              </a:lnSpc>
            </a:pPr>
            <a:endParaRPr dirty="0"/>
          </a:p>
        </p:txBody>
      </p:sp>
      <p:sp>
        <p:nvSpPr>
          <p:cNvPr id="44" name="CustomShape 2"/>
          <p:cNvSpPr/>
          <p:nvPr/>
        </p:nvSpPr>
        <p:spPr>
          <a:xfrm>
            <a:off x="323640" y="1795320"/>
            <a:ext cx="8177040" cy="4633560"/>
          </a:xfrm>
          <a:prstGeom prst="rect">
            <a:avLst/>
          </a:prstGeom>
        </p:spPr>
        <p:txBody>
          <a:bodyPr lIns="90000" tIns="0" rIns="90000" bIns="45000"/>
          <a:lstStyle/>
          <a:p>
            <a:pPr>
              <a:lnSpc>
                <a:spcPct val="100000"/>
              </a:lnSpc>
              <a:buSzPct val="95000"/>
              <a:buFont typeface="Wingdings" pitchFamily="2" charset="2"/>
              <a:buChar char="v"/>
            </a:pPr>
            <a:r>
              <a:rPr lang="it-IT" sz="3200" dirty="0">
                <a:solidFill>
                  <a:srgbClr val="000000"/>
                </a:solidFill>
                <a:latin typeface="Calibri"/>
              </a:rPr>
              <a:t>Fra le varie notifiche che il sistema invia possiamo trovare notifiche di </a:t>
            </a:r>
            <a:r>
              <a:rPr lang="it-IT" sz="3200" dirty="0" smtClean="0">
                <a:solidFill>
                  <a:srgbClr val="000000"/>
                </a:solidFill>
                <a:latin typeface="Calibri"/>
              </a:rPr>
              <a:t>:</a:t>
            </a:r>
            <a:endParaRPr sz="2000" dirty="0"/>
          </a:p>
          <a:p>
            <a:pPr lvl="1">
              <a:buSzPct val="95000"/>
              <a:buFont typeface="Arial"/>
              <a:buChar char="•"/>
            </a:pPr>
            <a:r>
              <a:rPr lang="it-IT" sz="3200" b="1" dirty="0" smtClean="0">
                <a:solidFill>
                  <a:srgbClr val="000000"/>
                </a:solidFill>
                <a:latin typeface="Calibri"/>
              </a:rPr>
              <a:t> Composizione classe</a:t>
            </a:r>
            <a:r>
              <a:rPr lang="it-IT" sz="3200" dirty="0">
                <a:solidFill>
                  <a:srgbClr val="000000"/>
                </a:solidFill>
                <a:latin typeface="Calibri"/>
              </a:rPr>
              <a:t>:</a:t>
            </a:r>
            <a:r>
              <a:rPr lang="it-IT" sz="3200" dirty="0" smtClean="0">
                <a:solidFill>
                  <a:srgbClr val="000000"/>
                </a:solidFill>
                <a:latin typeface="Calibri"/>
              </a:rPr>
              <a:t> </a:t>
            </a:r>
            <a:r>
              <a:rPr lang="it-IT" sz="3200" dirty="0">
                <a:solidFill>
                  <a:srgbClr val="000000"/>
                </a:solidFill>
                <a:latin typeface="Calibri"/>
              </a:rPr>
              <a:t>manda una notifica al responsabile delle </a:t>
            </a:r>
            <a:r>
              <a:rPr lang="it-IT" sz="3200" dirty="0" smtClean="0">
                <a:solidFill>
                  <a:srgbClr val="000000"/>
                </a:solidFill>
                <a:latin typeface="Calibri"/>
              </a:rPr>
              <a:t>classi, che </a:t>
            </a:r>
            <a:r>
              <a:rPr lang="it-IT" sz="3200" dirty="0">
                <a:solidFill>
                  <a:srgbClr val="000000"/>
                </a:solidFill>
                <a:latin typeface="Calibri"/>
              </a:rPr>
              <a:t>quest'ultimo </a:t>
            </a:r>
            <a:r>
              <a:rPr lang="it-IT" sz="3200" dirty="0" smtClean="0">
                <a:solidFill>
                  <a:srgbClr val="000000"/>
                </a:solidFill>
                <a:latin typeface="Calibri"/>
              </a:rPr>
              <a:t>dovrà poi approvare.</a:t>
            </a:r>
            <a:endParaRPr sz="2000" dirty="0"/>
          </a:p>
          <a:p>
            <a:pPr lvl="1">
              <a:buSzPct val="95000"/>
              <a:buFont typeface="Arial"/>
              <a:buChar char="•"/>
            </a:pPr>
            <a:r>
              <a:rPr lang="it-IT" sz="3200" b="1" dirty="0" smtClean="0">
                <a:solidFill>
                  <a:srgbClr val="000000"/>
                </a:solidFill>
                <a:latin typeface="Calibri"/>
              </a:rPr>
              <a:t> Evento</a:t>
            </a:r>
            <a:r>
              <a:rPr lang="it-IT" sz="3200" dirty="0" smtClean="0">
                <a:solidFill>
                  <a:srgbClr val="000000"/>
                </a:solidFill>
                <a:latin typeface="Calibri"/>
              </a:rPr>
              <a:t>: manda </a:t>
            </a:r>
            <a:r>
              <a:rPr lang="it-IT" sz="3200" dirty="0">
                <a:solidFill>
                  <a:srgbClr val="000000"/>
                </a:solidFill>
                <a:latin typeface="Calibri"/>
              </a:rPr>
              <a:t>una notifica tutte le email presenti nel campo CC dell'evento, con data ora e luogo dell'evento.</a:t>
            </a:r>
            <a:endParaRPr sz="2000" dirty="0"/>
          </a:p>
          <a:p>
            <a:pPr lvl="1">
              <a:buSzPct val="95000"/>
              <a:buFont typeface="Arial"/>
              <a:buChar char="•"/>
            </a:pPr>
            <a:r>
              <a:rPr lang="it-IT" sz="3200" dirty="0">
                <a:solidFill>
                  <a:srgbClr val="000000"/>
                </a:solidFill>
                <a:latin typeface="Calibri"/>
              </a:rPr>
              <a:t>…..</a:t>
            </a:r>
            <a:endParaRPr sz="2000" dirty="0"/>
          </a:p>
        </p:txBody>
      </p:sp>
    </p:spTree>
    <p:extLst>
      <p:ext uri="{BB962C8B-B14F-4D97-AF65-F5344CB8AC3E}">
        <p14:creationId xmlns:p14="http://schemas.microsoft.com/office/powerpoint/2010/main" val="1516952845"/>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6" name="CustomShape 2"/>
          <p:cNvSpPr/>
          <p:nvPr/>
        </p:nvSpPr>
        <p:spPr>
          <a:xfrm>
            <a:off x="571472" y="1571612"/>
            <a:ext cx="8177040" cy="4633560"/>
          </a:xfrm>
          <a:prstGeom prst="rect">
            <a:avLst/>
          </a:prstGeom>
        </p:spPr>
        <p:txBody>
          <a:bodyPr lIns="90000" tIns="0" rIns="90000" bIns="45000"/>
          <a:lstStyle/>
          <a:p>
            <a:pPr>
              <a:lnSpc>
                <a:spcPct val="100000"/>
              </a:lnSpc>
              <a:buSzPct val="95000"/>
            </a:pPr>
            <a:endParaRPr sz="3200" dirty="0"/>
          </a:p>
          <a:p>
            <a:pPr>
              <a:lnSpc>
                <a:spcPct val="100000"/>
              </a:lnSpc>
              <a:buSzPct val="95000"/>
              <a:buFont typeface="Arial"/>
              <a:buChar char="•"/>
            </a:pPr>
            <a:r>
              <a:rPr lang="it-IT" sz="3200" b="1" dirty="0" smtClean="0">
                <a:solidFill>
                  <a:srgbClr val="000000"/>
                </a:solidFill>
                <a:latin typeface="Calibri"/>
              </a:rPr>
              <a:t> Licenziamento: </a:t>
            </a:r>
            <a:r>
              <a:rPr lang="it-IT" sz="3200" dirty="0" smtClean="0">
                <a:solidFill>
                  <a:srgbClr val="000000"/>
                </a:solidFill>
                <a:latin typeface="Calibri"/>
              </a:rPr>
              <a:t>manda </a:t>
            </a:r>
            <a:r>
              <a:rPr lang="it-IT" sz="3200" dirty="0">
                <a:solidFill>
                  <a:srgbClr val="000000"/>
                </a:solidFill>
                <a:latin typeface="Calibri"/>
              </a:rPr>
              <a:t>una notifica al diretto interessato</a:t>
            </a:r>
            <a:r>
              <a:rPr lang="it-IT" sz="3200" b="1" dirty="0">
                <a:solidFill>
                  <a:srgbClr val="000000"/>
                </a:solidFill>
                <a:latin typeface="Calibri"/>
              </a:rPr>
              <a:t>.</a:t>
            </a:r>
            <a:endParaRPr sz="3200" dirty="0"/>
          </a:p>
          <a:p>
            <a:pPr>
              <a:lnSpc>
                <a:spcPct val="100000"/>
              </a:lnSpc>
              <a:buSzPct val="95000"/>
              <a:buFont typeface="Arial"/>
              <a:buChar char="•"/>
            </a:pPr>
            <a:r>
              <a:rPr lang="it-IT" sz="3200" b="1" dirty="0" smtClean="0">
                <a:solidFill>
                  <a:srgbClr val="000000"/>
                </a:solidFill>
                <a:latin typeface="Calibri"/>
              </a:rPr>
              <a:t> Registrazione: </a:t>
            </a:r>
            <a:r>
              <a:rPr lang="it-IT" sz="3200" dirty="0" smtClean="0">
                <a:solidFill>
                  <a:srgbClr val="000000"/>
                </a:solidFill>
                <a:latin typeface="Calibri"/>
              </a:rPr>
              <a:t>alla </a:t>
            </a:r>
            <a:r>
              <a:rPr lang="it-IT" sz="3200" dirty="0">
                <a:solidFill>
                  <a:srgbClr val="000000"/>
                </a:solidFill>
                <a:latin typeface="Calibri"/>
              </a:rPr>
              <a:t>fine della registrazione il sistema invia </a:t>
            </a:r>
            <a:r>
              <a:rPr lang="it-IT" sz="3200" dirty="0" smtClean="0">
                <a:solidFill>
                  <a:srgbClr val="000000"/>
                </a:solidFill>
                <a:latin typeface="Calibri"/>
              </a:rPr>
              <a:t>una e-mail </a:t>
            </a:r>
            <a:r>
              <a:rPr lang="it-IT" sz="3200" dirty="0">
                <a:solidFill>
                  <a:srgbClr val="000000"/>
                </a:solidFill>
                <a:latin typeface="Calibri"/>
              </a:rPr>
              <a:t>con le credenziali appena inserite</a:t>
            </a:r>
            <a:r>
              <a:rPr lang="it-IT" sz="3200" b="1" dirty="0">
                <a:solidFill>
                  <a:srgbClr val="000000"/>
                </a:solidFill>
                <a:latin typeface="Calibri"/>
              </a:rPr>
              <a:t>.</a:t>
            </a:r>
            <a:endParaRPr sz="3200" dirty="0"/>
          </a:p>
        </p:txBody>
      </p:sp>
      <p:sp>
        <p:nvSpPr>
          <p:cNvPr id="47" name="TextShape 3"/>
          <p:cNvSpPr txBox="1"/>
          <p:nvPr/>
        </p:nvSpPr>
        <p:spPr>
          <a:xfrm>
            <a:off x="1714480" y="500042"/>
            <a:ext cx="5529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Tipi di Notifiche</a:t>
            </a:r>
            <a:endParaRPr dirty="0"/>
          </a:p>
          <a:p>
            <a:pPr algn="ctr">
              <a:lnSpc>
                <a:spcPct val="100000"/>
              </a:lnSpc>
            </a:pPr>
            <a:r>
              <a:rPr lang="it-IT" sz="3000" dirty="0" smtClean="0">
                <a:solidFill>
                  <a:srgbClr val="000000"/>
                </a:solidFill>
                <a:latin typeface="Calibri"/>
              </a:rPr>
              <a:t>(2)</a:t>
            </a:r>
            <a:endParaRPr dirty="0"/>
          </a:p>
        </p:txBody>
      </p:sp>
    </p:spTree>
    <p:extLst>
      <p:ext uri="{BB962C8B-B14F-4D97-AF65-F5344CB8AC3E}">
        <p14:creationId xmlns:p14="http://schemas.microsoft.com/office/powerpoint/2010/main" val="90366628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9" name="CustomShape 2"/>
          <p:cNvSpPr/>
          <p:nvPr/>
        </p:nvSpPr>
        <p:spPr>
          <a:xfrm>
            <a:off x="323640" y="1795320"/>
            <a:ext cx="8177040" cy="4633560"/>
          </a:xfrm>
          <a:prstGeom prst="rect">
            <a:avLst/>
          </a:prstGeom>
        </p:spPr>
        <p:txBody>
          <a:bodyPr lIns="90000" tIns="0" rIns="90000" bIns="45000"/>
          <a:lstStyle/>
          <a:p>
            <a:pPr>
              <a:lnSpc>
                <a:spcPct val="100000"/>
              </a:lnSpc>
              <a:buSzPct val="95000"/>
              <a:buFont typeface="Wingdings" pitchFamily="2" charset="2"/>
              <a:buChar char="v"/>
            </a:pPr>
            <a:r>
              <a:rPr lang="it-IT" sz="4400" b="1" dirty="0" smtClean="0">
                <a:solidFill>
                  <a:srgbClr val="000000"/>
                </a:solidFill>
                <a:latin typeface="Calibri"/>
              </a:rPr>
              <a:t>Come fare?</a:t>
            </a:r>
          </a:p>
          <a:p>
            <a:pPr>
              <a:lnSpc>
                <a:spcPct val="100000"/>
              </a:lnSpc>
              <a:buSzPct val="95000"/>
            </a:pPr>
            <a:endParaRPr lang="it-IT" sz="4400" b="1" dirty="0" smtClean="0">
              <a:solidFill>
                <a:srgbClr val="000000"/>
              </a:solidFill>
              <a:latin typeface="Calibri"/>
            </a:endParaRPr>
          </a:p>
          <a:p>
            <a:pPr lvl="1">
              <a:buSzPct val="95000"/>
              <a:buFont typeface="Arial" pitchFamily="34" charset="0"/>
              <a:buChar char="•"/>
            </a:pPr>
            <a:r>
              <a:rPr lang="it-IT" sz="3200" dirty="0" smtClean="0">
                <a:solidFill>
                  <a:srgbClr val="000000"/>
                </a:solidFill>
                <a:latin typeface="Calibri"/>
              </a:rPr>
              <a:t> Per </a:t>
            </a:r>
            <a:r>
              <a:rPr lang="it-IT" sz="3200" dirty="0">
                <a:solidFill>
                  <a:srgbClr val="000000"/>
                </a:solidFill>
                <a:latin typeface="Calibri"/>
              </a:rPr>
              <a:t>dar vita a questa funzionalità </a:t>
            </a:r>
            <a:r>
              <a:rPr lang="it-IT" sz="3200" dirty="0" smtClean="0">
                <a:solidFill>
                  <a:srgbClr val="000000"/>
                </a:solidFill>
                <a:latin typeface="Calibri"/>
              </a:rPr>
              <a:t>abbiamo </a:t>
            </a:r>
            <a:r>
              <a:rPr lang="it-IT" sz="3200" dirty="0">
                <a:solidFill>
                  <a:srgbClr val="000000"/>
                </a:solidFill>
                <a:latin typeface="Calibri"/>
              </a:rPr>
              <a:t>usato </a:t>
            </a:r>
            <a:r>
              <a:rPr lang="it-IT" sz="3200" b="1" dirty="0" smtClean="0">
                <a:solidFill>
                  <a:srgbClr val="000000"/>
                </a:solidFill>
                <a:latin typeface="Calibri"/>
              </a:rPr>
              <a:t>JAVAMAIL  (API di </a:t>
            </a:r>
            <a:r>
              <a:rPr lang="it-IT" sz="3200" b="1" dirty="0" err="1">
                <a:solidFill>
                  <a:srgbClr val="000000"/>
                </a:solidFill>
                <a:latin typeface="Calibri"/>
              </a:rPr>
              <a:t>Sun</a:t>
            </a:r>
            <a:r>
              <a:rPr lang="it-IT" sz="3200" b="1" dirty="0">
                <a:solidFill>
                  <a:srgbClr val="000000"/>
                </a:solidFill>
                <a:latin typeface="Calibri"/>
              </a:rPr>
              <a:t>) </a:t>
            </a:r>
            <a:r>
              <a:rPr lang="it-IT" sz="3200" dirty="0">
                <a:solidFill>
                  <a:srgbClr val="000000"/>
                </a:solidFill>
                <a:latin typeface="Calibri"/>
              </a:rPr>
              <a:t>e l'abbiamo </a:t>
            </a:r>
            <a:r>
              <a:rPr lang="it-IT" sz="3200" dirty="0" smtClean="0">
                <a:solidFill>
                  <a:srgbClr val="000000"/>
                </a:solidFill>
                <a:latin typeface="Calibri"/>
              </a:rPr>
              <a:t>integrata </a:t>
            </a:r>
            <a:r>
              <a:rPr lang="it-IT" sz="3200" dirty="0">
                <a:solidFill>
                  <a:srgbClr val="000000"/>
                </a:solidFill>
                <a:latin typeface="Calibri"/>
              </a:rPr>
              <a:t>nel nostro sistema </a:t>
            </a:r>
            <a:r>
              <a:rPr lang="it-IT" sz="3200" dirty="0" smtClean="0">
                <a:solidFill>
                  <a:srgbClr val="000000"/>
                </a:solidFill>
                <a:latin typeface="Calibri"/>
              </a:rPr>
              <a:t>tramite </a:t>
            </a:r>
            <a:r>
              <a:rPr lang="it-IT" sz="3200" dirty="0">
                <a:solidFill>
                  <a:srgbClr val="000000"/>
                </a:solidFill>
                <a:latin typeface="Calibri"/>
              </a:rPr>
              <a:t>il design pattern BRIDGE.</a:t>
            </a:r>
            <a:endParaRPr sz="2000" dirty="0"/>
          </a:p>
        </p:txBody>
      </p:sp>
      <p:sp>
        <p:nvSpPr>
          <p:cNvPr id="50"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spTree>
    <p:extLst>
      <p:ext uri="{BB962C8B-B14F-4D97-AF65-F5344CB8AC3E}">
        <p14:creationId xmlns:p14="http://schemas.microsoft.com/office/powerpoint/2010/main" val="379016076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52" name="CustomShape 2"/>
          <p:cNvSpPr/>
          <p:nvPr/>
        </p:nvSpPr>
        <p:spPr>
          <a:xfrm>
            <a:off x="323640" y="1795320"/>
            <a:ext cx="8177040" cy="4633560"/>
          </a:xfrm>
          <a:prstGeom prst="rect">
            <a:avLst/>
          </a:prstGeom>
        </p:spPr>
      </p:sp>
      <p:sp>
        <p:nvSpPr>
          <p:cNvPr id="53"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pic>
        <p:nvPicPr>
          <p:cNvPr id="54" name="Immagine 53"/>
          <p:cNvPicPr/>
          <p:nvPr/>
        </p:nvPicPr>
        <p:blipFill>
          <a:blip r:embed="rId2"/>
          <a:stretch>
            <a:fillRect/>
          </a:stretch>
        </p:blipFill>
        <p:spPr>
          <a:xfrm>
            <a:off x="216000" y="1656000"/>
            <a:ext cx="8712000" cy="4392000"/>
          </a:xfrm>
          <a:prstGeom prst="rect">
            <a:avLst/>
          </a:prstGeom>
        </p:spPr>
      </p:pic>
      <p:cxnSp>
        <p:nvCxnSpPr>
          <p:cNvPr id="7" name="Connettore 2 6"/>
          <p:cNvCxnSpPr/>
          <p:nvPr/>
        </p:nvCxnSpPr>
        <p:spPr>
          <a:xfrm flipV="1">
            <a:off x="2714612" y="2571744"/>
            <a:ext cx="100013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3714744" y="2000240"/>
            <a:ext cx="4357718" cy="646331"/>
          </a:xfrm>
          <a:prstGeom prst="rect">
            <a:avLst/>
          </a:prstGeom>
          <a:noFill/>
        </p:spPr>
        <p:txBody>
          <a:bodyPr wrap="square" rtlCol="0">
            <a:spAutoFit/>
          </a:bodyPr>
          <a:lstStyle/>
          <a:p>
            <a:r>
              <a:rPr lang="it-IT" dirty="0" smtClean="0"/>
              <a:t>Alla classe Abstraction corrisponde la classe</a:t>
            </a:r>
          </a:p>
          <a:p>
            <a:r>
              <a:rPr lang="it-IT" dirty="0" err="1" smtClean="0"/>
              <a:t>NotificheMail.java</a:t>
            </a:r>
            <a:endParaRPr lang="it-IT" dirty="0"/>
          </a:p>
        </p:txBody>
      </p:sp>
    </p:spTree>
    <p:extLst>
      <p:ext uri="{BB962C8B-B14F-4D97-AF65-F5344CB8AC3E}">
        <p14:creationId xmlns:p14="http://schemas.microsoft.com/office/powerpoint/2010/main" val="1889567349"/>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52" name="CustomShape 2"/>
          <p:cNvSpPr/>
          <p:nvPr/>
        </p:nvSpPr>
        <p:spPr>
          <a:xfrm>
            <a:off x="323640" y="1795320"/>
            <a:ext cx="8177040" cy="4633560"/>
          </a:xfrm>
          <a:prstGeom prst="rect">
            <a:avLst/>
          </a:prstGeom>
        </p:spPr>
      </p:sp>
      <p:sp>
        <p:nvSpPr>
          <p:cNvPr id="53"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pic>
        <p:nvPicPr>
          <p:cNvPr id="54" name="Immagine 53"/>
          <p:cNvPicPr/>
          <p:nvPr/>
        </p:nvPicPr>
        <p:blipFill>
          <a:blip r:embed="rId2"/>
          <a:stretch>
            <a:fillRect/>
          </a:stretch>
        </p:blipFill>
        <p:spPr>
          <a:xfrm>
            <a:off x="216000" y="1656000"/>
            <a:ext cx="8712000" cy="4392000"/>
          </a:xfrm>
          <a:prstGeom prst="rect">
            <a:avLst/>
          </a:prstGeom>
        </p:spPr>
      </p:pic>
      <p:cxnSp>
        <p:nvCxnSpPr>
          <p:cNvPr id="7" name="Connettore 2 6"/>
          <p:cNvCxnSpPr/>
          <p:nvPr/>
        </p:nvCxnSpPr>
        <p:spPr>
          <a:xfrm rot="16200000" flipV="1">
            <a:off x="7072330" y="2714620"/>
            <a:ext cx="42862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3714744" y="2000240"/>
            <a:ext cx="4357718" cy="646331"/>
          </a:xfrm>
          <a:prstGeom prst="rect">
            <a:avLst/>
          </a:prstGeom>
          <a:noFill/>
        </p:spPr>
        <p:txBody>
          <a:bodyPr wrap="square" rtlCol="0">
            <a:spAutoFit/>
          </a:bodyPr>
          <a:lstStyle/>
          <a:p>
            <a:r>
              <a:rPr lang="it-IT" dirty="0" smtClean="0"/>
              <a:t>All’interfaccia </a:t>
            </a:r>
            <a:r>
              <a:rPr lang="it-IT" dirty="0" err="1" smtClean="0"/>
              <a:t>Implementor</a:t>
            </a:r>
            <a:r>
              <a:rPr lang="it-IT" dirty="0" smtClean="0"/>
              <a:t> </a:t>
            </a:r>
            <a:r>
              <a:rPr lang="it-IT" dirty="0" err="1" smtClean="0"/>
              <a:t>corrispone</a:t>
            </a:r>
            <a:r>
              <a:rPr lang="it-IT" dirty="0" smtClean="0"/>
              <a:t> l’interfaccia Messaggio</a:t>
            </a:r>
            <a:endParaRPr lang="it-IT" dirty="0"/>
          </a:p>
        </p:txBody>
      </p:sp>
    </p:spTree>
    <p:extLst>
      <p:ext uri="{BB962C8B-B14F-4D97-AF65-F5344CB8AC3E}">
        <p14:creationId xmlns:p14="http://schemas.microsoft.com/office/powerpoint/2010/main" val="293859539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52" name="CustomShape 2"/>
          <p:cNvSpPr/>
          <p:nvPr/>
        </p:nvSpPr>
        <p:spPr>
          <a:xfrm>
            <a:off x="323640" y="1795320"/>
            <a:ext cx="8177040" cy="4633560"/>
          </a:xfrm>
          <a:prstGeom prst="rect">
            <a:avLst/>
          </a:prstGeom>
        </p:spPr>
      </p:sp>
      <p:sp>
        <p:nvSpPr>
          <p:cNvPr id="53"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pic>
        <p:nvPicPr>
          <p:cNvPr id="54" name="Immagine 53"/>
          <p:cNvPicPr/>
          <p:nvPr/>
        </p:nvPicPr>
        <p:blipFill>
          <a:blip r:embed="rId2"/>
          <a:stretch>
            <a:fillRect/>
          </a:stretch>
        </p:blipFill>
        <p:spPr>
          <a:xfrm>
            <a:off x="216000" y="1656000"/>
            <a:ext cx="8712000" cy="4392000"/>
          </a:xfrm>
          <a:prstGeom prst="rect">
            <a:avLst/>
          </a:prstGeom>
        </p:spPr>
      </p:pic>
      <p:cxnSp>
        <p:nvCxnSpPr>
          <p:cNvPr id="7" name="Connettore 2 6"/>
          <p:cNvCxnSpPr/>
          <p:nvPr/>
        </p:nvCxnSpPr>
        <p:spPr>
          <a:xfrm rot="5400000" flipH="1" flipV="1">
            <a:off x="2464579" y="4036223"/>
            <a:ext cx="242889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16200000" flipV="1">
            <a:off x="6679421" y="3964785"/>
            <a:ext cx="271464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CasellaDiTesto 25"/>
          <p:cNvSpPr txBox="1"/>
          <p:nvPr/>
        </p:nvSpPr>
        <p:spPr>
          <a:xfrm>
            <a:off x="3286116" y="1857364"/>
            <a:ext cx="5674567" cy="923330"/>
          </a:xfrm>
          <a:prstGeom prst="rect">
            <a:avLst/>
          </a:prstGeom>
          <a:noFill/>
        </p:spPr>
        <p:txBody>
          <a:bodyPr wrap="none" rtlCol="0">
            <a:spAutoFit/>
          </a:bodyPr>
          <a:lstStyle/>
          <a:p>
            <a:r>
              <a:rPr lang="it-IT" dirty="0" smtClean="0"/>
              <a:t>Alle classi </a:t>
            </a:r>
            <a:r>
              <a:rPr lang="it-IT" dirty="0" err="1" smtClean="0"/>
              <a:t>ConcreteImplementor</a:t>
            </a:r>
            <a:r>
              <a:rPr lang="it-IT" dirty="0" smtClean="0"/>
              <a:t> A e B corrispondono i vari </a:t>
            </a:r>
          </a:p>
          <a:p>
            <a:r>
              <a:rPr lang="it-IT" dirty="0" smtClean="0"/>
              <a:t>tipi di messaggi sopra citati, ovvero : </a:t>
            </a:r>
            <a:r>
              <a:rPr lang="it-IT" dirty="0" err="1" smtClean="0"/>
              <a:t>ComposizioneClasse</a:t>
            </a:r>
            <a:r>
              <a:rPr lang="it-IT" dirty="0" smtClean="0"/>
              <a:t>,</a:t>
            </a:r>
          </a:p>
          <a:p>
            <a:r>
              <a:rPr lang="it-IT" dirty="0" smtClean="0"/>
              <a:t>Evento,Registrazione e Licenziamento.</a:t>
            </a:r>
            <a:endParaRPr lang="it-IT" dirty="0"/>
          </a:p>
        </p:txBody>
      </p:sp>
    </p:spTree>
    <p:extLst>
      <p:ext uri="{BB962C8B-B14F-4D97-AF65-F5344CB8AC3E}">
        <p14:creationId xmlns:p14="http://schemas.microsoft.com/office/powerpoint/2010/main" val="338253662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9" name="CustomShape 2"/>
          <p:cNvSpPr/>
          <p:nvPr/>
        </p:nvSpPr>
        <p:spPr>
          <a:xfrm>
            <a:off x="323640" y="1795320"/>
            <a:ext cx="8177040" cy="4633560"/>
          </a:xfrm>
          <a:prstGeom prst="rect">
            <a:avLst/>
          </a:prstGeom>
        </p:spPr>
        <p:txBody>
          <a:bodyPr lIns="90000" tIns="0" rIns="90000" bIns="45000"/>
          <a:lstStyle/>
          <a:p>
            <a:pPr>
              <a:lnSpc>
                <a:spcPct val="100000"/>
              </a:lnSpc>
              <a:buSzPct val="95000"/>
              <a:buFont typeface="Wingdings" pitchFamily="2" charset="2"/>
              <a:buChar char="v"/>
            </a:pPr>
            <a:endParaRPr lang="it-IT" sz="3200" b="1" dirty="0" smtClean="0"/>
          </a:p>
          <a:p>
            <a:pPr>
              <a:lnSpc>
                <a:spcPct val="100000"/>
              </a:lnSpc>
              <a:buSzPct val="95000"/>
              <a:buFont typeface="Wingdings" pitchFamily="2" charset="2"/>
              <a:buChar char="v"/>
            </a:pPr>
            <a:r>
              <a:rPr lang="it-IT" sz="3200" b="1" dirty="0" smtClean="0"/>
              <a:t>Perché</a:t>
            </a:r>
            <a:endParaRPr lang="it-IT" sz="3200" dirty="0" smtClean="0"/>
          </a:p>
          <a:p>
            <a:pPr>
              <a:lnSpc>
                <a:spcPct val="100000"/>
              </a:lnSpc>
              <a:buSzPct val="95000"/>
            </a:pPr>
            <a:endParaRPr lang="it-IT" sz="3200" dirty="0" smtClean="0"/>
          </a:p>
          <a:p>
            <a:pPr lvl="1">
              <a:buSzPct val="95000"/>
              <a:buFont typeface="Arial" pitchFamily="34" charset="0"/>
              <a:buChar char="•"/>
            </a:pPr>
            <a:r>
              <a:rPr lang="it-IT" sz="2800" dirty="0" smtClean="0"/>
              <a:t> ci permette di inserire altri messaggi in modo semplice  e senza causare molti cambiamenti nel sistema, così come modificare quelli già esistenti.</a:t>
            </a:r>
          </a:p>
        </p:txBody>
      </p:sp>
      <p:sp>
        <p:nvSpPr>
          <p:cNvPr id="50"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Perché Bridge?</a:t>
            </a:r>
          </a:p>
          <a:p>
            <a:pPr algn="ctr">
              <a:lnSpc>
                <a:spcPct val="100000"/>
              </a:lnSpc>
            </a:pPr>
            <a:r>
              <a:rPr lang="it-IT" sz="3000" dirty="0" smtClean="0">
                <a:solidFill>
                  <a:srgbClr val="000000"/>
                </a:solidFill>
                <a:latin typeface="Calibri"/>
              </a:rPr>
              <a:t>(1)</a:t>
            </a:r>
            <a:endParaRPr sz="3000" dirty="0"/>
          </a:p>
        </p:txBody>
      </p:sp>
    </p:spTree>
    <p:extLst>
      <p:ext uri="{BB962C8B-B14F-4D97-AF65-F5344CB8AC3E}">
        <p14:creationId xmlns:p14="http://schemas.microsoft.com/office/powerpoint/2010/main" val="94514282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9" name="CustomShape 2"/>
          <p:cNvSpPr/>
          <p:nvPr/>
        </p:nvSpPr>
        <p:spPr>
          <a:xfrm>
            <a:off x="357158" y="1795320"/>
            <a:ext cx="8177040" cy="4633560"/>
          </a:xfrm>
          <a:prstGeom prst="rect">
            <a:avLst/>
          </a:prstGeom>
        </p:spPr>
        <p:txBody>
          <a:bodyPr lIns="90000" tIns="0" rIns="90000" bIns="45000"/>
          <a:lstStyle/>
          <a:p>
            <a:pPr>
              <a:lnSpc>
                <a:spcPct val="100000"/>
              </a:lnSpc>
              <a:buSzPct val="95000"/>
              <a:buFont typeface="Wingdings" pitchFamily="2" charset="2"/>
              <a:buChar char="v"/>
            </a:pPr>
            <a:endParaRPr lang="it-IT" sz="3200" b="1" dirty="0" smtClean="0"/>
          </a:p>
          <a:p>
            <a:pPr>
              <a:lnSpc>
                <a:spcPct val="100000"/>
              </a:lnSpc>
              <a:buSzPct val="95000"/>
              <a:buFont typeface="Wingdings" pitchFamily="2" charset="2"/>
              <a:buChar char="v"/>
            </a:pPr>
            <a:r>
              <a:rPr lang="it-IT" sz="3200" b="1" dirty="0" smtClean="0"/>
              <a:t>Perché</a:t>
            </a:r>
          </a:p>
          <a:p>
            <a:pPr lvl="1">
              <a:buSzPct val="95000"/>
            </a:pPr>
            <a:endParaRPr lang="it-IT" sz="2800" dirty="0" smtClean="0"/>
          </a:p>
          <a:p>
            <a:pPr lvl="1">
              <a:buSzPct val="95000"/>
              <a:buFont typeface="Arial" pitchFamily="34" charset="0"/>
              <a:buChar char="•"/>
            </a:pPr>
            <a:r>
              <a:rPr lang="it-IT" sz="2800" dirty="0" smtClean="0"/>
              <a:t> il </a:t>
            </a:r>
            <a:r>
              <a:rPr lang="it-IT" sz="2800" dirty="0" err="1" smtClean="0"/>
              <a:t>controlMail</a:t>
            </a:r>
            <a:r>
              <a:rPr lang="it-IT" sz="2800" dirty="0" smtClean="0"/>
              <a:t> può usare un solo metodo di invio senza badare al tipo di notifica, infatti prende in input un oggetto MESSAGGIO.</a:t>
            </a:r>
            <a:endParaRPr sz="2800" dirty="0"/>
          </a:p>
        </p:txBody>
      </p:sp>
      <p:sp>
        <p:nvSpPr>
          <p:cNvPr id="50"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smtClean="0">
                <a:solidFill>
                  <a:srgbClr val="000000"/>
                </a:solidFill>
                <a:latin typeface="Calibri"/>
              </a:rPr>
              <a:t>Perché Bridge?</a:t>
            </a:r>
            <a:endParaRPr lang="it-IT" sz="4800" b="1" dirty="0" smtClean="0">
              <a:solidFill>
                <a:srgbClr val="000000"/>
              </a:solidFill>
              <a:latin typeface="Calibri"/>
            </a:endParaRPr>
          </a:p>
          <a:p>
            <a:pPr algn="ctr">
              <a:lnSpc>
                <a:spcPct val="100000"/>
              </a:lnSpc>
            </a:pPr>
            <a:r>
              <a:rPr lang="it-IT" sz="3000" dirty="0" smtClean="0">
                <a:solidFill>
                  <a:srgbClr val="000000"/>
                </a:solidFill>
                <a:latin typeface="Calibri"/>
              </a:rPr>
              <a:t>(2)</a:t>
            </a:r>
            <a:endParaRPr sz="3000" dirty="0"/>
          </a:p>
        </p:txBody>
      </p:sp>
    </p:spTree>
    <p:extLst>
      <p:ext uri="{BB962C8B-B14F-4D97-AF65-F5344CB8AC3E}">
        <p14:creationId xmlns:p14="http://schemas.microsoft.com/office/powerpoint/2010/main" val="331329780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0"/>
            <a:ext cx="4096442" cy="1538883"/>
          </a:xfrm>
          <a:prstGeom prst="rect">
            <a:avLst/>
          </a:prstGeom>
          <a:noFill/>
        </p:spPr>
        <p:txBody>
          <a:bodyPr wrap="square" rtlCol="0">
            <a:spAutoFit/>
          </a:bodyPr>
          <a:lstStyle/>
          <a:p>
            <a:pPr algn="ctr"/>
            <a:r>
              <a:rPr lang="it-IT" sz="4800" b="1" dirty="0" smtClean="0">
                <a:latin typeface="+mj-lt"/>
              </a:rPr>
              <a:t>Progetto </a:t>
            </a:r>
            <a:r>
              <a:rPr lang="it-IT" sz="4800" b="1" dirty="0" err="1" smtClean="0">
                <a:latin typeface="+mj-lt"/>
              </a:rPr>
              <a:t>@silo</a:t>
            </a:r>
            <a:r>
              <a:rPr lang="it-IT" sz="4800" b="1" dirty="0" smtClean="0">
                <a:latin typeface="+mj-lt"/>
              </a:rPr>
              <a:t> </a:t>
            </a:r>
          </a:p>
          <a:p>
            <a:pPr algn="ctr"/>
            <a:r>
              <a:rPr lang="it-IT" sz="2800" b="1" dirty="0" smtClean="0">
                <a:latin typeface="+mj-lt"/>
              </a:rPr>
              <a:t>Perché?</a:t>
            </a:r>
          </a:p>
          <a:p>
            <a:pPr algn="ctr"/>
            <a:endParaRPr lang="it-IT" dirty="0">
              <a:latin typeface="+mj-lt"/>
            </a:endParaRPr>
          </a:p>
        </p:txBody>
      </p:sp>
      <p:sp>
        <p:nvSpPr>
          <p:cNvPr id="5" name="Content Placeholder 3"/>
          <p:cNvSpPr txBox="1">
            <a:spLocks/>
          </p:cNvSpPr>
          <p:nvPr/>
        </p:nvSpPr>
        <p:spPr>
          <a:xfrm>
            <a:off x="539552" y="1268760"/>
            <a:ext cx="8280920" cy="54006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Aderente alle aspettative </a:t>
            </a:r>
          </a:p>
          <a:p>
            <a:pPr lvl="1"/>
            <a:r>
              <a:rPr lang="it-IT" dirty="0" smtClean="0"/>
              <a:t>Familiarità</a:t>
            </a:r>
          </a:p>
          <a:p>
            <a:r>
              <a:rPr lang="it-IT" dirty="0" smtClean="0"/>
              <a:t>Struttura aziendale</a:t>
            </a:r>
          </a:p>
          <a:p>
            <a:pPr lvl="1"/>
            <a:r>
              <a:rPr lang="it-IT" dirty="0" smtClean="0"/>
              <a:t>Nessuna Variazione</a:t>
            </a:r>
          </a:p>
          <a:p>
            <a:pPr lvl="1"/>
            <a:r>
              <a:rPr lang="it-IT" dirty="0" smtClean="0"/>
              <a:t>Ingrato ai processi già noti</a:t>
            </a:r>
          </a:p>
          <a:p>
            <a:r>
              <a:rPr lang="it-IT" dirty="0" smtClean="0"/>
              <a:t>Documentazione Solida</a:t>
            </a:r>
          </a:p>
          <a:p>
            <a:pPr lvl="1"/>
            <a:r>
              <a:rPr lang="it-IT" dirty="0" smtClean="0"/>
              <a:t>Raffinata (revisionata)</a:t>
            </a:r>
          </a:p>
          <a:p>
            <a:pPr lvl="1"/>
            <a:r>
              <a:rPr lang="it-IT" dirty="0" smtClean="0"/>
              <a:t>Crescita costante</a:t>
            </a:r>
          </a:p>
          <a:p>
            <a:pPr lvl="1"/>
            <a:r>
              <a:rPr lang="it-IT" dirty="0" smtClean="0"/>
              <a:t>Ottima Tracciabilità</a:t>
            </a:r>
          </a:p>
          <a:p>
            <a:r>
              <a:rPr lang="it-IT" dirty="0" smtClean="0"/>
              <a:t>Usare </a:t>
            </a:r>
            <a:r>
              <a:rPr lang="it-IT" dirty="0" err="1" smtClean="0"/>
              <a:t>@silo</a:t>
            </a:r>
            <a:r>
              <a:rPr lang="it-IT" dirty="0" smtClean="0"/>
              <a:t> senza accorgersene</a:t>
            </a:r>
          </a:p>
          <a:p>
            <a:pPr lvl="1"/>
            <a:r>
              <a:rPr lang="it-IT" dirty="0" smtClean="0"/>
              <a:t>Stessi processi, con maggiore velocità ed efficienza </a:t>
            </a:r>
          </a:p>
          <a:p>
            <a:pPr lvl="1"/>
            <a:endParaRPr lang="it-IT" dirty="0" smtClean="0"/>
          </a:p>
          <a:p>
            <a:pPr lvl="1">
              <a:buNone/>
            </a:pPr>
            <a:endParaRPr lang="it-IT" dirty="0" smtClean="0"/>
          </a:p>
        </p:txBody>
      </p:sp>
    </p:spTree>
    <p:extLst>
      <p:ext uri="{BB962C8B-B14F-4D97-AF65-F5344CB8AC3E}">
        <p14:creationId xmlns:p14="http://schemas.microsoft.com/office/powerpoint/2010/main" val="388763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187</TotalTime>
  <Words>3504</Words>
  <Application>Microsoft Macintosh PowerPoint</Application>
  <PresentationFormat>Presentazione su schermo (4:3)</PresentationFormat>
  <Paragraphs>580</Paragraphs>
  <Slides>99</Slides>
  <Notes>18</Notes>
  <HiddenSlides>0</HiddenSlides>
  <MMClips>0</MMClips>
  <ScaleCrop>false</ScaleCrop>
  <HeadingPairs>
    <vt:vector size="4" baseType="variant">
      <vt:variant>
        <vt:lpstr>Tema</vt:lpstr>
      </vt:variant>
      <vt:variant>
        <vt:i4>1</vt:i4>
      </vt:variant>
      <vt:variant>
        <vt:lpstr>Titoli diapositive</vt:lpstr>
      </vt:variant>
      <vt:variant>
        <vt:i4>99</vt:i4>
      </vt:variant>
    </vt:vector>
  </HeadingPairs>
  <TitlesOfParts>
    <vt:vector size="100" baseType="lpstr">
      <vt:lpstr>Equinozio</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Andrea</cp:lastModifiedBy>
  <cp:revision>24</cp:revision>
  <dcterms:created xsi:type="dcterms:W3CDTF">2012-12-23T12:37:08Z</dcterms:created>
  <dcterms:modified xsi:type="dcterms:W3CDTF">2012-12-30T13:19:11Z</dcterms:modified>
</cp:coreProperties>
</file>