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8" r:id="rId3"/>
    <p:sldId id="259" r:id="rId4"/>
    <p:sldId id="260" r:id="rId5"/>
    <p:sldId id="268" r:id="rId6"/>
    <p:sldId id="275" r:id="rId7"/>
    <p:sldId id="267" r:id="rId8"/>
    <p:sldId id="269" r:id="rId9"/>
    <p:sldId id="270" r:id="rId10"/>
    <p:sldId id="264" r:id="rId11"/>
    <p:sldId id="266" r:id="rId12"/>
    <p:sldId id="276" r:id="rId13"/>
    <p:sldId id="265" r:id="rId14"/>
    <p:sldId id="271" r:id="rId15"/>
    <p:sldId id="272" r:id="rId16"/>
    <p:sldId id="273" r:id="rId17"/>
    <p:sldId id="274" r:id="rId1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6">
    <p:pos x="2906"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Tirocinanti </a:t>
            </a:r>
            <a:endParaRPr lang="it-IT" sz="3600" b="1" dirty="0"/>
          </a:p>
        </p:txBody>
      </p:sp>
      <p:sp>
        <p:nvSpPr>
          <p:cNvPr id="3" name="CasellaDiTesto 2"/>
          <p:cNvSpPr txBox="1"/>
          <p:nvPr/>
        </p:nvSpPr>
        <p:spPr>
          <a:xfrm>
            <a:off x="0" y="2132856"/>
            <a:ext cx="9144000" cy="1938992"/>
          </a:xfrm>
          <a:prstGeom prst="rect">
            <a:avLst/>
          </a:prstGeom>
          <a:noFill/>
        </p:spPr>
        <p:txBody>
          <a:bodyPr wrap="square" rtlCol="0">
            <a:spAutoFit/>
          </a:bodyPr>
          <a:lstStyle/>
          <a:p>
            <a:r>
              <a:rPr lang="it-IT" sz="2400" dirty="0"/>
              <a:t>Questa funzionalità è stata quella che ci ha impegnati maggiormente.</a:t>
            </a:r>
          </a:p>
          <a:p>
            <a:r>
              <a:rPr lang="it-IT" sz="2400" dirty="0"/>
              <a:t>Infatti in una prima analisi erano stati riscontrati solo 6 casi d’uso, poi in corso d’opera, man mano che il progetto prendeva forma e acquisivamo nuove informazioni su come dovevano interagire i tirocinanti con il sistema i casi d’uso sono diventati 19.</a:t>
            </a:r>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dirty="0" smtClean="0"/>
              <a:t>MKUP_M_31-32-33-34-35_Registro </a:t>
            </a:r>
            <a:r>
              <a:rPr lang="it-IT" dirty="0"/>
              <a:t>Tirocinanti</a:t>
            </a:r>
          </a:p>
        </p:txBody>
      </p:sp>
    </p:spTree>
    <p:extLst>
      <p:ext uri="{BB962C8B-B14F-4D97-AF65-F5344CB8AC3E}">
        <p14:creationId xmlns:p14="http://schemas.microsoft.com/office/powerpoint/2010/main" val="51892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val="253570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1477328"/>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è continuato in modo uniforme.</a:t>
            </a:r>
          </a:p>
          <a:p>
            <a:r>
              <a:rPr lang="it-IT" dirty="0" smtClean="0">
                <a:latin typeface="Arial" pitchFamily="34" charset="0"/>
                <a:cs typeface="Arial" pitchFamily="34" charset="0"/>
              </a:rPr>
              <a:t>Il RAD è stato raffinato  con l’aumentare delle conoscenze sulla materia.</a:t>
            </a:r>
          </a:p>
          <a:p>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p>
        </p:txBody>
      </p:sp>
    </p:spTree>
    <p:extLst>
      <p:ext uri="{BB962C8B-B14F-4D97-AF65-F5344CB8AC3E}">
        <p14:creationId xmlns:p14="http://schemas.microsoft.com/office/powerpoint/2010/main" val="957313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805853"/>
            <a:ext cx="4752527" cy="5863507"/>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107504" y="116632"/>
            <a:ext cx="8712968" cy="830997"/>
          </a:xfrm>
          <a:prstGeom prst="rect">
            <a:avLst/>
          </a:prstGeom>
          <a:noFill/>
        </p:spPr>
        <p:txBody>
          <a:bodyPr wrap="square" rtlCol="0">
            <a:spAutoFit/>
          </a:bodyPr>
          <a:lstStyle/>
          <a:p>
            <a:pPr algn="ctr"/>
            <a:r>
              <a:rPr lang="it-IT" sz="4800" b="1" dirty="0" smtClean="0"/>
              <a:t>Attori</a:t>
            </a:r>
            <a:endParaRPr lang="it-IT" sz="4800" b="1" dirty="0"/>
          </a:p>
        </p:txBody>
      </p:sp>
      <p:cxnSp>
        <p:nvCxnSpPr>
          <p:cNvPr id="4" name="Connettore 1 3"/>
          <p:cNvCxnSpPr/>
          <p:nvPr/>
        </p:nvCxnSpPr>
        <p:spPr>
          <a:xfrm>
            <a:off x="3023828" y="1628800"/>
            <a:ext cx="468052"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140968"/>
            <a:ext cx="6840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3105454" y="6093296"/>
            <a:ext cx="818474"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3095836" y="6453336"/>
            <a:ext cx="540060"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75956" y="3501008"/>
            <a:ext cx="396044"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3095836" y="6237312"/>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10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1323439"/>
          </a:xfrm>
          <a:prstGeom prst="rect">
            <a:avLst/>
          </a:prstGeom>
          <a:noFill/>
        </p:spPr>
        <p:txBody>
          <a:bodyPr wrap="square" rtlCol="0">
            <a:spAutoFit/>
          </a:bodyPr>
          <a:lstStyle/>
          <a:p>
            <a:pPr algn="ctr"/>
            <a:r>
              <a:rPr lang="it-IT" sz="4800" b="1" dirty="0" smtClean="0"/>
              <a:t>Tirocinanti</a:t>
            </a:r>
          </a:p>
          <a:p>
            <a:pPr algn="ctr"/>
            <a:r>
              <a:rPr lang="it-IT" sz="3200" b="1" dirty="0" smtClean="0"/>
              <a:t>Requisiti funzionali</a:t>
            </a:r>
            <a:endParaRPr lang="it-IT" sz="3200" b="1" dirty="0"/>
          </a:p>
        </p:txBody>
      </p:sp>
      <p:sp>
        <p:nvSpPr>
          <p:cNvPr id="4" name="CasellaDiTesto 3"/>
          <p:cNvSpPr txBox="1"/>
          <p:nvPr/>
        </p:nvSpPr>
        <p:spPr>
          <a:xfrm>
            <a:off x="0" y="2204864"/>
            <a:ext cx="9144000" cy="3170099"/>
          </a:xfrm>
          <a:prstGeom prst="rect">
            <a:avLst/>
          </a:prstGeom>
          <a:noFill/>
        </p:spPr>
        <p:txBody>
          <a:bodyPr wrap="square" rtlCol="0">
            <a:spAutoFit/>
          </a:bodyPr>
          <a:lstStyle/>
          <a:p>
            <a:endParaRPr lang="it-IT" sz="2000" dirty="0" smtClean="0"/>
          </a:p>
          <a:p>
            <a:pPr marL="342900" indent="-342900">
              <a:buFont typeface="Arial" pitchFamily="34" charset="0"/>
              <a:buChar char="•"/>
            </a:pPr>
            <a:r>
              <a:rPr lang="it-IT" sz="2000" b="1" dirty="0" smtClean="0"/>
              <a:t>RF_M_2.10 </a:t>
            </a:r>
            <a:r>
              <a:rPr lang="it-IT" sz="2000" dirty="0" smtClean="0"/>
              <a:t>Possibilità </a:t>
            </a:r>
            <a:r>
              <a:rPr lang="it-IT" sz="2000" dirty="0"/>
              <a:t>di visualizzare il registro delle attività del tirocinante da parte del tirocinante, responsabile tirocini e della segreteria dell'asilo</a:t>
            </a:r>
          </a:p>
          <a:p>
            <a:endParaRPr lang="it-IT" sz="2000" dirty="0"/>
          </a:p>
          <a:p>
            <a:pPr marL="342900" indent="-342900">
              <a:buFont typeface="Arial" pitchFamily="34" charset="0"/>
              <a:buChar char="•"/>
            </a:pPr>
            <a:r>
              <a:rPr lang="it-IT" sz="2000" b="1" dirty="0"/>
              <a:t>RF_M_2.14</a:t>
            </a:r>
            <a:r>
              <a:rPr lang="it-IT" sz="2000" dirty="0"/>
              <a:t>Possibilità di poter contestare l'allocazione da parte del </a:t>
            </a:r>
            <a:r>
              <a:rPr lang="it-IT" sz="2000" dirty="0" smtClean="0"/>
              <a:t>tirocinante</a:t>
            </a:r>
            <a:r>
              <a:rPr lang="it-IT" sz="2000" dirty="0"/>
              <a:t>.</a:t>
            </a:r>
          </a:p>
          <a:p>
            <a:endParaRPr lang="it-IT" sz="2000" dirty="0"/>
          </a:p>
          <a:p>
            <a:endParaRPr lang="it-IT" sz="2000" dirty="0"/>
          </a:p>
          <a:p>
            <a:endParaRPr lang="it-IT" sz="2000" dirty="0"/>
          </a:p>
          <a:p>
            <a:r>
              <a:rPr lang="it-IT" sz="2000" dirty="0" smtClean="0"/>
              <a:t> </a:t>
            </a:r>
          </a:p>
          <a:p>
            <a:endParaRPr lang="it-IT" sz="2000" dirty="0"/>
          </a:p>
        </p:txBody>
      </p:sp>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815882"/>
          </a:xfrm>
          <a:prstGeom prst="rect">
            <a:avLst/>
          </a:prstGeom>
          <a:noFill/>
        </p:spPr>
        <p:txBody>
          <a:bodyPr wrap="square" rtlCol="0">
            <a:spAutoFit/>
          </a:bodyPr>
          <a:lstStyle/>
          <a:p>
            <a:pPr algn="ctr"/>
            <a:r>
              <a:rPr lang="it-IT" sz="4000" b="1" dirty="0" smtClean="0"/>
              <a:t>Responsabile Tirocini</a:t>
            </a:r>
          </a:p>
          <a:p>
            <a:pPr algn="ctr"/>
            <a:r>
              <a:rPr lang="it-IT" sz="3200" b="1" dirty="0" smtClean="0"/>
              <a:t>Requisiti Funzionali</a:t>
            </a:r>
          </a:p>
          <a:p>
            <a:pPr algn="ctr"/>
            <a:endParaRPr lang="it-IT" sz="4000" b="1" dirty="0"/>
          </a:p>
        </p:txBody>
      </p:sp>
      <p:sp>
        <p:nvSpPr>
          <p:cNvPr id="4" name="CasellaDiTesto 3"/>
          <p:cNvSpPr txBox="1"/>
          <p:nvPr/>
        </p:nvSpPr>
        <p:spPr>
          <a:xfrm>
            <a:off x="-1844" y="1768748"/>
            <a:ext cx="9144000" cy="5909310"/>
          </a:xfrm>
          <a:prstGeom prst="rect">
            <a:avLst/>
          </a:prstGeom>
          <a:noFill/>
        </p:spPr>
        <p:txBody>
          <a:bodyPr wrap="square" rtlCol="0">
            <a:spAutoFit/>
          </a:bodyPr>
          <a:lstStyle/>
          <a:p>
            <a:endParaRPr lang="it-IT" dirty="0" smtClean="0"/>
          </a:p>
          <a:p>
            <a:endParaRPr lang="it-IT" dirty="0"/>
          </a:p>
          <a:p>
            <a:pPr marL="285750" indent="-285750">
              <a:buFont typeface="Arial" pitchFamily="34" charset="0"/>
              <a:buChar char="•"/>
            </a:pPr>
            <a:r>
              <a:rPr lang="it-IT" b="1" dirty="0" smtClean="0"/>
              <a:t>RF_M_2.6 </a:t>
            </a:r>
            <a:r>
              <a:rPr lang="it-IT" dirty="0" smtClean="0"/>
              <a:t>Possibilità </a:t>
            </a:r>
            <a:r>
              <a:rPr lang="it-IT" dirty="0"/>
              <a:t>di aggiungere il feedback sulla schedulazione di un tirocinante da parte del responsabile </a:t>
            </a:r>
            <a:r>
              <a:rPr lang="it-IT" dirty="0" smtClean="0"/>
              <a:t>tirocini</a:t>
            </a:r>
          </a:p>
          <a:p>
            <a:endParaRPr lang="it-IT" dirty="0"/>
          </a:p>
          <a:p>
            <a:pPr marL="285750" indent="-285750">
              <a:buFont typeface="Arial" pitchFamily="34" charset="0"/>
              <a:buChar char="•"/>
            </a:pPr>
            <a:r>
              <a:rPr lang="it-IT" b="1" dirty="0" smtClean="0"/>
              <a:t>RF_M_2.10 </a:t>
            </a:r>
            <a:r>
              <a:rPr lang="it-IT" dirty="0" smtClean="0"/>
              <a:t>Possibilità </a:t>
            </a:r>
            <a:r>
              <a:rPr lang="it-IT" dirty="0"/>
              <a:t>di visualizzare il registro delle attività del tirocinante da parte del tirocinante, responsabile tirocini e della segreteria dell'asilo;</a:t>
            </a:r>
          </a:p>
          <a:p>
            <a:endParaRPr lang="it-IT" dirty="0"/>
          </a:p>
          <a:p>
            <a:pPr marL="285750" indent="-285750">
              <a:buFont typeface="Arial" pitchFamily="34" charset="0"/>
              <a:buChar char="•"/>
            </a:pPr>
            <a:r>
              <a:rPr lang="it-IT" b="1" dirty="0" smtClean="0"/>
              <a:t>RF_M_2.12 </a:t>
            </a:r>
            <a:r>
              <a:rPr lang="it-IT" dirty="0" smtClean="0"/>
              <a:t>Possibilità </a:t>
            </a:r>
            <a:r>
              <a:rPr lang="it-IT" dirty="0"/>
              <a:t>di visualizzare la schedulazione dei tirocinanti da parte del responsabile tirocini e dalla segreteria dell'asilo e del tirocinante.</a:t>
            </a:r>
          </a:p>
          <a:p>
            <a:endParaRPr lang="it-IT" dirty="0"/>
          </a:p>
          <a:p>
            <a:pPr marL="285750" indent="-285750">
              <a:buFont typeface="Arial" pitchFamily="34" charset="0"/>
              <a:buChar char="•"/>
            </a:pPr>
            <a:r>
              <a:rPr lang="it-IT" b="1" dirty="0" smtClean="0"/>
              <a:t>RF_M_2.13 </a:t>
            </a:r>
            <a:r>
              <a:rPr lang="it-IT" dirty="0" smtClean="0"/>
              <a:t>Possibilità </a:t>
            </a:r>
            <a:r>
              <a:rPr lang="it-IT" dirty="0"/>
              <a:t>di inserimento della schedulazione dei tirocinanti da parte del responsabile tirocini</a:t>
            </a:r>
            <a:r>
              <a:rPr lang="it-IT" dirty="0" smtClean="0"/>
              <a:t>.</a:t>
            </a:r>
          </a:p>
          <a:p>
            <a:endParaRPr lang="it-IT" dirty="0"/>
          </a:p>
          <a:p>
            <a:pPr marL="285750" indent="-285750">
              <a:buFont typeface="Arial" pitchFamily="34" charset="0"/>
              <a:buChar char="•"/>
            </a:pPr>
            <a:r>
              <a:rPr lang="it-IT" b="1" dirty="0" smtClean="0"/>
              <a:t>RF_M_2.15 </a:t>
            </a:r>
            <a:r>
              <a:rPr lang="it-IT" dirty="0" smtClean="0"/>
              <a:t>Possibilità </a:t>
            </a:r>
            <a:r>
              <a:rPr lang="it-IT" dirty="0"/>
              <a:t>di modifica della schedulazione dei tirocinanti da parte del responsabile tirocini.</a:t>
            </a:r>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729</TotalTime>
  <Words>524</Words>
  <Application>Microsoft Office PowerPoint</Application>
  <PresentationFormat>Presentazione su schermo (4:3)</PresentationFormat>
  <Paragraphs>74</Paragraphs>
  <Slides>17</Slides>
  <Notes>0</Notes>
  <HiddenSlides>1</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57</cp:revision>
  <dcterms:created xsi:type="dcterms:W3CDTF">2012-12-23T12:37:08Z</dcterms:created>
  <dcterms:modified xsi:type="dcterms:W3CDTF">2013-01-03T10:05:17Z</dcterms:modified>
</cp:coreProperties>
</file>