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321" r:id="rId34"/>
    <p:sldId id="322" r:id="rId35"/>
    <p:sldId id="292" r:id="rId36"/>
    <p:sldId id="293" r:id="rId37"/>
    <p:sldId id="294" r:id="rId38"/>
    <p:sldId id="295" r:id="rId3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54" autoAdjust="0"/>
  </p:normalViewPr>
  <p:slideViewPr>
    <p:cSldViewPr>
      <p:cViewPr>
        <p:scale>
          <a:sx n="70" d="100"/>
          <a:sy n="70" d="100"/>
        </p:scale>
        <p:origin x="-1374"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29/12/2012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a:t>
            </a:r>
            <a:r>
              <a:rPr lang="it-IT" baseline="0" dirty="0" smtClean="0"/>
              <a:t>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extLst>
      <p:ext uri="{BB962C8B-B14F-4D97-AF65-F5344CB8AC3E}">
        <p14:creationId xmlns:p14="http://schemas.microsoft.com/office/powerpoint/2010/main" val="1425725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29/12/2012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027425847"/>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5" name="TextBox 4"/>
          <p:cNvSpPr txBox="1"/>
          <p:nvPr/>
        </p:nvSpPr>
        <p:spPr>
          <a:xfrm>
            <a:off x="2857488" y="642918"/>
            <a:ext cx="3857652" cy="615553"/>
          </a:xfrm>
          <a:prstGeom prst="rect">
            <a:avLst/>
          </a:prstGeom>
          <a:noFill/>
        </p:spPr>
        <p:txBody>
          <a:bodyPr wrap="square" rtlCol="0">
            <a:spAutoFit/>
          </a:bodyPr>
          <a:lstStyle/>
          <a:p>
            <a:r>
              <a:rPr lang="it-IT" sz="3400" b="1" dirty="0" smtClean="0"/>
              <a:t>ER Questionari</a:t>
            </a:r>
            <a:endParaRPr lang="it-IT" sz="3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500826" y="4786322"/>
            <a:ext cx="2286005" cy="1714504"/>
          </a:xfrm>
          <a:prstGeom prst="rect">
            <a:avLst/>
          </a:prstGeom>
          <a:noFill/>
        </p:spPr>
      </p:pic>
      <p:pic>
        <p:nvPicPr>
          <p:cNvPr id="4098" name="Picture 2" descr="D:\Tony\Omini\omino_divisione.jpg"/>
          <p:cNvPicPr>
            <a:picLocks noChangeAspect="1" noChangeArrowheads="1"/>
          </p:cNvPicPr>
          <p:nvPr/>
        </p:nvPicPr>
        <p:blipFill>
          <a:blip r:embed="rId4" cstate="print"/>
          <a:srcRect/>
          <a:stretch>
            <a:fillRect/>
          </a:stretch>
        </p:blipFill>
        <p:spPr bwMode="auto">
          <a:xfrm>
            <a:off x="5929322" y="928670"/>
            <a:ext cx="2667019" cy="2000264"/>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dirty="0" smtClean="0"/>
              <a:t>Divisione sottosistemi complessa</a:t>
            </a:r>
          </a:p>
          <a:p>
            <a:pPr lvl="1"/>
            <a:r>
              <a:rPr lang="it-IT" dirty="0" smtClean="0"/>
              <a:t>Progettazione e realizzazione del Database </a:t>
            </a:r>
          </a:p>
          <a:p>
            <a:pPr lvl="1"/>
            <a:endParaRPr lang="it-IT" dirty="0" smtClean="0"/>
          </a:p>
          <a:p>
            <a:pPr lvl="1">
              <a:buNone/>
            </a:pPr>
            <a:endParaRPr lang="it-IT" dirty="0" smtClean="0"/>
          </a:p>
          <a:p>
            <a:r>
              <a:rPr lang="it-IT" dirty="0" smtClean="0"/>
              <a:t>Pro:</a:t>
            </a:r>
          </a:p>
          <a:p>
            <a:pPr lvl="1"/>
            <a:r>
              <a:rPr lang="it-IT" dirty="0" smtClean="0"/>
              <a:t>Realizzazione di un prototipo.</a:t>
            </a:r>
          </a:p>
          <a:p>
            <a:pPr lvl="1"/>
            <a:r>
              <a:rPr lang="it-IT" dirty="0" smtClean="0"/>
              <a:t>Presentazione del prototipo al committente.</a:t>
            </a:r>
          </a:p>
        </p:txBody>
      </p:sp>
      <p:sp>
        <p:nvSpPr>
          <p:cNvPr id="8" name="TextBox 7"/>
          <p:cNvSpPr txBox="1"/>
          <p:nvPr/>
        </p:nvSpPr>
        <p:spPr>
          <a:xfrm>
            <a:off x="7643834" y="5143512"/>
            <a:ext cx="928694" cy="369332"/>
          </a:xfrm>
          <a:prstGeom prst="rect">
            <a:avLst/>
          </a:prstGeom>
          <a:noFill/>
        </p:spPr>
        <p:txBody>
          <a:bodyPr wrap="square" rtlCol="0">
            <a:spAutoFit/>
          </a:bodyPr>
          <a:lstStyle/>
          <a:p>
            <a:r>
              <a:rPr lang="it-IT" dirty="0" smtClean="0"/>
              <a:t>@silo</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2" presetClass="entr" presetSubtype="4" fill="hold" nodeType="withEffect">
                                  <p:stCondLst>
                                    <p:cond delay="0"/>
                                  </p:stCondLst>
                                  <p:childTnLst>
                                    <p:set>
                                      <p:cBhvr>
                                        <p:cTn id="38" dur="1" fill="hold">
                                          <p:stCondLst>
                                            <p:cond delay="0"/>
                                          </p:stCondLst>
                                        </p:cTn>
                                        <p:tgtEl>
                                          <p:spTgt spid="4098"/>
                                        </p:tgtEl>
                                        <p:attrNameLst>
                                          <p:attrName>style.visibility</p:attrName>
                                        </p:attrNameLst>
                                      </p:cBhvr>
                                      <p:to>
                                        <p:strVal val="visible"/>
                                      </p:to>
                                    </p:set>
                                    <p:animEffect transition="in" filter="wipe(down)">
                                      <p:cBhvr>
                                        <p:cTn id="39" dur="500"/>
                                        <p:tgtEl>
                                          <p:spTgt spid="409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4099"/>
                                        </p:tgtEl>
                                        <p:attrNameLst>
                                          <p:attrName>style.visibility</p:attrName>
                                        </p:attrNameLst>
                                      </p:cBhvr>
                                      <p:to>
                                        <p:strVal val="visible"/>
                                      </p:to>
                                    </p:set>
                                    <p:animEffect transition="in" filter="wipe(down)">
                                      <p:cBhvr>
                                        <p:cTn id="43" dur="500"/>
                                        <p:tgtEl>
                                          <p:spTgt spid="4099"/>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endParaRPr lang="it-IT" sz="2200" dirty="0" smtClean="0"/>
          </a:p>
          <a:p>
            <a:pPr marL="742950" lvl="1" indent="-285750">
              <a:buFont typeface="Courier New" pitchFamily="49" charset="0"/>
              <a:buChar char="o"/>
            </a:pPr>
            <a:r>
              <a:rPr lang="it-IT" sz="2200" dirty="0" smtClean="0"/>
              <a:t>Permettendo un’analisi oggettiva sulla qualità dei servizi </a:t>
            </a:r>
            <a:r>
              <a:rPr lang="it-IT" sz="2200" dirty="0" smtClean="0"/>
              <a:t>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dirty="0" smtClean="0"/>
              <a:t>Sicurezza</a:t>
            </a:r>
            <a:endParaRPr lang="it-IT" sz="2200" dirty="0"/>
          </a:p>
        </p:txBody>
      </p:sp>
      <p:sp>
        <p:nvSpPr>
          <p:cNvPr id="8" name="CasellaDiTesto 7"/>
          <p:cNvSpPr txBox="1"/>
          <p:nvPr/>
        </p:nvSpPr>
        <p:spPr>
          <a:xfrm>
            <a:off x="2000232" y="3000372"/>
            <a:ext cx="1176669" cy="430887"/>
          </a:xfrm>
          <a:prstGeom prst="rect">
            <a:avLst/>
          </a:prstGeom>
          <a:noFill/>
        </p:spPr>
        <p:txBody>
          <a:bodyPr wrap="none" rtlCol="0">
            <a:spAutoFit/>
          </a:bodyPr>
          <a:lstStyle/>
          <a:p>
            <a:r>
              <a:rPr lang="it-IT" sz="2200" dirty="0" smtClean="0"/>
              <a:t>Usabilità</a:t>
            </a:r>
            <a:endParaRPr lang="it-IT" sz="2200"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dirty="0" smtClean="0"/>
              <a:t>Performance</a:t>
            </a:r>
            <a:endParaRPr lang="it-IT" sz="2200" dirty="0"/>
          </a:p>
        </p:txBody>
      </p:sp>
    </p:spTree>
    <p:extLst>
      <p:ext uri="{BB962C8B-B14F-4D97-AF65-F5344CB8AC3E}">
        <p14:creationId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08" y="2428868"/>
            <a:ext cx="1695664" cy="226088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87952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61678"/>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spTree>
    <p:extLst>
      <p:ext uri="{BB962C8B-B14F-4D97-AF65-F5344CB8AC3E}">
        <p14:creationId xmlns:p14="http://schemas.microsoft.com/office/powerpoint/2010/main" val="2026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val="119711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6"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674206"/>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linda\uni\esami_da_svolgere\gps\progetto_gps\Atsilo\Presentazione\Atsilo3\google-drive1-468x3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5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00"/>
                                        </p:tgtEl>
                                        <p:attrNameLst>
                                          <p:attrName>style.visibility</p:attrName>
                                        </p:attrNameLst>
                                      </p:cBhvr>
                                      <p:to>
                                        <p:strVal val="visible"/>
                                      </p:to>
                                    </p:set>
                                    <p:anim calcmode="lin" valueType="num">
                                      <p:cBhvr additive="base">
                                        <p:cTn id="33" dur="500" fill="hold"/>
                                        <p:tgtEl>
                                          <p:spTgt spid="4100"/>
                                        </p:tgtEl>
                                        <p:attrNameLst>
                                          <p:attrName>ppt_x</p:attrName>
                                        </p:attrNameLst>
                                      </p:cBhvr>
                                      <p:tavLst>
                                        <p:tav tm="0">
                                          <p:val>
                                            <p:strVal val="#ppt_x"/>
                                          </p:val>
                                        </p:tav>
                                        <p:tav tm="100000">
                                          <p:val>
                                            <p:strVal val="#ppt_x"/>
                                          </p:val>
                                        </p:tav>
                                      </p:tavLst>
                                    </p:anim>
                                    <p:anim calcmode="lin" valueType="num">
                                      <p:cBhvr additive="base">
                                        <p:cTn id="34" dur="500" fill="hold"/>
                                        <p:tgtEl>
                                          <p:spTgt spid="410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 calcmode="lin" valueType="num">
                                      <p:cBhvr additive="base">
                                        <p:cTn id="37" dur="500" fill="hold"/>
                                        <p:tgtEl>
                                          <p:spTgt spid="4098"/>
                                        </p:tgtEl>
                                        <p:attrNameLst>
                                          <p:attrName>ppt_x</p:attrName>
                                        </p:attrNameLst>
                                      </p:cBhvr>
                                      <p:tavLst>
                                        <p:tav tm="0">
                                          <p:val>
                                            <p:strVal val="#ppt_x"/>
                                          </p:val>
                                        </p:tav>
                                        <p:tav tm="100000">
                                          <p:val>
                                            <p:strVal val="#ppt_x"/>
                                          </p:val>
                                        </p:tav>
                                      </p:tavLst>
                                    </p:anim>
                                    <p:anim calcmode="lin" valueType="num">
                                      <p:cBhvr additive="base">
                                        <p:cTn id="3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836" y="2822742"/>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0740" y="3294563"/>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spTree>
    <p:extLst>
      <p:ext uri="{BB962C8B-B14F-4D97-AF65-F5344CB8AC3E}">
        <p14:creationId xmlns:p14="http://schemas.microsoft.com/office/powerpoint/2010/main" val="111187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Tony\Omini\omino_contratto.jpg"/>
          <p:cNvPicPr>
            <a:picLocks noChangeAspect="1" noChangeArrowheads="1"/>
          </p:cNvPicPr>
          <p:nvPr/>
        </p:nvPicPr>
        <p:blipFill>
          <a:blip r:embed="rId3"/>
          <a:srcRect/>
          <a:stretch>
            <a:fillRect/>
          </a:stretch>
        </p:blipFill>
        <p:spPr bwMode="auto">
          <a:xfrm>
            <a:off x="7072330" y="928670"/>
            <a:ext cx="1361338" cy="1474783"/>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sz="2200" dirty="0" smtClean="0">
                <a:latin typeface="Arial" pitchFamily="34" charset="0"/>
                <a:cs typeface="Arial" pitchFamily="34" charset="0"/>
              </a:rPr>
              <a:t>Mancanza dell’incapsulamento dei contratti in metodi adatti</a:t>
            </a:r>
          </a:p>
          <a:p>
            <a:pPr lvl="1">
              <a:buNone/>
            </a:pPr>
            <a:endParaRPr lang="it-IT" dirty="0" smtClean="0"/>
          </a:p>
          <a:p>
            <a:pPr lvl="1">
              <a:buNone/>
            </a:pPr>
            <a:endParaRPr lang="it-IT" dirty="0" smtClean="0"/>
          </a:p>
          <a:p>
            <a:r>
              <a:rPr lang="it-IT" dirty="0" smtClean="0"/>
              <a:t>Pro:</a:t>
            </a:r>
          </a:p>
          <a:p>
            <a:pPr lvl="1"/>
            <a:r>
              <a:rPr lang="it-IT" dirty="0" smtClean="0"/>
              <a:t>Utilizzo di tool come JDeveloper per la creazione automatica del codice</a:t>
            </a:r>
          </a:p>
          <a:p>
            <a:pPr lvl="1"/>
            <a:endParaRPr lang="it-IT" dirty="0" smtClean="0"/>
          </a:p>
        </p:txBody>
      </p:sp>
      <p:pic>
        <p:nvPicPr>
          <p:cNvPr id="5124" name="Picture 4" descr="D:\Tony\Omini\omini_puzzle.jpg"/>
          <p:cNvPicPr>
            <a:picLocks noChangeAspect="1" noChangeArrowheads="1"/>
          </p:cNvPicPr>
          <p:nvPr/>
        </p:nvPicPr>
        <p:blipFill>
          <a:blip r:embed="rId4"/>
          <a:srcRect/>
          <a:stretch>
            <a:fillRect/>
          </a:stretch>
        </p:blipFill>
        <p:spPr bwMode="auto">
          <a:xfrm>
            <a:off x="5572131" y="4643446"/>
            <a:ext cx="3021943" cy="22145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2" presetClass="entr" presetSubtype="4"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wipe(down)">
                                      <p:cBhvr>
                                        <p:cTn id="25" dur="500"/>
                                        <p:tgtEl>
                                          <p:spTgt spid="5122"/>
                                        </p:tgtEl>
                                      </p:cBhvr>
                                    </p:animEffect>
                                  </p:childTnLst>
                                </p:cTn>
                              </p:par>
                              <p:par>
                                <p:cTn id="26" presetID="22" presetClass="entr" presetSubtype="4" fill="hold" nodeType="with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wipe(down)">
                                      <p:cBhvr>
                                        <p:cTn id="2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il 21/12/2012.</a:t>
            </a:r>
          </a:p>
          <a:p>
            <a:pPr marL="0" indent="0"/>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a:t>
            </a:r>
            <a:r>
              <a:rPr lang="it-IT" b="1" dirty="0" smtClean="0"/>
              <a:t>SC_H_49_Compilazione </a:t>
            </a:r>
            <a:r>
              <a:rPr lang="it-IT" b="1" dirty="0" smtClean="0"/>
              <a:t>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285720" y="1785926"/>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Contro:</a:t>
            </a:r>
          </a:p>
          <a:p>
            <a:pPr marL="640080" lvl="2" indent="0">
              <a:buFont typeface="Courier New" pitchFamily="49" charset="0"/>
              <a:buChar char="o"/>
            </a:pPr>
            <a:r>
              <a:rPr lang="en-US" sz="2600" dirty="0" smtClean="0"/>
              <a:t>Elevata complessità</a:t>
            </a:r>
          </a:p>
          <a:p>
            <a:pPr marL="640080" lvl="2" indent="0">
              <a:buFont typeface="Courier New" pitchFamily="49" charset="0"/>
              <a:buChar char="o"/>
            </a:pPr>
            <a:r>
              <a:rPr lang="en-US" sz="2600" dirty="0" smtClean="0"/>
              <a:t>Porzioni di codice poco commentate</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
        <p:nvSpPr>
          <p:cNvPr id="4" name="Content Placeholder 3"/>
          <p:cNvSpPr txBox="1">
            <a:spLocks/>
          </p:cNvSpPr>
          <p:nvPr/>
        </p:nvSpPr>
        <p:spPr>
          <a:xfrm>
            <a:off x="357158" y="4214818"/>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r>
              <a:rPr lang="en-US" sz="3000" dirty="0" smtClean="0"/>
              <a:t>E’ possibile migliorare il sistema con ulteriori operazioni di refactoring, per migliorarne la leggibilità e la </a:t>
            </a:r>
            <a:r>
              <a:rPr lang="en-US" sz="3000" dirty="0" err="1" smtClean="0"/>
              <a:t>complessità</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000892" y="1857364"/>
            <a:ext cx="1039324" cy="146684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additive="base">
                                        <p:cTn id="2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1643050"/>
            <a:ext cx="9144000"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Pro:</a:t>
            </a:r>
          </a:p>
          <a:p>
            <a:pPr marL="365760" lvl="1" indent="0">
              <a:buFont typeface="Wingdings" pitchFamily="2" charset="2"/>
              <a:buChar char="v"/>
            </a:pPr>
            <a:endParaRPr lang="en-US" sz="3000" dirty="0" smtClean="0"/>
          </a:p>
          <a:p>
            <a:pPr marL="640080" lvl="2" indent="0">
              <a:buFont typeface="Courier New" pitchFamily="49" charset="0"/>
              <a:buChar char="o"/>
            </a:pPr>
            <a:r>
              <a:rPr lang="en-US" sz="3000" dirty="0" smtClean="0"/>
              <a:t>Sistema completamente aderente ai requisiti e alle   aspettative del </a:t>
            </a:r>
            <a:r>
              <a:rPr lang="en-US" sz="3000" dirty="0" err="1" smtClean="0"/>
              <a:t>cliente</a:t>
            </a:r>
            <a:endParaRPr lang="en-US" sz="3000" dirty="0" smtClean="0"/>
          </a:p>
          <a:p>
            <a:pPr marL="640080" lvl="2" indent="0">
              <a:buNone/>
            </a:pPr>
            <a:endParaRPr lang="en-US" sz="3000" dirty="0" smtClean="0"/>
          </a:p>
          <a:p>
            <a:pPr marL="640080" lvl="2" indent="0">
              <a:buFont typeface="Courier New" pitchFamily="49" charset="0"/>
              <a:buChar char="o"/>
            </a:pPr>
            <a:r>
              <a:rPr lang="en-US" sz="3000" dirty="0" smtClean="0"/>
              <a:t>Implementazione della gestione Eventi </a:t>
            </a:r>
          </a:p>
          <a:p>
            <a:pPr marL="640080" lvl="2" indent="0">
              <a:buNone/>
            </a:pPr>
            <a:r>
              <a:rPr lang="en-US" sz="3000" dirty="0" smtClean="0"/>
              <a:t>  (priorità media)</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animEffect transition="in" filter="fade">
                                      <p:cBhvr>
                                        <p:cTn id="2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3461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a:t>
            </a:r>
            <a:r>
              <a:rPr lang="it-IT" sz="4800" b="1" dirty="0" smtClean="0">
                <a:latin typeface="+mj-lt"/>
              </a:rPr>
              <a:t>Testing</a:t>
            </a:r>
            <a:endParaRPr lang="it-IT" sz="4800" b="1" dirty="0" smtClean="0">
              <a:latin typeface="+mj-lt"/>
            </a:endParaRPr>
          </a:p>
          <a:p>
            <a:pPr algn="ctr"/>
            <a:endParaRPr lang="it-IT" dirty="0">
              <a:latin typeface="+mj-lt"/>
            </a:endParaRPr>
          </a:p>
        </p:txBody>
      </p:sp>
    </p:spTree>
    <p:extLst>
      <p:ext uri="{BB962C8B-B14F-4D97-AF65-F5344CB8AC3E}">
        <p14:creationId xmlns:p14="http://schemas.microsoft.com/office/powerpoint/2010/main" val="3060381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1266" name="Picture 2" descr="D:\Tony\Omini\omino_ribbon.jpg"/>
          <p:cNvPicPr>
            <a:picLocks noChangeAspect="1" noChangeArrowheads="1"/>
          </p:cNvPicPr>
          <p:nvPr/>
        </p:nvPicPr>
        <p:blipFill>
          <a:blip r:embed="rId2"/>
          <a:srcRect/>
          <a:stretch>
            <a:fillRect/>
          </a:stretch>
        </p:blipFill>
        <p:spPr bwMode="auto">
          <a:xfrm>
            <a:off x="6143636" y="928670"/>
            <a:ext cx="2143140" cy="214314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10242" name="Picture 2" descr="D:\Tony\Omini\omini_doctor.jpg"/>
          <p:cNvPicPr>
            <a:picLocks noChangeAspect="1" noChangeArrowheads="1"/>
          </p:cNvPicPr>
          <p:nvPr/>
        </p:nvPicPr>
        <p:blipFill>
          <a:blip r:embed="rId2"/>
          <a:srcRect/>
          <a:stretch>
            <a:fillRect/>
          </a:stretch>
        </p:blipFill>
        <p:spPr bwMode="auto">
          <a:xfrm>
            <a:off x="5715008" y="1390033"/>
            <a:ext cx="2643206" cy="165200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9218" name="Picture 2" descr="D:\Tony\Omini\omino_business1.jpg"/>
          <p:cNvPicPr>
            <a:picLocks noChangeAspect="1" noChangeArrowheads="1"/>
          </p:cNvPicPr>
          <p:nvPr/>
        </p:nvPicPr>
        <p:blipFill>
          <a:blip r:embed="rId2"/>
          <a:srcRect/>
          <a:stretch>
            <a:fillRect/>
          </a:stretch>
        </p:blipFill>
        <p:spPr bwMode="auto">
          <a:xfrm>
            <a:off x="6643702" y="887539"/>
            <a:ext cx="1785950" cy="234518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8194" name="Picture 2" descr="D:\Tony\Omini\omino_cup2.jpg"/>
          <p:cNvPicPr>
            <a:picLocks noChangeAspect="1" noChangeArrowheads="1"/>
          </p:cNvPicPr>
          <p:nvPr/>
        </p:nvPicPr>
        <p:blipFill>
          <a:blip r:embed="rId2"/>
          <a:srcRect/>
          <a:stretch>
            <a:fillRect/>
          </a:stretch>
        </p:blipFill>
        <p:spPr bwMode="auto">
          <a:xfrm>
            <a:off x="6215074" y="857232"/>
            <a:ext cx="2214578" cy="22145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val="253233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a:t>
            </a:r>
            <a:r>
              <a:rPr lang="it-IT" b="1" dirty="0" smtClean="0"/>
              <a:t>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a:t>
            </a:r>
            <a:r>
              <a:rPr lang="it-IT" b="1" dirty="0" smtClean="0"/>
              <a:t>questionario</a:t>
            </a:r>
            <a:endParaRPr lang="it-IT" b="1" dirty="0"/>
          </a:p>
        </p:txBody>
      </p:sp>
    </p:spTree>
    <p:extLst>
      <p:ext uri="{BB962C8B-B14F-4D97-AF65-F5344CB8AC3E}">
        <p14:creationId xmlns:p14="http://schemas.microsoft.com/office/powerpoint/2010/main" val="117345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dirty="0" smtClean="0"/>
              <a:t>Identificazione iniziale non semplice di tutti gli attori </a:t>
            </a:r>
            <a:r>
              <a:rPr lang="it-IT" dirty="0" smtClean="0"/>
              <a:t>coinvolti</a:t>
            </a:r>
            <a:endParaRPr lang="it-IT" dirty="0" smtClean="0"/>
          </a:p>
          <a:p>
            <a:pPr lvl="1"/>
            <a:r>
              <a:rPr lang="it-IT" dirty="0" smtClean="0"/>
              <a:t>Alcune funzionalità non ben </a:t>
            </a:r>
            <a:r>
              <a:rPr lang="it-IT" dirty="0" smtClean="0"/>
              <a:t>definite</a:t>
            </a:r>
            <a:endParaRPr lang="it-IT" dirty="0" smtClean="0"/>
          </a:p>
          <a:p>
            <a:pPr lvl="1">
              <a:buNone/>
            </a:pPr>
            <a:r>
              <a:rPr lang="it-IT" dirty="0" smtClean="0"/>
              <a:t>    (Questionario, Registro...)</a:t>
            </a:r>
          </a:p>
          <a:p>
            <a:pPr lvl="1">
              <a:buNone/>
            </a:pPr>
            <a:endParaRPr lang="it-IT" dirty="0" smtClean="0"/>
          </a:p>
          <a:p>
            <a:r>
              <a:rPr lang="it-IT" dirty="0" smtClean="0"/>
              <a:t>Pro:</a:t>
            </a:r>
          </a:p>
          <a:p>
            <a:pPr lvl="1"/>
            <a:r>
              <a:rPr lang="it-IT" dirty="0" smtClean="0"/>
              <a:t>Revisione dei requisiti e delle funzionalità a seguito di colloqui e realizzazione di un </a:t>
            </a:r>
            <a:r>
              <a:rPr lang="it-IT" dirty="0" smtClean="0"/>
              <a:t>prototipo</a:t>
            </a:r>
            <a:endParaRPr lang="it-IT" dirty="0" smtClean="0"/>
          </a:p>
        </p:txBody>
      </p:sp>
      <p:pic>
        <p:nvPicPr>
          <p:cNvPr id="3075" name="Picture 3" descr="D:\Tony\Omini\omino_cerca.jpg"/>
          <p:cNvPicPr>
            <a:picLocks noChangeAspect="1" noChangeArrowheads="1"/>
          </p:cNvPicPr>
          <p:nvPr/>
        </p:nvPicPr>
        <p:blipFill>
          <a:blip r:embed="rId4"/>
          <a:srcRect/>
          <a:stretch>
            <a:fillRect/>
          </a:stretch>
        </p:blipFill>
        <p:spPr bwMode="auto">
          <a:xfrm>
            <a:off x="6572264" y="214311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anim calcmode="lin" valueType="num">
                                      <p:cBhvr additive="base">
                                        <p:cTn id="33" dur="500" fill="hold"/>
                                        <p:tgtEl>
                                          <p:spTgt spid="3075"/>
                                        </p:tgtEl>
                                        <p:attrNameLst>
                                          <p:attrName>ppt_x</p:attrName>
                                        </p:attrNameLst>
                                      </p:cBhvr>
                                      <p:tavLst>
                                        <p:tav tm="0">
                                          <p:val>
                                            <p:strVal val="#ppt_x"/>
                                          </p:val>
                                        </p:tav>
                                        <p:tav tm="100000">
                                          <p:val>
                                            <p:strVal val="#ppt_x"/>
                                          </p:val>
                                        </p:tav>
                                      </p:tavLst>
                                    </p:anim>
                                    <p:anim calcmode="lin" valueType="num">
                                      <p:cBhvr additive="base">
                                        <p:cTn id="34" dur="500" fill="hold"/>
                                        <p:tgtEl>
                                          <p:spTgt spid="307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4"/>
                                        </p:tgtEl>
                                        <p:attrNameLst>
                                          <p:attrName>style.visibility</p:attrName>
                                        </p:attrNameLst>
                                      </p:cBhvr>
                                      <p:to>
                                        <p:strVal val="visible"/>
                                      </p:to>
                                    </p:set>
                                    <p:anim calcmode="lin" valueType="num">
                                      <p:cBhvr additive="base">
                                        <p:cTn id="37" dur="500" fill="hold"/>
                                        <p:tgtEl>
                                          <p:spTgt spid="3074"/>
                                        </p:tgtEl>
                                        <p:attrNameLst>
                                          <p:attrName>ppt_x</p:attrName>
                                        </p:attrNameLst>
                                      </p:cBhvr>
                                      <p:tavLst>
                                        <p:tav tm="0">
                                          <p:val>
                                            <p:strVal val="#ppt_x"/>
                                          </p:val>
                                        </p:tav>
                                        <p:tav tm="100000">
                                          <p:val>
                                            <p:strVal val="#ppt_x"/>
                                          </p:val>
                                        </p:tav>
                                      </p:tavLst>
                                    </p:anim>
                                    <p:anim calcmode="lin" valueType="num">
                                      <p:cBhvr additive="base">
                                        <p:cTn id="3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959</TotalTime>
  <Words>2343</Words>
  <Application>Microsoft Office PowerPoint</Application>
  <PresentationFormat>Presentazione su schermo (4:3)</PresentationFormat>
  <Paragraphs>377</Paragraphs>
  <Slides>38</Slides>
  <Notes>32</Notes>
  <HiddenSlides>0</HiddenSlides>
  <MMClips>0</MMClips>
  <ScaleCrop>false</ScaleCrop>
  <HeadingPairs>
    <vt:vector size="4" baseType="variant">
      <vt:variant>
        <vt:lpstr>Tema</vt:lpstr>
      </vt:variant>
      <vt:variant>
        <vt:i4>1</vt:i4>
      </vt:variant>
      <vt:variant>
        <vt:lpstr>Titoli diapositive</vt:lpstr>
      </vt:variant>
      <vt:variant>
        <vt:i4>38</vt:i4>
      </vt:variant>
    </vt:vector>
  </HeadingPairs>
  <TitlesOfParts>
    <vt:vector size="39"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Lindig</cp:lastModifiedBy>
  <cp:revision>188</cp:revision>
  <dcterms:created xsi:type="dcterms:W3CDTF">2012-12-23T12:37:08Z</dcterms:created>
  <dcterms:modified xsi:type="dcterms:W3CDTF">2012-12-29T14:50:48Z</dcterms:modified>
</cp:coreProperties>
</file>