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63" r:id="rId3"/>
    <p:sldId id="272" r:id="rId4"/>
    <p:sldId id="260" r:id="rId5"/>
    <p:sldId id="264" r:id="rId6"/>
    <p:sldId id="265" r:id="rId7"/>
    <p:sldId id="266" r:id="rId8"/>
    <p:sldId id="262" r:id="rId9"/>
    <p:sldId id="261" r:id="rId10"/>
    <p:sldId id="259" r:id="rId11"/>
    <p:sldId id="267" r:id="rId12"/>
    <p:sldId id="271" r:id="rId13"/>
    <p:sldId id="268" r:id="rId14"/>
    <p:sldId id="269" r:id="rId15"/>
    <p:sldId id="273" r:id="rId16"/>
    <p:sldId id="270"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4:02:43.578" idx="1">
    <p:pos x="10" y="10"/>
    <p:text>Io partirei subito coi disegni. Li puoi affiancare al testo, come già hai fatto nella slide 3.
E' vero che mettere il disegno rende poi il testo meno leggibile, però un disegno ben fatto riesce a dare subito l'idea di ciò che il testo spiega.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4:06:06.480" idx="2">
    <p:pos x="10" y="19"/>
    <p:text>Eppeffortuna che l'hai fatta di fretta col sonno.. :3
L'unica cosa è che dovresti cercare di usare la stessa grafica su tutte le slide. Qui hai usato un contorno stondato, con ombra azzurra, mentre prima hai colorato i bordi dei sottosistemi di blu. Prima ancora, invece, hai usato una linea blu prussia spessa.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4:30:17.172" idx="3">
    <p:pos x="5427" y="1249"/>
    <p:text>Non so se è questa la def. che piace alla prof (il corso lo avete fatto voi, quindi lo sapete voi.
Una definizione alternativa del testing è che lo scopo è di trovare difetti nel software.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4:31:33.442" idx="4">
    <p:pos x="10" y="10"/>
    <p:text>Qui si potrebbe mettere un esempio di incongruenza, però il rischio è cadere nello sputtanamento di Kids, che non so se alla prof va bene.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02/01/2013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02/01/2013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xmlns="" val="3478576524"/>
              </p:ext>
            </p:extLst>
          </p:nvPr>
        </p:nvGraphicFramePr>
        <p:xfrm>
          <a:off x="179512" y="5589240"/>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Mariella Ferrara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0512100741</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491880" y="764704"/>
            <a:ext cx="5472608" cy="5870616"/>
          </a:xfrm>
          <a:prstGeom prst="rect">
            <a:avLst/>
          </a:prstGeom>
          <a:noFill/>
          <a:ln w="9525">
            <a:noFill/>
            <a:miter lim="800000"/>
            <a:headEnd/>
            <a:tailEnd/>
          </a:ln>
        </p:spPr>
      </p:pic>
      <p:sp>
        <p:nvSpPr>
          <p:cNvPr id="7" name="Content Placeholder 3"/>
          <p:cNvSpPr txBox="1">
            <a:spLocks/>
          </p:cNvSpPr>
          <p:nvPr/>
        </p:nvSpPr>
        <p:spPr>
          <a:xfrm>
            <a:off x="323528" y="836712"/>
            <a:ext cx="3528392" cy="9361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TERZA VERSIONE</a:t>
            </a:r>
          </a:p>
          <a:p>
            <a:pPr marL="0" indent="0">
              <a:buNone/>
            </a:pPr>
            <a:r>
              <a:rPr lang="it-IT" sz="2600" b="1" i="1" dirty="0" smtClean="0"/>
              <a:t>definitiva</a:t>
            </a:r>
          </a:p>
          <a:p>
            <a:pPr marL="0" indent="0">
              <a:buNone/>
            </a:pPr>
            <a:r>
              <a:rPr lang="it-IT" sz="1000" b="1" dirty="0" smtClean="0"/>
              <a:t> </a:t>
            </a:r>
            <a:endParaRPr lang="it-IT" dirty="0" smtClean="0"/>
          </a:p>
          <a:p>
            <a:pPr marL="0" indent="0">
              <a:buNone/>
            </a:pPr>
            <a:r>
              <a:rPr lang="it-IT" sz="500" dirty="0" smtClean="0"/>
              <a:t> </a:t>
            </a:r>
          </a:p>
          <a:p>
            <a:pPr marL="0" indent="0">
              <a:buNone/>
            </a:pPr>
            <a:endParaRPr lang="it-IT" sz="2600" dirty="0"/>
          </a:p>
        </p:txBody>
      </p:sp>
      <p:sp>
        <p:nvSpPr>
          <p:cNvPr id="12" name="Rettangolo 11"/>
          <p:cNvSpPr/>
          <p:nvPr/>
        </p:nvSpPr>
        <p:spPr>
          <a:xfrm>
            <a:off x="4644008" y="3717032"/>
            <a:ext cx="3744416" cy="72008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3" name="Content Placeholder 3"/>
          <p:cNvSpPr txBox="1">
            <a:spLocks/>
          </p:cNvSpPr>
          <p:nvPr/>
        </p:nvSpPr>
        <p:spPr>
          <a:xfrm>
            <a:off x="179512" y="2060848"/>
            <a:ext cx="3528392"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Necessaria con l’aggiunta di nuovi requisiti funzionali</a:t>
            </a:r>
          </a:p>
          <a:p>
            <a:pPr marL="365760" lvl="1" indent="0"/>
            <a:r>
              <a:rPr lang="it-IT" dirty="0" smtClean="0"/>
              <a:t> Rispetta l’euristica:</a:t>
            </a:r>
          </a:p>
          <a:p>
            <a:pPr marL="365760" lvl="1" indent="0">
              <a:buNone/>
            </a:pPr>
            <a:r>
              <a:rPr lang="it-IT" sz="2400" i="1" dirty="0" smtClean="0">
                <a:solidFill>
                  <a:schemeClr val="accent5"/>
                </a:solidFill>
              </a:rPr>
              <a:t>“ gli sviluppatori possono trattare ad ogni livello di astrazione un numero di concetti pari a 7±2”</a:t>
            </a:r>
          </a:p>
          <a:p>
            <a:pPr marL="365760" lvl="1" indent="0">
              <a:buNone/>
            </a:pPr>
            <a:r>
              <a:rPr lang="it-IT" sz="2400" dirty="0" smtClean="0"/>
              <a:t>	9 sottosistemi</a:t>
            </a:r>
            <a:endParaRPr lang="it-IT" sz="2400" i="1" dirty="0" smtClean="0">
              <a:solidFill>
                <a:schemeClr val="accent5"/>
              </a:solidFill>
            </a:endParaRPr>
          </a:p>
          <a:p>
            <a:pPr marL="365760" lvl="1" indent="0">
              <a:buNone/>
            </a:pPr>
            <a:endParaRPr lang="it-IT" sz="2400" i="1" dirty="0" smtClean="0">
              <a:solidFill>
                <a:schemeClr val="accent5"/>
              </a:solidFill>
            </a:endParaRPr>
          </a:p>
          <a:p>
            <a:pPr marL="365760" lvl="1" indent="0"/>
            <a:endParaRPr lang="it-IT" dirty="0" smtClean="0"/>
          </a:p>
          <a:p>
            <a:pPr marL="0" indent="0">
              <a:buNone/>
            </a:pPr>
            <a:r>
              <a:rPr lang="it-IT" sz="500" dirty="0" smtClean="0"/>
              <a:t> </a:t>
            </a:r>
          </a:p>
          <a:p>
            <a:pPr marL="0" indent="0">
              <a:buNone/>
            </a:pPr>
            <a:endParaRPr lang="it-IT" sz="2600" dirty="0"/>
          </a:p>
        </p:txBody>
      </p:sp>
      <p:sp>
        <p:nvSpPr>
          <p:cNvPr id="14" name="Freccia a destra 13"/>
          <p:cNvSpPr/>
          <p:nvPr/>
        </p:nvSpPr>
        <p:spPr>
          <a:xfrm>
            <a:off x="683568" y="5805264"/>
            <a:ext cx="432048" cy="288032"/>
          </a:xfrm>
          <a:prstGeom prst="rightArrow">
            <a:avLst>
              <a:gd name="adj1" fmla="val 57648"/>
              <a:gd name="adj2" fmla="val 652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animEffect transition="in" filter="fade">
                                      <p:cBhvr>
                                        <p:cTn id="9" dur="10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edge">
                                      <p:cBhvr>
                                        <p:cTn id="1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8673" y="476672"/>
            <a:ext cx="4001609" cy="1538883"/>
          </a:xfrm>
          <a:prstGeom prst="rect">
            <a:avLst/>
          </a:prstGeom>
          <a:noFill/>
        </p:spPr>
        <p:txBody>
          <a:bodyPr wrap="none" rtlCol="0">
            <a:spAutoFit/>
          </a:bodyPr>
          <a:lstStyle/>
          <a:p>
            <a:pPr algn="ctr"/>
            <a:r>
              <a:rPr lang="it-IT" sz="4800" b="1" dirty="0" err="1" smtClean="0">
                <a:latin typeface="+mj-lt"/>
              </a:rPr>
              <a:t>Testing</a:t>
            </a:r>
            <a:endParaRPr lang="it-IT" sz="4800" b="1" dirty="0" smtClean="0">
              <a:latin typeface="+mj-lt"/>
            </a:endParaRPr>
          </a:p>
          <a:p>
            <a:pPr algn="ctr"/>
            <a:r>
              <a:rPr lang="it-IT" sz="2800" b="1" dirty="0" err="1" smtClean="0">
                <a:latin typeface="+mj-lt"/>
              </a:rPr>
              <a:t>Testing</a:t>
            </a:r>
            <a:r>
              <a:rPr lang="it-IT" sz="2800" b="1" dirty="0" smtClean="0">
                <a:latin typeface="+mj-lt"/>
              </a:rPr>
              <a:t> effettuato su KIDS</a:t>
            </a:r>
          </a:p>
          <a:p>
            <a:pPr algn="ctr"/>
            <a:endParaRPr lang="it-IT" dirty="0">
              <a:latin typeface="+mj-lt"/>
            </a:endParaRPr>
          </a:p>
        </p:txBody>
      </p:sp>
      <p:sp>
        <p:nvSpPr>
          <p:cNvPr id="10" name="Content Placeholder 3"/>
          <p:cNvSpPr txBox="1">
            <a:spLocks/>
          </p:cNvSpPr>
          <p:nvPr/>
        </p:nvSpPr>
        <p:spPr>
          <a:xfrm>
            <a:off x="3563888" y="3789040"/>
            <a:ext cx="4968552" cy="2376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2600" b="1" dirty="0" err="1" smtClean="0"/>
              <a:t>Obiettivo</a:t>
            </a:r>
            <a:r>
              <a:rPr lang="en-US" sz="2600" b="1" dirty="0" smtClean="0"/>
              <a:t> del </a:t>
            </a:r>
            <a:r>
              <a:rPr lang="en-US" sz="2600" b="1" u="sng" dirty="0" err="1" smtClean="0"/>
              <a:t>nostro</a:t>
            </a:r>
            <a:r>
              <a:rPr lang="en-US" sz="2600" b="1" dirty="0" smtClean="0"/>
              <a:t> testing</a:t>
            </a:r>
            <a:r>
              <a:rPr lang="en-US" sz="2600" dirty="0" smtClean="0"/>
              <a:t>: </a:t>
            </a:r>
            <a:r>
              <a:rPr lang="en-US" sz="2600" dirty="0" err="1" smtClean="0"/>
              <a:t>verificare</a:t>
            </a:r>
            <a:r>
              <a:rPr lang="en-US" sz="2600" dirty="0" smtClean="0"/>
              <a:t> </a:t>
            </a:r>
            <a:r>
              <a:rPr lang="en-US" sz="2600" dirty="0" err="1" smtClean="0"/>
              <a:t>l’affidabilità</a:t>
            </a:r>
            <a:r>
              <a:rPr lang="en-US" sz="2600" dirty="0" smtClean="0"/>
              <a:t> del </a:t>
            </a:r>
            <a:r>
              <a:rPr lang="en-US" sz="2600" dirty="0" err="1" smtClean="0"/>
              <a:t>sistema</a:t>
            </a:r>
            <a:r>
              <a:rPr lang="en-US" sz="2600" dirty="0" smtClean="0"/>
              <a:t> Kids, </a:t>
            </a:r>
            <a:r>
              <a:rPr lang="en-US" sz="2600" dirty="0" err="1" smtClean="0"/>
              <a:t>cioè</a:t>
            </a:r>
            <a:r>
              <a:rPr lang="en-US" sz="2600" dirty="0" smtClean="0"/>
              <a:t> la </a:t>
            </a:r>
            <a:r>
              <a:rPr lang="en-US" sz="2600" dirty="0" err="1" smtClean="0"/>
              <a:t>sua</a:t>
            </a:r>
            <a:r>
              <a:rPr lang="en-US" sz="2600" dirty="0" smtClean="0"/>
              <a:t> </a:t>
            </a:r>
            <a:r>
              <a:rPr lang="en-US" sz="2600" dirty="0" err="1" smtClean="0"/>
              <a:t>corretta</a:t>
            </a:r>
            <a:r>
              <a:rPr lang="en-US" sz="2600" dirty="0" smtClean="0"/>
              <a:t> </a:t>
            </a:r>
            <a:r>
              <a:rPr lang="en-US" sz="2600" dirty="0" err="1" smtClean="0"/>
              <a:t>funzionalità</a:t>
            </a:r>
            <a:r>
              <a:rPr lang="en-US" sz="2600" dirty="0" smtClean="0"/>
              <a:t> </a:t>
            </a:r>
            <a:r>
              <a:rPr lang="en-US" sz="2600" dirty="0" err="1" smtClean="0"/>
              <a:t>nella</a:t>
            </a:r>
            <a:r>
              <a:rPr lang="en-US" sz="2600" dirty="0" smtClean="0"/>
              <a:t> </a:t>
            </a:r>
            <a:r>
              <a:rPr lang="en-US" sz="2600" dirty="0" err="1" smtClean="0"/>
              <a:t>gestione</a:t>
            </a:r>
            <a:r>
              <a:rPr lang="en-US" sz="2600" dirty="0" smtClean="0"/>
              <a:t> </a:t>
            </a:r>
            <a:r>
              <a:rPr lang="en-US" sz="2600" dirty="0" err="1" smtClean="0"/>
              <a:t>degli</a:t>
            </a:r>
            <a:r>
              <a:rPr lang="en-US" sz="2600" dirty="0" smtClean="0"/>
              <a:t> input (</a:t>
            </a:r>
            <a:r>
              <a:rPr lang="en-US" sz="2600" dirty="0" err="1" smtClean="0"/>
              <a:t>validi</a:t>
            </a:r>
            <a:r>
              <a:rPr lang="en-US" sz="2600" dirty="0" smtClean="0"/>
              <a:t> e non </a:t>
            </a:r>
            <a:r>
              <a:rPr lang="en-US" sz="2600" dirty="0" err="1" smtClean="0"/>
              <a:t>validi</a:t>
            </a:r>
            <a:r>
              <a:rPr lang="en-US" sz="2600" dirty="0" smtClean="0"/>
              <a:t>)</a:t>
            </a:r>
            <a:endParaRPr lang="en-US" sz="2600" dirty="0"/>
          </a:p>
        </p:txBody>
      </p:sp>
      <p:sp>
        <p:nvSpPr>
          <p:cNvPr id="5" name="Content Placeholder 3"/>
          <p:cNvSpPr txBox="1">
            <a:spLocks/>
          </p:cNvSpPr>
          <p:nvPr/>
        </p:nvSpPr>
        <p:spPr>
          <a:xfrm>
            <a:off x="395536" y="1988840"/>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smtClean="0"/>
              <a:t>OBIETTIVO:</a:t>
            </a:r>
            <a:r>
              <a:rPr lang="it-IT" dirty="0" smtClean="0"/>
              <a:t> trovare le differenze tra il comportamento atteso specificato attraverso il modello del sistema e il comportamento osservato dal sistema implementato.</a:t>
            </a:r>
            <a:endParaRPr lang="en-US" dirty="0"/>
          </a:p>
        </p:txBody>
      </p:sp>
      <p:pic>
        <p:nvPicPr>
          <p:cNvPr id="5122" name="Picture 2" descr="http://www.competence.co.in/images/software-testing.jpg"/>
          <p:cNvPicPr>
            <a:picLocks noChangeAspect="1" noChangeArrowheads="1"/>
          </p:cNvPicPr>
          <p:nvPr/>
        </p:nvPicPr>
        <p:blipFill>
          <a:blip r:embed="rId2" cstate="print"/>
          <a:srcRect/>
          <a:stretch>
            <a:fillRect/>
          </a:stretch>
        </p:blipFill>
        <p:spPr bwMode="auto">
          <a:xfrm>
            <a:off x="490364" y="3212976"/>
            <a:ext cx="2857500" cy="3267075"/>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323528" y="1484784"/>
            <a:ext cx="8424936" cy="12961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Le </a:t>
            </a:r>
            <a:r>
              <a:rPr lang="en-US" dirty="0" err="1" smtClean="0"/>
              <a:t>funzionalità</a:t>
            </a:r>
            <a:r>
              <a:rPr lang="en-US" dirty="0" smtClean="0"/>
              <a:t> testate </a:t>
            </a:r>
            <a:r>
              <a:rPr lang="en-US" dirty="0" err="1" smtClean="0"/>
              <a:t>sono</a:t>
            </a:r>
            <a:r>
              <a:rPr lang="en-US" dirty="0" smtClean="0"/>
              <a:t> </a:t>
            </a:r>
            <a:r>
              <a:rPr lang="en-US" dirty="0" err="1" smtClean="0"/>
              <a:t>quelle</a:t>
            </a:r>
            <a:r>
              <a:rPr lang="en-US" dirty="0" smtClean="0"/>
              <a:t> indicate </a:t>
            </a:r>
            <a:r>
              <a:rPr lang="en-US" dirty="0" err="1" smtClean="0"/>
              <a:t>dal</a:t>
            </a:r>
            <a:r>
              <a:rPr lang="en-US" dirty="0" smtClean="0"/>
              <a:t> team </a:t>
            </a:r>
            <a:r>
              <a:rPr lang="en-US" dirty="0" err="1" smtClean="0"/>
              <a:t>di</a:t>
            </a:r>
            <a:r>
              <a:rPr lang="en-US" dirty="0" smtClean="0"/>
              <a:t> </a:t>
            </a:r>
            <a:r>
              <a:rPr lang="en-US" dirty="0" err="1" smtClean="0"/>
              <a:t>sviluppo</a:t>
            </a:r>
            <a:r>
              <a:rPr lang="en-US" dirty="0" smtClean="0"/>
              <a:t> </a:t>
            </a:r>
            <a:r>
              <a:rPr lang="en-US" dirty="0" err="1" smtClean="0"/>
              <a:t>nel</a:t>
            </a:r>
            <a:r>
              <a:rPr lang="en-US" dirty="0" smtClean="0"/>
              <a:t> Test </a:t>
            </a:r>
            <a:r>
              <a:rPr lang="en-US" dirty="0" smtClean="0"/>
              <a:t>Plan, </a:t>
            </a:r>
            <a:r>
              <a:rPr lang="en-US" dirty="0" err="1" smtClean="0"/>
              <a:t>attraverso</a:t>
            </a:r>
            <a:r>
              <a:rPr lang="en-US" dirty="0" smtClean="0"/>
              <a:t> un </a:t>
            </a:r>
            <a:r>
              <a:rPr lang="en-US" dirty="0" err="1" smtClean="0"/>
              <a:t>approccio</a:t>
            </a:r>
            <a:r>
              <a:rPr lang="en-US" dirty="0" smtClean="0"/>
              <a:t> </a:t>
            </a:r>
            <a:r>
              <a:rPr lang="en-US" dirty="0" err="1" smtClean="0"/>
              <a:t>di</a:t>
            </a:r>
            <a:r>
              <a:rPr lang="en-US" dirty="0" smtClean="0"/>
              <a:t> </a:t>
            </a:r>
            <a:r>
              <a:rPr lang="en-US" dirty="0" err="1" smtClean="0"/>
              <a:t>tipo</a:t>
            </a:r>
            <a:r>
              <a:rPr lang="en-US" dirty="0" smtClean="0"/>
              <a:t> </a:t>
            </a:r>
            <a:r>
              <a:rPr lang="en-US" dirty="0" smtClean="0">
                <a:solidFill>
                  <a:schemeClr val="accent5"/>
                </a:solidFill>
                <a:effectLst>
                  <a:outerShdw blurRad="38100" dist="38100" dir="2700000" algn="tl">
                    <a:srgbClr val="000000">
                      <a:alpha val="43137"/>
                    </a:srgbClr>
                  </a:outerShdw>
                </a:effectLst>
              </a:rPr>
              <a:t>BLACK BOX</a:t>
            </a:r>
            <a:r>
              <a:rPr lang="en-US" dirty="0" smtClean="0">
                <a:solidFill>
                  <a:schemeClr val="bg1"/>
                </a:solidFill>
              </a:rPr>
              <a:t>.</a:t>
            </a:r>
            <a:endParaRPr lang="en-US" dirty="0">
              <a:solidFill>
                <a:schemeClr val="bg1"/>
              </a:solidFill>
            </a:endParaRPr>
          </a:p>
        </p:txBody>
      </p:sp>
      <p:sp>
        <p:nvSpPr>
          <p:cNvPr id="3" name="CasellaDiTesto 2"/>
          <p:cNvSpPr txBox="1"/>
          <p:nvPr/>
        </p:nvSpPr>
        <p:spPr>
          <a:xfrm>
            <a:off x="7236296" y="620688"/>
            <a:ext cx="1506631" cy="630942"/>
          </a:xfrm>
          <a:prstGeom prst="rect">
            <a:avLst/>
          </a:prstGeom>
          <a:noFill/>
        </p:spPr>
        <p:txBody>
          <a:bodyPr wrap="none" rtlCol="0">
            <a:spAutoFit/>
          </a:bodyPr>
          <a:lstStyle/>
          <a:p>
            <a:pPr algn="ctr"/>
            <a:r>
              <a:rPr lang="it-IT" sz="3500" b="1" i="1" dirty="0" err="1" smtClean="0">
                <a:latin typeface="+mj-lt"/>
              </a:rPr>
              <a:t>Testing</a:t>
            </a:r>
            <a:endParaRPr lang="it-IT" sz="3500" b="1" i="1" dirty="0" smtClean="0">
              <a:latin typeface="+mj-lt"/>
            </a:endParaRPr>
          </a:p>
        </p:txBody>
      </p:sp>
      <p:sp>
        <p:nvSpPr>
          <p:cNvPr id="4" name="Rettangolo 3"/>
          <p:cNvSpPr/>
          <p:nvPr/>
        </p:nvSpPr>
        <p:spPr>
          <a:xfrm>
            <a:off x="611560" y="2825060"/>
            <a:ext cx="8136904" cy="1107996"/>
          </a:xfrm>
          <a:prstGeom prst="rect">
            <a:avLst/>
          </a:prstGeom>
        </p:spPr>
        <p:txBody>
          <a:bodyPr wrap="square">
            <a:spAutoFit/>
          </a:bodyPr>
          <a:lstStyle/>
          <a:p>
            <a:r>
              <a:rPr lang="it-IT" sz="2400" i="1" dirty="0" smtClean="0">
                <a:solidFill>
                  <a:schemeClr val="accent5"/>
                </a:solidFill>
              </a:rPr>
              <a:t>“Si focalizza sul comportamento I/O. Non si preoccupa della</a:t>
            </a:r>
          </a:p>
          <a:p>
            <a:r>
              <a:rPr lang="it-IT" sz="2400" i="1" dirty="0" smtClean="0">
                <a:solidFill>
                  <a:schemeClr val="accent5"/>
                </a:solidFill>
              </a:rPr>
              <a:t>struttura interna della componente”</a:t>
            </a:r>
          </a:p>
          <a:p>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467544" y="1700808"/>
            <a:ext cx="8424936" cy="24482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Visto il poco tempo a disposizione, ed essendo forniti soltanto di una versione imparziale del sistema, non è stato possibile individuare test case basandosi esclusivamente sul </a:t>
            </a:r>
            <a:r>
              <a:rPr lang="it-IT" dirty="0" err="1" smtClean="0"/>
              <a:t>Weak</a:t>
            </a:r>
            <a:r>
              <a:rPr lang="it-IT" dirty="0" smtClean="0"/>
              <a:t> </a:t>
            </a:r>
            <a:r>
              <a:rPr lang="it-IT" dirty="0" err="1" smtClean="0"/>
              <a:t>Equivalance</a:t>
            </a:r>
            <a:r>
              <a:rPr lang="it-IT" dirty="0" smtClean="0"/>
              <a:t> </a:t>
            </a:r>
            <a:r>
              <a:rPr lang="it-IT" dirty="0" err="1" smtClean="0"/>
              <a:t>Class</a:t>
            </a:r>
            <a:r>
              <a:rPr lang="it-IT" dirty="0" smtClean="0"/>
              <a:t> </a:t>
            </a:r>
            <a:r>
              <a:rPr lang="it-IT" dirty="0" err="1" smtClean="0"/>
              <a:t>Testing</a:t>
            </a:r>
            <a:r>
              <a:rPr lang="it-IT" dirty="0" smtClean="0"/>
              <a:t> con </a:t>
            </a:r>
            <a:r>
              <a:rPr lang="it-IT" dirty="0" err="1" smtClean="0"/>
              <a:t>Boundary</a:t>
            </a:r>
            <a:r>
              <a:rPr lang="it-IT" dirty="0" smtClean="0"/>
              <a:t> </a:t>
            </a:r>
            <a:r>
              <a:rPr lang="it-IT" dirty="0" err="1" smtClean="0"/>
              <a:t>condition</a:t>
            </a:r>
            <a:r>
              <a:rPr lang="it-IT" dirty="0" smtClean="0"/>
              <a:t>, come previsto dal Test </a:t>
            </a:r>
            <a:r>
              <a:rPr lang="it-IT" dirty="0" err="1" smtClean="0"/>
              <a:t>Plan</a:t>
            </a:r>
            <a:r>
              <a:rPr lang="it-IT" dirty="0" smtClean="0"/>
              <a:t>.</a:t>
            </a:r>
          </a:p>
          <a:p>
            <a:pPr marL="0" indent="0">
              <a:buNone/>
            </a:pPr>
            <a:endParaRPr lang="it-IT" dirty="0" smtClean="0"/>
          </a:p>
          <a:p>
            <a:pPr marL="0" indent="0"/>
            <a:r>
              <a:rPr lang="it-IT" dirty="0" smtClean="0"/>
              <a:t>Per ogni </a:t>
            </a:r>
            <a:r>
              <a:rPr lang="it-IT" dirty="0" err="1" smtClean="0"/>
              <a:t>use</a:t>
            </a:r>
            <a:r>
              <a:rPr lang="it-IT" dirty="0" smtClean="0"/>
              <a:t> case ad alta priorità sono stati realizzati diversi test </a:t>
            </a:r>
            <a:r>
              <a:rPr lang="it-IT" dirty="0" err="1" smtClean="0"/>
              <a:t>cases</a:t>
            </a:r>
            <a:r>
              <a:rPr lang="it-IT" dirty="0" smtClean="0"/>
              <a:t>, basandosi su un </a:t>
            </a:r>
            <a:r>
              <a:rPr lang="it-IT" dirty="0" err="1" smtClean="0"/>
              <a:t>Boundary</a:t>
            </a:r>
            <a:r>
              <a:rPr lang="it-IT" dirty="0" smtClean="0"/>
              <a:t> </a:t>
            </a:r>
            <a:r>
              <a:rPr lang="it-IT" dirty="0" err="1" smtClean="0"/>
              <a:t>Testing</a:t>
            </a:r>
            <a:r>
              <a:rPr lang="it-IT" dirty="0" smtClean="0"/>
              <a:t> per individuare input errati.</a:t>
            </a:r>
            <a:endParaRPr lang="it-IT" dirty="0"/>
          </a:p>
        </p:txBody>
      </p:sp>
      <p:sp>
        <p:nvSpPr>
          <p:cNvPr id="4" name="CasellaDiTesto 3"/>
          <p:cNvSpPr txBox="1"/>
          <p:nvPr/>
        </p:nvSpPr>
        <p:spPr>
          <a:xfrm>
            <a:off x="611560" y="740604"/>
            <a:ext cx="5860835" cy="600164"/>
          </a:xfrm>
          <a:prstGeom prst="rect">
            <a:avLst/>
          </a:prstGeom>
          <a:noFill/>
        </p:spPr>
        <p:txBody>
          <a:bodyPr wrap="none" rtlCol="0">
            <a:spAutoFit/>
          </a:bodyPr>
          <a:lstStyle/>
          <a:p>
            <a:pPr algn="ctr"/>
            <a:r>
              <a:rPr lang="it-IT" sz="3300" b="1" dirty="0" smtClean="0">
                <a:latin typeface="+mj-lt"/>
              </a:rPr>
              <a:t>Come è stato realizzato il </a:t>
            </a:r>
            <a:r>
              <a:rPr lang="it-IT" sz="3300" b="1" dirty="0" err="1" smtClean="0">
                <a:latin typeface="+mj-lt"/>
              </a:rPr>
              <a:t>testing</a:t>
            </a:r>
            <a:endParaRPr lang="it-IT" sz="3300" b="1"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251520" y="764704"/>
            <a:ext cx="2232248" cy="954107"/>
          </a:xfrm>
          <a:prstGeom prst="rect">
            <a:avLst/>
          </a:prstGeom>
        </p:spPr>
        <p:txBody>
          <a:bodyPr wrap="square">
            <a:spAutoFit/>
          </a:bodyPr>
          <a:lstStyle/>
          <a:p>
            <a:pPr algn="ctr"/>
            <a:r>
              <a:rPr lang="it-IT" sz="2800" b="1" dirty="0" smtClean="0"/>
              <a:t>Esempio</a:t>
            </a:r>
          </a:p>
          <a:p>
            <a:pPr algn="ctr"/>
            <a:r>
              <a:rPr lang="it-IT" sz="2800" b="1" dirty="0" smtClean="0"/>
              <a:t> </a:t>
            </a:r>
            <a:r>
              <a:rPr lang="it-IT" sz="2800" b="1" dirty="0" smtClean="0"/>
              <a:t>di Test Case</a:t>
            </a:r>
          </a:p>
        </p:txBody>
      </p:sp>
      <p:pic>
        <p:nvPicPr>
          <p:cNvPr id="2052" name="Picture 4" descr="C:\Users\festaG\Desktop\Bamby\TESTCASE.jpg"/>
          <p:cNvPicPr>
            <a:picLocks noChangeAspect="1" noChangeArrowheads="1"/>
          </p:cNvPicPr>
          <p:nvPr/>
        </p:nvPicPr>
        <p:blipFill>
          <a:blip r:embed="rId2" cstate="print"/>
          <a:srcRect/>
          <a:stretch>
            <a:fillRect/>
          </a:stretch>
        </p:blipFill>
        <p:spPr bwMode="auto">
          <a:xfrm>
            <a:off x="2555776" y="692696"/>
            <a:ext cx="4755476" cy="610404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estaG\Desktop\Bamby\TESTCASE2.jpg"/>
          <p:cNvPicPr>
            <a:picLocks noChangeAspect="1" noChangeArrowheads="1"/>
          </p:cNvPicPr>
          <p:nvPr/>
        </p:nvPicPr>
        <p:blipFill>
          <a:blip r:embed="rId2" cstate="print"/>
          <a:srcRect/>
          <a:stretch>
            <a:fillRect/>
          </a:stretch>
        </p:blipFill>
        <p:spPr bwMode="auto">
          <a:xfrm>
            <a:off x="1907704" y="908720"/>
            <a:ext cx="5821748" cy="537321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39552" y="745540"/>
            <a:ext cx="6428226" cy="523220"/>
          </a:xfrm>
          <a:prstGeom prst="rect">
            <a:avLst/>
          </a:prstGeom>
        </p:spPr>
        <p:txBody>
          <a:bodyPr wrap="square">
            <a:spAutoFit/>
          </a:bodyPr>
          <a:lstStyle/>
          <a:p>
            <a:pPr algn="ctr"/>
            <a:r>
              <a:rPr lang="it-IT" sz="2800" b="1" dirty="0" smtClean="0"/>
              <a:t>Problemi riscontrati durante il </a:t>
            </a:r>
            <a:r>
              <a:rPr lang="it-IT" sz="2800" b="1" dirty="0" err="1" smtClean="0"/>
              <a:t>testing</a:t>
            </a:r>
            <a:endParaRPr lang="it-IT" sz="2800" b="1" dirty="0" smtClean="0"/>
          </a:p>
        </p:txBody>
      </p:sp>
      <p:sp>
        <p:nvSpPr>
          <p:cNvPr id="3" name="Content Placeholder 3"/>
          <p:cNvSpPr txBox="1">
            <a:spLocks/>
          </p:cNvSpPr>
          <p:nvPr/>
        </p:nvSpPr>
        <p:spPr>
          <a:xfrm>
            <a:off x="323528" y="1700808"/>
            <a:ext cx="8424936"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dirty="0" smtClean="0"/>
              <a:t> Diverse incongruenze tra documentazione fornita e sistema implementato hanno reso difficile:</a:t>
            </a:r>
          </a:p>
          <a:p>
            <a:pPr marL="365760" lvl="1" indent="0"/>
            <a:r>
              <a:rPr lang="it-IT" dirty="0" smtClean="0"/>
              <a:t> l’organizzazione della fase di </a:t>
            </a:r>
            <a:r>
              <a:rPr lang="it-IT" dirty="0" err="1" smtClean="0"/>
              <a:t>testing</a:t>
            </a:r>
            <a:r>
              <a:rPr lang="it-IT" dirty="0" smtClean="0"/>
              <a:t>, poiché spesso impossibilitati nel seguire la tracciabilità specificata;</a:t>
            </a:r>
          </a:p>
          <a:p>
            <a:pPr marL="365760" lvl="1" indent="0"/>
            <a:r>
              <a:rPr lang="it-IT" dirty="0" smtClean="0"/>
              <a:t> la comprensione della documentazione e del  funzionamento del sistema stesso;	</a:t>
            </a:r>
          </a:p>
          <a:p>
            <a:pPr marL="365760" lvl="1" indent="0">
              <a:buNone/>
            </a:pPr>
            <a:endParaRPr lang="it-IT" sz="1500" dirty="0" smtClean="0"/>
          </a:p>
          <a:p>
            <a:pPr marL="0" indent="0"/>
            <a:r>
              <a:rPr lang="it-IT" dirty="0" smtClean="0"/>
              <a:t> Numerosi test </a:t>
            </a:r>
            <a:r>
              <a:rPr lang="it-IT" dirty="0" err="1" smtClean="0"/>
              <a:t>cases</a:t>
            </a:r>
            <a:r>
              <a:rPr lang="it-IT" dirty="0" smtClean="0"/>
              <a:t> specificati sono diventati inutili, in quanto funzionalità non implementate o non coerenti con la documentazione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467544" y="520804"/>
            <a:ext cx="8268353" cy="1107996"/>
          </a:xfrm>
          <a:prstGeom prst="rect">
            <a:avLst/>
          </a:prstGeom>
          <a:noFill/>
        </p:spPr>
        <p:txBody>
          <a:bodyPr wrap="none" rtlCol="0">
            <a:spAutoFit/>
          </a:bodyPr>
          <a:lstStyle/>
          <a:p>
            <a:pPr algn="ctr"/>
            <a:r>
              <a:rPr lang="it-IT" sz="4800" b="1" dirty="0" smtClean="0">
                <a:latin typeface="+mj-lt"/>
              </a:rPr>
              <a:t>Decomposizione in sottosistemi</a:t>
            </a:r>
          </a:p>
          <a:p>
            <a:pPr algn="ctr"/>
            <a:endParaRPr lang="it-IT" dirty="0">
              <a:latin typeface="+mj-lt"/>
            </a:endParaRPr>
          </a:p>
        </p:txBody>
      </p:sp>
      <p:pic>
        <p:nvPicPr>
          <p:cNvPr id="1027" name="Picture 3" descr="C:\Users\festaG\Desktop\Bamby\Università\IS\PROGETTO @silo\@silo\SDD\Sottosistemi\Divisione Sott.png"/>
          <p:cNvPicPr>
            <a:picLocks noChangeAspect="1" noChangeArrowheads="1"/>
          </p:cNvPicPr>
          <p:nvPr/>
        </p:nvPicPr>
        <p:blipFill>
          <a:blip r:embed="rId2" cstate="print"/>
          <a:srcRect/>
          <a:stretch>
            <a:fillRect/>
          </a:stretch>
        </p:blipFill>
        <p:spPr bwMode="auto">
          <a:xfrm>
            <a:off x="3275856" y="1628800"/>
            <a:ext cx="5612294" cy="4896544"/>
          </a:xfrm>
          <a:prstGeom prst="rect">
            <a:avLst/>
          </a:prstGeom>
          <a:noFill/>
        </p:spPr>
      </p:pic>
      <p:sp>
        <p:nvSpPr>
          <p:cNvPr id="6" name="Content Placeholder 3"/>
          <p:cNvSpPr txBox="1">
            <a:spLocks/>
          </p:cNvSpPr>
          <p:nvPr/>
        </p:nvSpPr>
        <p:spPr>
          <a:xfrm>
            <a:off x="251520" y="1556792"/>
            <a:ext cx="3168352" cy="4824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sz="2200" dirty="0" smtClean="0"/>
              <a:t>La </a:t>
            </a:r>
            <a:r>
              <a:rPr lang="it-IT" sz="2200" dirty="0" smtClean="0"/>
              <a:t>decomposizione</a:t>
            </a:r>
          </a:p>
          <a:p>
            <a:pPr>
              <a:buNone/>
            </a:pPr>
            <a:r>
              <a:rPr lang="it-IT" sz="2200" dirty="0" smtClean="0"/>
              <a:t>prevista </a:t>
            </a:r>
            <a:r>
              <a:rPr lang="it-IT" sz="2200" dirty="0" smtClean="0"/>
              <a:t>per il sistema </a:t>
            </a:r>
            <a:r>
              <a:rPr lang="it-IT" sz="2200" dirty="0" smtClean="0"/>
              <a:t>è composta </a:t>
            </a:r>
            <a:r>
              <a:rPr lang="it-IT" sz="2200" dirty="0" smtClean="0"/>
              <a:t>da </a:t>
            </a:r>
            <a:r>
              <a:rPr lang="it-IT" sz="2200" i="1" dirty="0" smtClean="0"/>
              <a:t>cinque</a:t>
            </a:r>
            <a:r>
              <a:rPr lang="it-IT" sz="2200" dirty="0" smtClean="0"/>
              <a:t> </a:t>
            </a:r>
            <a:r>
              <a:rPr lang="it-IT" sz="2200" dirty="0" err="1" smtClean="0"/>
              <a:t>layer</a:t>
            </a:r>
            <a:r>
              <a:rPr lang="it-IT" sz="2200" dirty="0" smtClean="0"/>
              <a:t> :</a:t>
            </a:r>
          </a:p>
          <a:p>
            <a:pPr marL="514350" indent="-514350">
              <a:buFont typeface="+mj-lt"/>
              <a:buAutoNum type="arabicParenR"/>
            </a:pPr>
            <a:r>
              <a:rPr lang="it-IT" sz="2200" b="1" dirty="0" err="1" smtClean="0"/>
              <a:t>Presentation</a:t>
            </a:r>
            <a:r>
              <a:rPr lang="it-IT" sz="2200" b="1" dirty="0" smtClean="0"/>
              <a:t>: </a:t>
            </a:r>
            <a:r>
              <a:rPr lang="it-IT" sz="2200" dirty="0" smtClean="0"/>
              <a:t>raccoglie i sottosistemi adibiti alla gestione delle interfacce grafiche:</a:t>
            </a:r>
          </a:p>
          <a:p>
            <a:pPr marL="514350" indent="-514350">
              <a:buFont typeface="+mj-lt"/>
              <a:buAutoNum type="arabicParenR"/>
            </a:pPr>
            <a:r>
              <a:rPr lang="it-IT" sz="2200" b="1" dirty="0" err="1" smtClean="0"/>
              <a:t>Application</a:t>
            </a:r>
            <a:r>
              <a:rPr lang="it-IT" sz="2200" dirty="0" smtClean="0"/>
              <a:t>: si occupa della gestione della logica applicativa del sistema</a:t>
            </a:r>
            <a:r>
              <a:rPr lang="it-IT" sz="2200" dirty="0" smtClean="0"/>
              <a:t>;</a:t>
            </a:r>
            <a:endParaRPr lang="it-IT" sz="2200" b="1" dirty="0" smtClean="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festaG\Desktop\Bamby\Università\IS\PROGETTO @silo\@silo\SDD\Sottosistemi\Divisione Sott.png"/>
          <p:cNvPicPr>
            <a:picLocks noChangeAspect="1" noChangeArrowheads="1"/>
          </p:cNvPicPr>
          <p:nvPr/>
        </p:nvPicPr>
        <p:blipFill>
          <a:blip r:embed="rId2" cstate="print"/>
          <a:srcRect/>
          <a:stretch>
            <a:fillRect/>
          </a:stretch>
        </p:blipFill>
        <p:spPr bwMode="auto">
          <a:xfrm>
            <a:off x="1907704" y="2083161"/>
            <a:ext cx="5256584" cy="4586199"/>
          </a:xfrm>
          <a:prstGeom prst="rect">
            <a:avLst/>
          </a:prstGeom>
          <a:noFill/>
        </p:spPr>
      </p:pic>
      <p:sp>
        <p:nvSpPr>
          <p:cNvPr id="2" name="Rettangolo 1"/>
          <p:cNvSpPr/>
          <p:nvPr/>
        </p:nvSpPr>
        <p:spPr>
          <a:xfrm>
            <a:off x="539552" y="891877"/>
            <a:ext cx="8424936" cy="1384995"/>
          </a:xfrm>
          <a:prstGeom prst="rect">
            <a:avLst/>
          </a:prstGeom>
        </p:spPr>
        <p:txBody>
          <a:bodyPr wrap="square">
            <a:spAutoFit/>
          </a:bodyPr>
          <a:lstStyle/>
          <a:p>
            <a:pPr marL="514350" indent="-514350"/>
            <a:r>
              <a:rPr lang="it-IT" sz="2200" b="1" dirty="0" smtClean="0"/>
              <a:t>4) </a:t>
            </a:r>
            <a:r>
              <a:rPr lang="it-IT" sz="2200" b="1" dirty="0" smtClean="0"/>
              <a:t>	</a:t>
            </a:r>
            <a:r>
              <a:rPr lang="it-IT" sz="2200" b="1" dirty="0" err="1" smtClean="0"/>
              <a:t>Beans</a:t>
            </a:r>
            <a:r>
              <a:rPr lang="it-IT" sz="2200" dirty="0" smtClean="0"/>
              <a:t>: si occupa della gestione e dello scambio dei dati tra i sistemi; </a:t>
            </a:r>
          </a:p>
          <a:p>
            <a:pPr marL="514350" indent="-514350"/>
            <a:r>
              <a:rPr lang="it-IT" sz="2200" b="1" dirty="0" smtClean="0"/>
              <a:t>5)	</a:t>
            </a:r>
            <a:r>
              <a:rPr lang="it-IT" sz="2200" b="1" dirty="0" err="1" smtClean="0"/>
              <a:t>Storage</a:t>
            </a:r>
            <a:r>
              <a:rPr lang="it-IT" sz="2200" dirty="0" smtClean="0"/>
              <a:t>: sistema che gestisce ed immagazzina i dati persistenti:</a:t>
            </a:r>
          </a:p>
          <a:p>
            <a:pPr marL="514350" indent="-514350"/>
            <a:r>
              <a:rPr lang="it-IT" sz="2200" b="1" dirty="0" smtClean="0"/>
              <a:t>6)	</a:t>
            </a:r>
            <a:r>
              <a:rPr lang="it-IT" sz="2200" b="1" dirty="0" err="1" smtClean="0"/>
              <a:t>Exception</a:t>
            </a:r>
            <a:r>
              <a:rPr lang="it-IT" sz="2200" dirty="0" smtClean="0"/>
              <a:t>: gestione delle eccezioni del sistema.</a:t>
            </a:r>
          </a:p>
          <a:p>
            <a:pPr marL="514350" indent="-514350">
              <a:buFont typeface="+mj-lt"/>
              <a:buAutoNum type="arabicParenR"/>
            </a:pPr>
            <a:endParaRPr lang="it-IT"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707904" y="764704"/>
            <a:ext cx="5184020" cy="5536332"/>
          </a:xfrm>
          <a:prstGeom prst="rect">
            <a:avLst/>
          </a:prstGeom>
          <a:noFill/>
          <a:ln w="9525">
            <a:noFill/>
            <a:miter lim="800000"/>
            <a:headEnd/>
            <a:tailEnd/>
          </a:ln>
        </p:spPr>
      </p:pic>
      <p:sp>
        <p:nvSpPr>
          <p:cNvPr id="10" name="Content Placeholder 3"/>
          <p:cNvSpPr txBox="1">
            <a:spLocks/>
          </p:cNvSpPr>
          <p:nvPr/>
        </p:nvSpPr>
        <p:spPr>
          <a:xfrm>
            <a:off x="323528" y="764704"/>
            <a:ext cx="3672408" cy="2376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smtClean="0"/>
              <a:t>PRIMA VERSIONE</a:t>
            </a:r>
          </a:p>
          <a:p>
            <a:pPr marL="0" indent="0">
              <a:buNone/>
            </a:pPr>
            <a:endParaRPr lang="it-IT" sz="1700" i="1" smtClean="0"/>
          </a:p>
          <a:p>
            <a:pPr marL="0" indent="0">
              <a:buNone/>
            </a:pPr>
            <a:r>
              <a:rPr lang="it-IT" sz="2600" i="1" smtClean="0"/>
              <a:t>Application (</a:t>
            </a:r>
            <a:r>
              <a:rPr lang="it-IT" sz="2600" smtClean="0"/>
              <a:t>così come </a:t>
            </a:r>
            <a:r>
              <a:rPr lang="it-IT" sz="2600" i="1" smtClean="0"/>
              <a:t>Presentation) </a:t>
            </a:r>
            <a:r>
              <a:rPr lang="it-IT" sz="2600" smtClean="0"/>
              <a:t>presentava inizialmente una suddivisione su </a:t>
            </a:r>
            <a:r>
              <a:rPr lang="it-IT" sz="2600" u="sng" smtClean="0"/>
              <a:t>due</a:t>
            </a:r>
            <a:r>
              <a:rPr lang="it-IT" sz="2600" smtClean="0"/>
              <a:t> livelli</a:t>
            </a:r>
          </a:p>
        </p:txBody>
      </p:sp>
      <p:cxnSp>
        <p:nvCxnSpPr>
          <p:cNvPr id="7" name="Connettore 2 6"/>
          <p:cNvCxnSpPr/>
          <p:nvPr/>
        </p:nvCxnSpPr>
        <p:spPr>
          <a:xfrm flipH="1">
            <a:off x="5004048"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 name="Rettangolo 8"/>
          <p:cNvSpPr/>
          <p:nvPr/>
        </p:nvSpPr>
        <p:spPr>
          <a:xfrm>
            <a:off x="4644008"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5940152" y="2348880"/>
            <a:ext cx="1368152"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7308304" y="2348880"/>
            <a:ext cx="1296144"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p:cNvCxnSpPr>
            <a:stCxn id="11" idx="2"/>
          </p:cNvCxnSpPr>
          <p:nvPr/>
        </p:nvCxnSpPr>
        <p:spPr>
          <a:xfrm>
            <a:off x="6624228" y="3140968"/>
            <a:ext cx="3600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6" name="Connettore 2 15"/>
          <p:cNvCxnSpPr/>
          <p:nvPr/>
        </p:nvCxnSpPr>
        <p:spPr>
          <a:xfrm>
            <a:off x="8100392" y="3140968"/>
            <a:ext cx="216024" cy="432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Content Placeholder 3"/>
          <p:cNvSpPr txBox="1">
            <a:spLocks/>
          </p:cNvSpPr>
          <p:nvPr/>
        </p:nvSpPr>
        <p:spPr>
          <a:xfrm>
            <a:off x="4283968" y="3501008"/>
            <a:ext cx="1584176"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600" b="1" dirty="0" smtClean="0">
                <a:solidFill>
                  <a:schemeClr val="accent4"/>
                </a:solidFill>
              </a:rPr>
              <a:t>Team </a:t>
            </a:r>
            <a:r>
              <a:rPr lang="en-US" sz="1600" b="1" dirty="0" err="1" smtClean="0">
                <a:solidFill>
                  <a:schemeClr val="accent4"/>
                </a:solidFill>
              </a:rPr>
              <a:t>Accessi</a:t>
            </a:r>
            <a:endParaRPr lang="en-US" sz="1600" b="1" dirty="0">
              <a:solidFill>
                <a:schemeClr val="accent4"/>
              </a:solidFill>
            </a:endParaRPr>
          </a:p>
        </p:txBody>
      </p:sp>
      <p:sp>
        <p:nvSpPr>
          <p:cNvPr id="25" name="Content Placeholder 3"/>
          <p:cNvSpPr txBox="1">
            <a:spLocks/>
          </p:cNvSpPr>
          <p:nvPr/>
        </p:nvSpPr>
        <p:spPr>
          <a:xfrm>
            <a:off x="5508104" y="3501008"/>
            <a:ext cx="187220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Management</a:t>
            </a:r>
            <a:endParaRPr lang="en-US" sz="1500" b="1" dirty="0">
              <a:solidFill>
                <a:schemeClr val="accent4"/>
              </a:solidFill>
            </a:endParaRPr>
          </a:p>
        </p:txBody>
      </p:sp>
      <p:sp>
        <p:nvSpPr>
          <p:cNvPr id="26" name="Content Placeholder 3"/>
          <p:cNvSpPr txBox="1">
            <a:spLocks/>
          </p:cNvSpPr>
          <p:nvPr/>
        </p:nvSpPr>
        <p:spPr>
          <a:xfrm>
            <a:off x="7271792" y="3501008"/>
            <a:ext cx="1980728" cy="3600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sz="1500" b="1" dirty="0" smtClean="0">
                <a:solidFill>
                  <a:schemeClr val="accent4"/>
                </a:solidFill>
              </a:rPr>
              <a:t>Team </a:t>
            </a:r>
            <a:r>
              <a:rPr lang="en-US" sz="1500" b="1" dirty="0" err="1" smtClean="0">
                <a:solidFill>
                  <a:schemeClr val="accent4"/>
                </a:solidFill>
              </a:rPr>
              <a:t>Comunicazioni</a:t>
            </a:r>
            <a:endParaRPr lang="en-US" sz="1500" b="1" dirty="0">
              <a:solidFill>
                <a:schemeClr val="accent4"/>
              </a:solidFill>
            </a:endParaRPr>
          </a:p>
        </p:txBody>
      </p:sp>
      <p:sp>
        <p:nvSpPr>
          <p:cNvPr id="28" name="Rettangolo 27"/>
          <p:cNvSpPr/>
          <p:nvPr/>
        </p:nvSpPr>
        <p:spPr>
          <a:xfrm>
            <a:off x="323528" y="3717032"/>
            <a:ext cx="3816424" cy="1692771"/>
          </a:xfrm>
          <a:prstGeom prst="rect">
            <a:avLst/>
          </a:prstGeom>
        </p:spPr>
        <p:txBody>
          <a:bodyPr wrap="square">
            <a:spAutoFit/>
          </a:bodyPr>
          <a:lstStyle/>
          <a:p>
            <a:pPr>
              <a:buFont typeface="Wingdings" pitchFamily="2" charset="2"/>
              <a:buChar char="v"/>
            </a:pPr>
            <a:r>
              <a:rPr lang="it-IT" sz="2600" smtClean="0"/>
              <a:t> Nel </a:t>
            </a:r>
            <a:r>
              <a:rPr lang="it-IT" sz="2600" u="sng" smtClean="0"/>
              <a:t>primo</a:t>
            </a:r>
            <a:r>
              <a:rPr lang="it-IT" sz="2600" smtClean="0"/>
              <a:t> livello trovavamo 3 macro Gestioni, che ricordavano la divisione nei vari team</a:t>
            </a:r>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ox(in)">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24" grpId="0"/>
      <p:bldP spid="25" grpId="0"/>
      <p:bldP spid="26"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95536" y="764704"/>
            <a:ext cx="7920880" cy="51125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PRIMA VERSIONE</a:t>
            </a:r>
          </a:p>
          <a:p>
            <a:pPr marL="0" indent="0"/>
            <a:r>
              <a:rPr lang="it-IT" dirty="0" smtClean="0"/>
              <a:t>   Nel </a:t>
            </a:r>
            <a:r>
              <a:rPr lang="it-IT" u="sng" dirty="0" smtClean="0"/>
              <a:t>secondo</a:t>
            </a:r>
            <a:r>
              <a:rPr lang="it-IT" dirty="0" smtClean="0"/>
              <a:t> livello venivano invece evidenziate la funzionalità di ogni team, così come erano state individuate all’inizio del progetto</a:t>
            </a:r>
          </a:p>
          <a:p>
            <a:pPr>
              <a:buNone/>
            </a:pPr>
            <a:endParaRPr lang="it-IT" sz="1400" dirty="0" smtClean="0"/>
          </a:p>
          <a:p>
            <a:pPr>
              <a:buNone/>
            </a:pPr>
            <a:r>
              <a:rPr lang="it-IT" dirty="0" smtClean="0"/>
              <a:t>	In particolar modo, per il team </a:t>
            </a:r>
            <a:r>
              <a:rPr lang="it-IT" b="1" dirty="0" smtClean="0"/>
              <a:t>MANAGEMENT</a:t>
            </a:r>
            <a:r>
              <a:rPr lang="it-IT" dirty="0" smtClean="0"/>
              <a:t> la suddivisione prevedeva 4 gestioni :</a:t>
            </a:r>
          </a:p>
          <a:p>
            <a:pPr marL="880110" lvl="1" indent="-514350">
              <a:buFont typeface="+mj-lt"/>
              <a:buAutoNum type="arabicParenR"/>
            </a:pPr>
            <a:r>
              <a:rPr lang="it-IT" sz="2800" dirty="0" smtClean="0"/>
              <a:t>Gestione Pagamenti</a:t>
            </a:r>
          </a:p>
          <a:p>
            <a:pPr marL="880110" lvl="1" indent="-514350">
              <a:buFont typeface="+mj-lt"/>
              <a:buAutoNum type="arabicParenR"/>
            </a:pPr>
            <a:r>
              <a:rPr lang="it-IT" sz="2800" dirty="0" smtClean="0"/>
              <a:t>Gestione Mensa</a:t>
            </a:r>
          </a:p>
          <a:p>
            <a:pPr marL="880110" lvl="1" indent="-514350">
              <a:buFont typeface="+mj-lt"/>
              <a:buAutoNum type="arabicParenR"/>
            </a:pPr>
            <a:r>
              <a:rPr lang="it-IT" sz="2800" dirty="0" smtClean="0"/>
              <a:t>Gestione Orari</a:t>
            </a:r>
          </a:p>
          <a:p>
            <a:pPr marL="880110" lvl="1" indent="-514350">
              <a:buFont typeface="+mj-lt"/>
              <a:buAutoNum type="arabicParenR"/>
            </a:pPr>
            <a:r>
              <a:rPr lang="it-IT" sz="2800" dirty="0" smtClean="0"/>
              <a:t>Gestione Tirocinanti</a:t>
            </a:r>
          </a:p>
          <a:p>
            <a:pPr marL="0" indent="0">
              <a:buNone/>
            </a:pPr>
            <a:endParaRPr lang="it-IT" dirty="0" smtClean="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467544" y="836712"/>
            <a:ext cx="6552728"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dirty="0" smtClean="0"/>
              <a:t>PRIMA VERSIONE -  Team Management</a:t>
            </a:r>
          </a:p>
          <a:p>
            <a:pPr marL="0" indent="0">
              <a:buNone/>
            </a:pPr>
            <a:endParaRPr lang="en-US" dirty="0" smtClean="0"/>
          </a:p>
          <a:p>
            <a:endParaRPr lang="en-US" dirty="0" smtClean="0"/>
          </a:p>
          <a:p>
            <a:pPr marL="0" indent="0">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697162" y="1368152"/>
            <a:ext cx="5467126" cy="5085184"/>
          </a:xfrm>
          <a:prstGeom prst="rect">
            <a:avLst/>
          </a:prstGeom>
          <a:noFill/>
          <a:ln w="9525">
            <a:noFill/>
            <a:miter lim="800000"/>
            <a:headEnd/>
            <a:tailEnd/>
          </a:ln>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908720"/>
            <a:ext cx="3702553" cy="523220"/>
          </a:xfrm>
          <a:prstGeom prst="rect">
            <a:avLst/>
          </a:prstGeom>
        </p:spPr>
        <p:txBody>
          <a:bodyPr wrap="none">
            <a:spAutoFit/>
          </a:bodyPr>
          <a:lstStyle/>
          <a:p>
            <a:pPr algn="ctr"/>
            <a:r>
              <a:rPr lang="it-IT" sz="2800" b="1" dirty="0" smtClean="0"/>
              <a:t>Cosa non andava bene?</a:t>
            </a:r>
          </a:p>
        </p:txBody>
      </p:sp>
      <p:pic>
        <p:nvPicPr>
          <p:cNvPr id="6148" name="Picture 4" descr="http://3.bp.blogspot.com/-mOfiMsC5kiU/TpYM3Oma-aI/AAAAAAAAAQw/YCAh3hWDChU/s1600/Errore.png"/>
          <p:cNvPicPr>
            <a:picLocks noChangeAspect="1" noChangeArrowheads="1"/>
          </p:cNvPicPr>
          <p:nvPr/>
        </p:nvPicPr>
        <p:blipFill>
          <a:blip r:embed="rId2" cstate="print"/>
          <a:srcRect/>
          <a:stretch>
            <a:fillRect/>
          </a:stretch>
        </p:blipFill>
        <p:spPr bwMode="auto">
          <a:xfrm>
            <a:off x="4211960" y="836712"/>
            <a:ext cx="648072" cy="648072"/>
          </a:xfrm>
          <a:prstGeom prst="rect">
            <a:avLst/>
          </a:prstGeom>
          <a:noFill/>
        </p:spPr>
      </p:pic>
      <p:sp>
        <p:nvSpPr>
          <p:cNvPr id="6" name="Content Placeholder 3"/>
          <p:cNvSpPr txBox="1">
            <a:spLocks/>
          </p:cNvSpPr>
          <p:nvPr/>
        </p:nvSpPr>
        <p:spPr>
          <a:xfrm>
            <a:off x="827584" y="2060848"/>
            <a:ext cx="7344816"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 Suddivisione troppo astratta</a:t>
            </a:r>
          </a:p>
          <a:p>
            <a:pPr lvl="1"/>
            <a:r>
              <a:rPr lang="it-IT" i="1" dirty="0" smtClean="0"/>
              <a:t>Analisi poco approfondita delle funzionalità del sistema</a:t>
            </a:r>
          </a:p>
          <a:p>
            <a:pPr lvl="1"/>
            <a:endParaRPr lang="it-IT" i="1" dirty="0" smtClean="0"/>
          </a:p>
          <a:p>
            <a:pPr lvl="1"/>
            <a:endParaRPr lang="it-IT" dirty="0" smtClean="0"/>
          </a:p>
        </p:txBody>
      </p:sp>
      <p:sp>
        <p:nvSpPr>
          <p:cNvPr id="8" name="Content Placeholder 3"/>
          <p:cNvSpPr txBox="1">
            <a:spLocks/>
          </p:cNvSpPr>
          <p:nvPr/>
        </p:nvSpPr>
        <p:spPr>
          <a:xfrm>
            <a:off x="683568" y="3717032"/>
            <a:ext cx="741682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lvl="1" indent="-274320">
              <a:buSzPct val="95000"/>
              <a:buFont typeface="Wingdings" pitchFamily="2" charset="2"/>
              <a:buChar char="v"/>
            </a:pPr>
            <a:r>
              <a:rPr lang="it-IT" dirty="0" smtClean="0"/>
              <a:t>  Bassa coesione nella suddivisione di primo livello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179512" y="917004"/>
            <a:ext cx="5184020" cy="5536332"/>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395536" y="980728"/>
            <a:ext cx="4912335" cy="5544616"/>
          </a:xfrm>
          <a:prstGeom prst="rect">
            <a:avLst/>
          </a:prstGeom>
          <a:noFill/>
          <a:ln w="9525">
            <a:noFill/>
            <a:miter lim="800000"/>
            <a:headEnd/>
            <a:tailEnd/>
          </a:ln>
        </p:spPr>
      </p:pic>
      <p:sp>
        <p:nvSpPr>
          <p:cNvPr id="10" name="Content Placeholder 3"/>
          <p:cNvSpPr txBox="1">
            <a:spLocks/>
          </p:cNvSpPr>
          <p:nvPr/>
        </p:nvSpPr>
        <p:spPr>
          <a:xfrm>
            <a:off x="5292080" y="1052736"/>
            <a:ext cx="3779912" cy="51845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dirty="0" smtClean="0"/>
              <a:t>SECONDA VERSIONE</a:t>
            </a:r>
          </a:p>
          <a:p>
            <a:pPr marL="0" indent="0">
              <a:buNone/>
            </a:pPr>
            <a:r>
              <a:rPr lang="it-IT" sz="1000" b="1" dirty="0" smtClean="0"/>
              <a:t> </a:t>
            </a:r>
          </a:p>
          <a:p>
            <a:pPr marL="0" indent="0"/>
            <a:r>
              <a:rPr lang="it-IT" dirty="0" smtClean="0"/>
              <a:t> Scompare la divisione su due livelli</a:t>
            </a:r>
          </a:p>
          <a:p>
            <a:pPr marL="0" indent="0">
              <a:buNone/>
            </a:pPr>
            <a:r>
              <a:rPr lang="it-IT" sz="500" dirty="0" smtClean="0"/>
              <a:t> </a:t>
            </a:r>
          </a:p>
          <a:p>
            <a:pPr marL="0" indent="0"/>
            <a:r>
              <a:rPr lang="it-IT" dirty="0" smtClean="0"/>
              <a:t>I sottosistemi da 3 diventano 6:</a:t>
            </a:r>
          </a:p>
          <a:p>
            <a:pPr marL="365760" lvl="1" indent="0"/>
            <a:r>
              <a:rPr lang="it-IT" sz="2200" dirty="0" smtClean="0"/>
              <a:t> Gestione </a:t>
            </a:r>
            <a:r>
              <a:rPr lang="it-IT" sz="2200" dirty="0" err="1" smtClean="0"/>
              <a:t>Utenze&amp;Accessi</a:t>
            </a:r>
            <a:endParaRPr lang="it-IT" sz="2200" dirty="0" smtClean="0"/>
          </a:p>
          <a:p>
            <a:pPr marL="365760" lvl="1" indent="0"/>
            <a:r>
              <a:rPr lang="it-IT" sz="2200" dirty="0" smtClean="0"/>
              <a:t> </a:t>
            </a:r>
            <a:r>
              <a:rPr lang="it-IT" sz="2200" dirty="0" err="1" smtClean="0"/>
              <a:t>GestioneServizi</a:t>
            </a:r>
            <a:endParaRPr lang="it-IT" sz="2200" dirty="0" smtClean="0"/>
          </a:p>
          <a:p>
            <a:pPr marL="365760" lvl="1" indent="0"/>
            <a:r>
              <a:rPr lang="it-IT" sz="2200" dirty="0" smtClean="0"/>
              <a:t> </a:t>
            </a:r>
            <a:r>
              <a:rPr lang="it-IT" sz="2200" dirty="0" err="1" smtClean="0"/>
              <a:t>GestioneRicerca</a:t>
            </a:r>
            <a:endParaRPr lang="it-IT" sz="2200" dirty="0" smtClean="0"/>
          </a:p>
          <a:p>
            <a:pPr marL="365760" lvl="1" indent="0"/>
            <a:r>
              <a:rPr lang="it-IT" sz="2200" dirty="0" smtClean="0"/>
              <a:t> </a:t>
            </a:r>
            <a:r>
              <a:rPr lang="it-IT" sz="2200" dirty="0" err="1" smtClean="0"/>
              <a:t>GestioneTirocinanti</a:t>
            </a:r>
            <a:endParaRPr lang="it-IT" sz="2200" dirty="0" smtClean="0"/>
          </a:p>
          <a:p>
            <a:pPr marL="365760" lvl="1" indent="0"/>
            <a:r>
              <a:rPr lang="it-IT" sz="2200" dirty="0" smtClean="0"/>
              <a:t> </a:t>
            </a:r>
            <a:r>
              <a:rPr lang="it-IT" sz="2200" dirty="0" err="1" smtClean="0"/>
              <a:t>GestioneRegistro</a:t>
            </a:r>
            <a:endParaRPr lang="it-IT" sz="2200" dirty="0" smtClean="0"/>
          </a:p>
          <a:p>
            <a:pPr marL="365760" lvl="1" indent="0"/>
            <a:r>
              <a:rPr lang="it-IT" sz="2200" dirty="0" smtClean="0"/>
              <a:t> </a:t>
            </a:r>
            <a:r>
              <a:rPr lang="it-IT" sz="2200" dirty="0" err="1" smtClean="0"/>
              <a:t>GestioneQuestionari</a:t>
            </a:r>
            <a:endParaRPr lang="it-IT" sz="2200" dirty="0" smtClean="0"/>
          </a:p>
          <a:p>
            <a:pPr marL="0" indent="0">
              <a:buNone/>
            </a:pPr>
            <a:endParaRPr lang="it-IT" sz="2600"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323528" y="1052736"/>
            <a:ext cx="6428226" cy="523220"/>
          </a:xfrm>
          <a:prstGeom prst="rect">
            <a:avLst/>
          </a:prstGeom>
        </p:spPr>
        <p:txBody>
          <a:bodyPr wrap="square">
            <a:spAutoFit/>
          </a:bodyPr>
          <a:lstStyle/>
          <a:p>
            <a:pPr algn="ctr"/>
            <a:r>
              <a:rPr lang="it-IT" sz="2800" b="1" dirty="0" smtClean="0"/>
              <a:t>Risultati ottenuti con la seconda versione</a:t>
            </a:r>
          </a:p>
        </p:txBody>
      </p:sp>
      <p:pic>
        <p:nvPicPr>
          <p:cNvPr id="4" name="Picture 2" descr="http://whywedoit.files.wordpress.com/2009/04/smile.jpg"/>
          <p:cNvPicPr>
            <a:picLocks noChangeAspect="1" noChangeArrowheads="1"/>
          </p:cNvPicPr>
          <p:nvPr/>
        </p:nvPicPr>
        <p:blipFill>
          <a:blip r:embed="rId2" cstate="print"/>
          <a:srcRect/>
          <a:stretch>
            <a:fillRect/>
          </a:stretch>
        </p:blipFill>
        <p:spPr bwMode="auto">
          <a:xfrm>
            <a:off x="6660232" y="908720"/>
            <a:ext cx="969227" cy="726920"/>
          </a:xfrm>
          <a:prstGeom prst="rect">
            <a:avLst/>
          </a:prstGeom>
          <a:ln>
            <a:noFill/>
          </a:ln>
          <a:effectLst>
            <a:softEdge rad="112500"/>
          </a:effectLst>
        </p:spPr>
      </p:pic>
      <p:sp>
        <p:nvSpPr>
          <p:cNvPr id="6" name="Content Placeholder 3"/>
          <p:cNvSpPr txBox="1">
            <a:spLocks/>
          </p:cNvSpPr>
          <p:nvPr/>
        </p:nvSpPr>
        <p:spPr>
          <a:xfrm>
            <a:off x="539552" y="2204864"/>
            <a:ext cx="7560840"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Decomposizione più funzionale e maggiore visibilità, raggiunta tramite sottosistemi di più piccole dimensioni</a:t>
            </a:r>
          </a:p>
          <a:p>
            <a:pPr lvl="1"/>
            <a:r>
              <a:rPr lang="it-IT" i="1" dirty="0" smtClean="0"/>
              <a:t>I sottosistemi sono più indipendenti l’uno dall’altro</a:t>
            </a:r>
          </a:p>
          <a:p>
            <a:pPr lvl="2"/>
            <a:r>
              <a:rPr lang="it-IT" dirty="0" smtClean="0"/>
              <a:t>Basso accoppiamento ed alta coesione</a:t>
            </a:r>
          </a:p>
          <a:p>
            <a:pPr lvl="2"/>
            <a:endParaRPr lang="it-IT" i="1" dirty="0" smtClean="0"/>
          </a:p>
          <a:p>
            <a:pPr lvl="1"/>
            <a:endParaRPr lang="it-IT" dirty="0" smtClean="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556</TotalTime>
  <Words>459</Words>
  <Application>Microsoft Office PowerPoint</Application>
  <PresentationFormat>Presentazione su schermo (4:3)</PresentationFormat>
  <Paragraphs>83</Paragraphs>
  <Slides>16</Slides>
  <Notes>1</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Mariella Ferrara</dc:creator>
  <cp:keywords>@silo</cp:keywords>
  <cp:lastModifiedBy>festaG</cp:lastModifiedBy>
  <cp:revision>55</cp:revision>
  <dcterms:created xsi:type="dcterms:W3CDTF">2012-12-23T12:37:08Z</dcterms:created>
  <dcterms:modified xsi:type="dcterms:W3CDTF">2013-01-02T20:00:40Z</dcterms:modified>
</cp:coreProperties>
</file>