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27" r:id="rId22"/>
    <p:sldId id="312" r:id="rId23"/>
    <p:sldId id="315" r:id="rId24"/>
    <p:sldId id="314" r:id="rId25"/>
    <p:sldId id="316" r:id="rId26"/>
    <p:sldId id="290" r:id="rId27"/>
    <p:sldId id="288" r:id="rId28"/>
    <p:sldId id="317" r:id="rId29"/>
    <p:sldId id="291" r:id="rId30"/>
    <p:sldId id="265" r:id="rId31"/>
    <p:sldId id="328" r:id="rId32"/>
    <p:sldId id="329" r:id="rId33"/>
    <p:sldId id="267" r:id="rId34"/>
    <p:sldId id="320" r:id="rId35"/>
    <p:sldId id="321" r:id="rId36"/>
    <p:sldId id="323" r:id="rId37"/>
    <p:sldId id="324" r:id="rId38"/>
    <p:sldId id="325" r:id="rId39"/>
    <p:sldId id="326" r:id="rId40"/>
    <p:sldId id="322" r:id="rId41"/>
    <p:sldId id="292" r:id="rId42"/>
    <p:sldId id="293" r:id="rId43"/>
    <p:sldId id="294" r:id="rId44"/>
    <p:sldId id="295" r:id="rId4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321" autoAdjust="0"/>
  </p:normalViewPr>
  <p:slideViewPr>
    <p:cSldViewPr>
      <p:cViewPr>
        <p:scale>
          <a:sx n="60" d="100"/>
          <a:sy n="60" d="100"/>
        </p:scale>
        <p:origin x="-942" y="-34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 xmlns:p14="http://schemas.microsoft.com/office/powerpoint/2010/main"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 xmlns:p14="http://schemas.microsoft.com/office/powerpoint/2010/main"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 xmlns:p14="http://schemas.microsoft.com/office/powerpoint/2010/main"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 xmlns:p14="http://schemas.microsoft.com/office/powerpoint/2010/main"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 xmlns:p14="http://schemas.microsoft.com/office/powerpoint/2010/main"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 xmlns:p14="http://schemas.microsoft.com/office/powerpoint/2010/main"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 xmlns:p14="http://schemas.microsoft.com/office/powerpoint/2010/main"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 xmlns:p14="http://schemas.microsoft.com/office/powerpoint/2010/main"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 xmlns:p14="http://schemas.microsoft.com/office/powerpoint/2010/main"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 xmlns:p14="http://schemas.microsoft.com/office/powerpoint/2010/main"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 xmlns:p14="http://schemas.microsoft.com/office/powerpoint/2010/main"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 xmlns:p14="http://schemas.microsoft.com/office/powerpoint/2010/main"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 xmlns:p14="http://schemas.microsoft.com/office/powerpoint/2010/main"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 xmlns:p14="http://schemas.microsoft.com/office/powerpoint/2010/main"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 xmlns:p14="http://schemas.microsoft.com/office/powerpoint/2010/main"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 xmlns:p14="http://schemas.microsoft.com/office/powerpoint/2010/main"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 xmlns:p14="http://schemas.microsoft.com/office/powerpoint/2010/main"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 xmlns:p14="http://schemas.microsoft.com/office/powerpoint/2010/main"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 xmlns:p14="http://schemas.microsoft.com/office/powerpoint/2010/main"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 xmlns:p14="http://schemas.microsoft.com/office/powerpoint/2010/main"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 xmlns:p14="http://schemas.microsoft.com/office/powerpoint/2010/main"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34</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 xmlns:p14="http://schemas.microsoft.com/office/powerpoint/2010/main" val="742716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 xmlns:p14="http://schemas.microsoft.com/office/powerpoint/2010/main" val="1425725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 xmlns:p14="http://schemas.microsoft.com/office/powerpoint/2010/main" val="880674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 xmlns:p14="http://schemas.microsoft.com/office/powerpoint/2010/main" val="346945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43</a:t>
            </a:fld>
            <a:endParaRPr lang="it-IT"/>
          </a:p>
        </p:txBody>
      </p:sp>
    </p:spTree>
    <p:extLst>
      <p:ext uri="{BB962C8B-B14F-4D97-AF65-F5344CB8AC3E}">
        <p14:creationId xmlns="" xmlns:p14="http://schemas.microsoft.com/office/powerpoint/2010/main" val="1778546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44</a:t>
            </a:fld>
            <a:endParaRPr lang="it-IT"/>
          </a:p>
        </p:txBody>
      </p:sp>
    </p:spTree>
    <p:extLst>
      <p:ext uri="{BB962C8B-B14F-4D97-AF65-F5344CB8AC3E}">
        <p14:creationId xmlns="" xmlns:p14="http://schemas.microsoft.com/office/powerpoint/2010/main"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 xmlns:p14="http://schemas.microsoft.com/office/powerpoint/2010/main"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 xmlns:p14="http://schemas.microsoft.com/office/powerpoint/2010/main"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 xmlns:p14="http://schemas.microsoft.com/office/powerpoint/2010/main"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 xmlns:p14="http://schemas.microsoft.com/office/powerpoint/2010/main"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 xmlns:p14="http://schemas.microsoft.com/office/powerpoint/2010/main"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 xmlns:p14="http://schemas.microsoft.com/office/powerpoint/2010/main"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ideo" Target="file:///C:\Users\Antonio\Desktop\demo.avi" TargetMode="Externa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1867475245"/>
              </p:ext>
            </p:extLst>
          </p:nvPr>
        </p:nvGraphicFramePr>
        <p:xfrm>
          <a:off x="7092280" y="5273040"/>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pic>
        <p:nvPicPr>
          <p:cNvPr id="2050" name="Picture 2" descr="C:\Users\Antonio\Desktop\ER_Questionari.jpg"/>
          <p:cNvPicPr>
            <a:picLocks noChangeAspect="1" noChangeArrowheads="1"/>
          </p:cNvPicPr>
          <p:nvPr/>
        </p:nvPicPr>
        <p:blipFill>
          <a:blip r:embed="rId3"/>
          <a:srcRect/>
          <a:stretch>
            <a:fillRect/>
          </a:stretch>
        </p:blipFill>
        <p:spPr bwMode="auto">
          <a:xfrm>
            <a:off x="214282" y="1857364"/>
            <a:ext cx="8690005" cy="361950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3786190"/>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a:t>
            </a:r>
            <a:r>
              <a:rPr lang="it-IT" dirty="0" smtClean="0"/>
              <a:t>parti</a:t>
            </a:r>
            <a:endParaRPr lang="it-IT" dirty="0" smtClean="0"/>
          </a:p>
          <a:p>
            <a:r>
              <a:rPr lang="it-IT" b="1" dirty="0" smtClean="0">
                <a:solidFill>
                  <a:srgbClr val="00B050"/>
                </a:solidFill>
              </a:rPr>
              <a:t>Pro</a:t>
            </a:r>
            <a:r>
              <a:rPr lang="it-IT" b="1" dirty="0" smtClean="0">
                <a:solidFill>
                  <a:srgbClr val="00B050"/>
                </a:solidFill>
              </a:rPr>
              <a:t>:</a:t>
            </a:r>
          </a:p>
          <a:p>
            <a:pPr lvl="1"/>
            <a:r>
              <a:rPr lang="it-IT" dirty="0" smtClean="0"/>
              <a:t>La suddivisione </a:t>
            </a:r>
            <a:r>
              <a:rPr lang="it-IT" dirty="0" smtClean="0"/>
              <a:t>risultante ha una buona coesione e un basso accoppiamento</a:t>
            </a:r>
            <a:endParaRPr lang="it-IT" dirty="0" smtClean="0"/>
          </a:p>
          <a:p>
            <a:pPr lvl="1"/>
            <a:endParaRPr lang="it-IT" b="1" dirty="0" smtClean="0">
              <a:solidFill>
                <a:srgbClr val="00B050"/>
              </a:solidFill>
            </a:endParaRPr>
          </a:p>
        </p:txBody>
      </p:sp>
      <p:sp>
        <p:nvSpPr>
          <p:cNvPr id="8" name="TextBox 7"/>
          <p:cNvSpPr txBox="1"/>
          <p:nvPr/>
        </p:nvSpPr>
        <p:spPr>
          <a:xfrm>
            <a:off x="8001024" y="421481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20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2000"/>
                                        <p:tgtEl>
                                          <p:spTgt spid="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2000"/>
                                        <p:tgtEl>
                                          <p:spTgt spid="5">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2000"/>
                                        <p:tgtEl>
                                          <p:spTgt spid="5">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2000"/>
                                        <p:tgtEl>
                                          <p:spTgt spid="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099"/>
                                        </p:tgtEl>
                                        <p:attrNameLst>
                                          <p:attrName>style.visibility</p:attrName>
                                        </p:attrNameLst>
                                      </p:cBhvr>
                                      <p:to>
                                        <p:strVal val="visible"/>
                                      </p:to>
                                    </p:set>
                                    <p:animEffect transition="in" filter="fade">
                                      <p:cBhvr>
                                        <p:cTn id="39" dur="2000"/>
                                        <p:tgtEl>
                                          <p:spTgt spid="409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fade">
                                      <p:cBhvr>
                                        <p:cTn id="45" dur="2000"/>
                                        <p:tgtEl>
                                          <p:spTgt spid="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allAtOnce"/>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2062103"/>
          </a:xfrm>
          <a:prstGeom prst="rect">
            <a:avLst/>
          </a:prstGeom>
          <a:noFill/>
        </p:spPr>
        <p:txBody>
          <a:bodyPr wrap="square" rtlCol="0">
            <a:spAutoFit/>
          </a:bodyPr>
          <a:lstStyle/>
          <a:p>
            <a:pPr marL="285750" indent="-285750">
              <a:buFont typeface="Wingdings" pitchFamily="2" charset="2"/>
              <a:buChar char="v"/>
            </a:pPr>
            <a:r>
              <a:rPr lang="it-IT" sz="2200" dirty="0" smtClean="0"/>
              <a:t>Obiettivo:</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p>
          <a:p>
            <a:pPr marL="742950" lvl="1" indent="-285750"/>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43372" y="4000504"/>
            <a:ext cx="1672756" cy="1956089"/>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Omini\omino_ok.jpg"/>
          <p:cNvPicPr>
            <a:picLocks noChangeAspect="1" noChangeArrowheads="1"/>
          </p:cNvPicPr>
          <p:nvPr/>
        </p:nvPicPr>
        <p:blipFill>
          <a:blip r:embed="rId3"/>
          <a:srcRect/>
          <a:stretch>
            <a:fillRect/>
          </a:stretch>
        </p:blipFill>
        <p:spPr bwMode="auto">
          <a:xfrm>
            <a:off x="2214546" y="3143248"/>
            <a:ext cx="2162172" cy="2162172"/>
          </a:xfrm>
          <a:prstGeom prst="rect">
            <a:avLst/>
          </a:prstGeom>
          <a:noFill/>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00628" y="2143116"/>
            <a:ext cx="2357454" cy="235745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10" name="Content Placeholder 3"/>
          <p:cNvSpPr txBox="1">
            <a:spLocks/>
          </p:cNvSpPr>
          <p:nvPr/>
        </p:nvSpPr>
        <p:spPr>
          <a:xfrm>
            <a:off x="785786" y="378619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Tree>
    <p:extLst>
      <p:ext uri="{BB962C8B-B14F-4D97-AF65-F5344CB8AC3E}">
        <p14:creationId xmlns="" xmlns:p14="http://schemas.microsoft.com/office/powerpoint/2010/main" val="28795218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2000" fill="hold"/>
                                        <p:tgtEl>
                                          <p:spTgt spid="10"/>
                                        </p:tgtEl>
                                      </p:cBhvr>
                                      <p:by x="150000" y="150000"/>
                                    </p:animScale>
                                  </p:childTnLst>
                                </p:cTn>
                              </p:par>
                              <p:par>
                                <p:cTn id="16" presetID="6" presetClass="emph" presetSubtype="0" fill="hold" grpId="1" nodeType="withEffect">
                                  <p:stCondLst>
                                    <p:cond delay="0"/>
                                  </p:stCondLst>
                                  <p:childTnLst>
                                    <p:animScale>
                                      <p:cBhvr>
                                        <p:cTn id="17" dur="2000" fill="hold"/>
                                        <p:tgtEl>
                                          <p:spTgt spid="2"/>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500"/>
                                        <p:tgtEl>
                                          <p:spTgt spid="2053"/>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202613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 xmlns:p14="http://schemas.microsoft.com/office/powerpoint/2010/main" val="1197112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 xmlns:p14="http://schemas.microsoft.com/office/powerpoint/2010/main" val="7003536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down)">
                                      <p:cBhvr>
                                        <p:cTn id="24" dur="500"/>
                                        <p:tgtEl>
                                          <p:spTgt spid="4">
                                            <p:txEl>
                                              <p:pRg st="3" end="3"/>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down)">
                                      <p:cBhvr>
                                        <p:cTn id="30" dur="500"/>
                                        <p:tgtEl>
                                          <p:spTgt spid="4">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down)">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100"/>
                                        </p:tgtEl>
                                        <p:attrNameLst>
                                          <p:attrName>style.visibility</p:attrName>
                                        </p:attrNameLst>
                                      </p:cBhvr>
                                      <p:to>
                                        <p:strVal val="visible"/>
                                      </p:to>
                                    </p:set>
                                    <p:anim calcmode="lin" valueType="num">
                                      <p:cBhvr additive="base">
                                        <p:cTn id="38" dur="500" fill="hold"/>
                                        <p:tgtEl>
                                          <p:spTgt spid="4100"/>
                                        </p:tgtEl>
                                        <p:attrNameLst>
                                          <p:attrName>ppt_x</p:attrName>
                                        </p:attrNameLst>
                                      </p:cBhvr>
                                      <p:tavLst>
                                        <p:tav tm="0">
                                          <p:val>
                                            <p:strVal val="#ppt_x"/>
                                          </p:val>
                                        </p:tav>
                                        <p:tav tm="100000">
                                          <p:val>
                                            <p:strVal val="#ppt_x"/>
                                          </p:val>
                                        </p:tav>
                                      </p:tavLst>
                                    </p:anim>
                                    <p:anim calcmode="lin" valueType="num">
                                      <p:cBhvr additive="base">
                                        <p:cTn id="39" dur="500" fill="hold"/>
                                        <p:tgtEl>
                                          <p:spTgt spid="410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additive="base">
                                        <p:cTn id="42" dur="500" fill="hold"/>
                                        <p:tgtEl>
                                          <p:spTgt spid="4098"/>
                                        </p:tgtEl>
                                        <p:attrNameLst>
                                          <p:attrName>ppt_x</p:attrName>
                                        </p:attrNameLst>
                                      </p:cBhvr>
                                      <p:tavLst>
                                        <p:tav tm="0">
                                          <p:val>
                                            <p:strVal val="#ppt_x"/>
                                          </p:val>
                                        </p:tav>
                                        <p:tav tm="100000">
                                          <p:val>
                                            <p:strVal val="#ppt_x"/>
                                          </p:val>
                                        </p:tav>
                                      </p:tavLst>
                                    </p:anim>
                                    <p:anim calcmode="lin" valueType="num">
                                      <p:cBhvr additive="base">
                                        <p:cTn id="4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GreenFieldEngineering.png"/>
          <p:cNvPicPr>
            <a:picLocks noChangeAspect="1" noChangeArrowheads="1"/>
          </p:cNvPicPr>
          <p:nvPr/>
        </p:nvPicPr>
        <p:blipFill>
          <a:blip r:embed="rId2"/>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CasellaDiTesto 1"/>
          <p:cNvSpPr txBox="1"/>
          <p:nvPr/>
        </p:nvSpPr>
        <p:spPr>
          <a:xfrm>
            <a:off x="0" y="-10060"/>
            <a:ext cx="9143999" cy="1292662"/>
          </a:xfrm>
          <a:prstGeom prst="rect">
            <a:avLst/>
          </a:prstGeom>
          <a:noFill/>
        </p:spPr>
        <p:txBody>
          <a:bodyPr wrap="square" rtlCol="0">
            <a:spAutoFit/>
          </a:bodyPr>
          <a:lstStyle/>
          <a:p>
            <a:pPr algn="ctr"/>
            <a:r>
              <a:rPr lang="it-IT" sz="4800" b="1" dirty="0" smtClean="0">
                <a:latin typeface="+mj-lt"/>
              </a:rPr>
              <a:t>Questionari</a:t>
            </a:r>
          </a:p>
          <a:p>
            <a:pPr algn="ctr"/>
            <a:r>
              <a:rPr lang="it-IT" sz="3000" b="1" dirty="0" smtClean="0">
                <a:latin typeface="+mj-lt"/>
              </a:rPr>
              <a:t>Green Field Engineering</a:t>
            </a:r>
            <a:endParaRPr lang="it-IT" sz="3000" b="1"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428728" y="2714620"/>
            <a:ext cx="2272589" cy="347845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11118777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503117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 xmlns:p14="http://schemas.microsoft.com/office/powerpoint/2010/main" val="247397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 xmlns:p14="http://schemas.microsoft.com/office/powerpoint/2010/main" val="3312797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235745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endParaRPr lang="it-IT" dirty="0" smtClean="0"/>
          </a:p>
        </p:txBody>
      </p:sp>
      <p:sp>
        <p:nvSpPr>
          <p:cNvPr id="6" name="TextBox 5"/>
          <p:cNvSpPr txBox="1"/>
          <p:nvPr/>
        </p:nvSpPr>
        <p:spPr>
          <a:xfrm>
            <a:off x="428596" y="5000636"/>
            <a:ext cx="8462573" cy="1323439"/>
          </a:xfrm>
          <a:prstGeom prst="rect">
            <a:avLst/>
          </a:prstGeom>
          <a:noFill/>
        </p:spPr>
        <p:txBody>
          <a:bodyPr wrap="none" rtlCol="0">
            <a:spAutoFit/>
          </a:bodyPr>
          <a:lstStyle/>
          <a:p>
            <a:pPr lvl="1">
              <a:buFont typeface="Courier New" pitchFamily="49" charset="0"/>
              <a:buChar char="o"/>
            </a:pPr>
            <a:r>
              <a:rPr lang="it-IT" sz="2200" dirty="0" smtClean="0">
                <a:latin typeface="Arial" pitchFamily="34" charset="0"/>
                <a:cs typeface="Arial" pitchFamily="34" charset="0"/>
              </a:rPr>
              <a:t>Nonostante non tutte le funzionalità siano state implementate</a:t>
            </a:r>
          </a:p>
          <a:p>
            <a:pPr lvl="2">
              <a:buFont typeface="Arial" pitchFamily="34" charset="0"/>
              <a:buChar char="•"/>
            </a:pPr>
            <a:r>
              <a:rPr lang="it-IT" sz="2000" dirty="0" smtClean="0">
                <a:latin typeface="Arial" pitchFamily="34" charset="0"/>
                <a:cs typeface="Arial" pitchFamily="34" charset="0"/>
              </a:rPr>
              <a:t>Il database di queste parti è presente</a:t>
            </a:r>
          </a:p>
          <a:p>
            <a:pPr lvl="2">
              <a:buFont typeface="Arial" pitchFamily="34" charset="0"/>
              <a:buChar char="•"/>
            </a:pPr>
            <a:r>
              <a:rPr lang="it-IT" sz="2000" dirty="0" smtClean="0">
                <a:latin typeface="Arial" pitchFamily="34" charset="0"/>
                <a:cs typeface="Arial" pitchFamily="34" charset="0"/>
              </a:rPr>
              <a:t>E coerente con la fase di analisi</a:t>
            </a:r>
          </a:p>
          <a:p>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wipe(down)">
                                      <p:cBhvr>
                                        <p:cTn id="27" dur="500"/>
                                        <p:tgtEl>
                                          <p:spTgt spid="512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 calcmode="lin" valueType="num">
                                      <p:cBhvr additive="base">
                                        <p:cTn id="3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 calcmode="lin" valueType="num">
                                      <p:cBhvr additive="base">
                                        <p:cTn id="4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 calcmode="lin" valueType="num">
                                      <p:cBhvr additive="base">
                                        <p:cTn id="4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8" presetID="22" presetClass="entr" presetSubtype="4" fill="hold" nodeType="withEffect">
                                  <p:stCondLst>
                                    <p:cond delay="0"/>
                                  </p:stCondLst>
                                  <p:childTnLst>
                                    <p:set>
                                      <p:cBhvr>
                                        <p:cTn id="49" dur="1" fill="hold">
                                          <p:stCondLst>
                                            <p:cond delay="0"/>
                                          </p:stCondLst>
                                        </p:cTn>
                                        <p:tgtEl>
                                          <p:spTgt spid="5124"/>
                                        </p:tgtEl>
                                        <p:attrNameLst>
                                          <p:attrName>style.visibility</p:attrName>
                                        </p:attrNameLst>
                                      </p:cBhvr>
                                      <p:to>
                                        <p:strVal val="visible"/>
                                      </p:to>
                                    </p:set>
                                    <p:animEffect transition="in" filter="wipe(down)">
                                      <p:cBhvr>
                                        <p:cTn id="50"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2050" name="Picture 2" descr="D:\Tony\Omini\omini-ingranaggi.jpg"/>
          <p:cNvPicPr>
            <a:picLocks noChangeAspect="1" noChangeArrowheads="1"/>
          </p:cNvPicPr>
          <p:nvPr/>
        </p:nvPicPr>
        <p:blipFill>
          <a:blip r:embed="rId3"/>
          <a:srcRect/>
          <a:stretch>
            <a:fillRect/>
          </a:stretch>
        </p:blipFill>
        <p:spPr bwMode="auto">
          <a:xfrm>
            <a:off x="1785918" y="1428736"/>
            <a:ext cx="5080000" cy="3810000"/>
          </a:xfrm>
          <a:prstGeom prst="rect">
            <a:avLst/>
          </a:prstGeom>
          <a:noFill/>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4" name="demo.avi">
            <a:hlinkClick r:id="" action="ppaction://media"/>
          </p:cNvPr>
          <p:cNvPicPr>
            <a:picLocks noRot="1" noChangeAspect="1"/>
          </p:cNvPicPr>
          <p:nvPr>
            <a:videoFile r:link="rId1"/>
          </p:nvPr>
        </p:nvPicPr>
        <p:blipFill>
          <a:blip r:embed="rId4"/>
          <a:stretch>
            <a:fillRect/>
          </a:stretch>
        </p:blipFill>
        <p:spPr>
          <a:xfrm>
            <a:off x="-1922463" y="-228600"/>
            <a:ext cx="12992101" cy="7315200"/>
          </a:xfrm>
          <a:prstGeom prst="rect">
            <a:avLst/>
          </a:prstGeom>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41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 xmlns:p14="http://schemas.microsoft.com/office/powerpoint/2010/main" val="1346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388"/>
                                        </p:tgtEl>
                                        <p:attrNameLst>
                                          <p:attrName>style.visibility</p:attrName>
                                        </p:attrNameLst>
                                      </p:cBhvr>
                                      <p:to>
                                        <p:strVal val="visible"/>
                                      </p:to>
                                    </p:set>
                                    <p:animEffect transition="in" filter="wipe(down)">
                                      <p:cBhvr>
                                        <p:cTn id="4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1428921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 xmlns:p14="http://schemas.microsoft.com/office/powerpoint/2010/main" val="521228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8" y="1628800"/>
            <a:ext cx="6357384" cy="454719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 xmlns:p14="http://schemas.microsoft.com/office/powerpoint/2010/main" val="2138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2476603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Necessario tempo per :</a:t>
            </a:r>
          </a:p>
          <a:p>
            <a:pPr lvl="2"/>
            <a:r>
              <a:rPr lang="it-IT" sz="1800" dirty="0" smtClean="0">
                <a:latin typeface="Arial" pitchFamily="34" charset="0"/>
                <a:cs typeface="Arial" pitchFamily="34" charset="0"/>
              </a:rPr>
              <a:t>Apprendere JUnit</a:t>
            </a:r>
          </a:p>
          <a:p>
            <a:pPr lvl="2"/>
            <a:r>
              <a:rPr lang="it-IT" sz="1800" dirty="0" smtClean="0">
                <a:latin typeface="Arial" pitchFamily="34" charset="0"/>
                <a:cs typeface="Arial" pitchFamily="34" charset="0"/>
              </a:rPr>
              <a:t>Realizzazione Test Case</a:t>
            </a:r>
          </a:p>
          <a:p>
            <a:pPr lvl="1"/>
            <a:r>
              <a:rPr lang="it-IT" sz="2000" dirty="0" smtClean="0">
                <a:latin typeface="Arial" pitchFamily="34" charset="0"/>
                <a:cs typeface="Arial" pitchFamily="34" charset="0"/>
              </a:rPr>
              <a:t>Poco tempo a disposizione</a:t>
            </a:r>
          </a:p>
          <a:p>
            <a:pPr lvl="1">
              <a:buNone/>
            </a:pPr>
            <a:endParaRPr lang="it-IT" dirty="0" smtClean="0"/>
          </a:p>
          <a:p>
            <a:r>
              <a:rPr lang="it-IT" b="1" dirty="0" smtClean="0">
                <a:solidFill>
                  <a:srgbClr val="00B050"/>
                </a:solidFill>
              </a:rPr>
              <a:t>Pro:</a:t>
            </a:r>
          </a:p>
          <a:p>
            <a:pPr lvl="1"/>
            <a:r>
              <a:rPr lang="it-IT" dirty="0" smtClean="0"/>
              <a:t>Revisione mirata del sottosistema Questionari</a:t>
            </a:r>
          </a:p>
        </p:txBody>
      </p:sp>
    </p:spTree>
    <p:extLst>
      <p:ext uri="{BB962C8B-B14F-4D97-AF65-F5344CB8AC3E}">
        <p14:creationId xmlns="" xmlns:p14="http://schemas.microsoft.com/office/powerpoint/2010/main" val="30603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giusto </a:t>
            </a:r>
            <a:endParaRPr lang="it-IT" sz="5000" i="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5929322" y="3143248"/>
            <a:ext cx="2500330" cy="250033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pic>
        <p:nvPicPr>
          <p:cNvPr id="10242" name="Picture 2" descr="D:\Tony\Omini\omini_doctor.jpg"/>
          <p:cNvPicPr>
            <a:picLocks noChangeAspect="1" noChangeArrowheads="1"/>
          </p:cNvPicPr>
          <p:nvPr/>
        </p:nvPicPr>
        <p:blipFill>
          <a:blip r:embed="rId3"/>
          <a:srcRect/>
          <a:stretch>
            <a:fillRect/>
          </a:stretch>
        </p:blipFill>
        <p:spPr bwMode="auto">
          <a:xfrm>
            <a:off x="5572132" y="3500438"/>
            <a:ext cx="2971822" cy="1857388"/>
          </a:xfrm>
          <a:prstGeom prst="rect">
            <a:avLst/>
          </a:prstGeom>
          <a:ln>
            <a:noFill/>
          </a:ln>
          <a:effectLst>
            <a:softEdge rad="112500"/>
          </a:effectLst>
        </p:spPr>
      </p:pic>
      <p:sp>
        <p:nvSpPr>
          <p:cNvPr id="6" name="TextBox 5"/>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sbagliato</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2143116"/>
            <a:ext cx="6000792" cy="2400657"/>
          </a:xfrm>
          <a:prstGeom prst="rect">
            <a:avLst/>
          </a:prstGeom>
          <a:noFill/>
        </p:spPr>
        <p:txBody>
          <a:bodyPr wrap="square" rtlCol="0">
            <a:spAutoFit/>
          </a:bodyPr>
          <a:lstStyle/>
          <a:p>
            <a:r>
              <a:rPr lang="it-IT" sz="5000" i="1" dirty="0" smtClean="0"/>
              <a:t>Cosa faremo nel prossimo progetto che non abbiamo </a:t>
            </a:r>
            <a:r>
              <a:rPr lang="it-IT" sz="5000" i="1" dirty="0" smtClean="0"/>
              <a:t>fatto</a:t>
            </a:r>
            <a:endParaRPr lang="it-IT" sz="5000" i="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429388" y="2786058"/>
            <a:ext cx="2057964" cy="270237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1000100" y="1571612"/>
            <a:ext cx="5715040" cy="2400657"/>
          </a:xfrm>
          <a:prstGeom prst="rect">
            <a:avLst/>
          </a:prstGeom>
          <a:noFill/>
        </p:spPr>
        <p:txBody>
          <a:bodyPr wrap="square" rtlCol="0">
            <a:spAutoFit/>
          </a:bodyPr>
          <a:lstStyle/>
          <a:p>
            <a:r>
              <a:rPr lang="it-IT" sz="5000" i="1" dirty="0" smtClean="0"/>
              <a:t>Quanto reputiamo buono il nostro </a:t>
            </a:r>
            <a:r>
              <a:rPr lang="it-IT" sz="5000" i="1" dirty="0" smtClean="0"/>
              <a:t>sottosistema</a:t>
            </a:r>
            <a:endParaRPr lang="it-IT" sz="5000" i="1" dirty="0"/>
          </a:p>
        </p:txBody>
      </p:sp>
      <p:pic>
        <p:nvPicPr>
          <p:cNvPr id="8194" name="Picture 2" descr="D:\Tony\Omini\omino_cup2.jpg"/>
          <p:cNvPicPr>
            <a:picLocks noChangeAspect="1" noChangeArrowheads="1"/>
          </p:cNvPicPr>
          <p:nvPr/>
        </p:nvPicPr>
        <p:blipFill>
          <a:blip r:embed="rId3"/>
          <a:srcRect/>
          <a:stretch>
            <a:fillRect/>
          </a:stretch>
        </p:blipFill>
        <p:spPr bwMode="auto">
          <a:xfrm>
            <a:off x="5572132" y="3143248"/>
            <a:ext cx="2857520" cy="2857520"/>
          </a:xfrm>
          <a:prstGeom prst="rect">
            <a:avLst/>
          </a:prstGeom>
          <a:ln>
            <a:noFill/>
          </a:ln>
          <a:effectLst>
            <a:softEdge rad="112500"/>
          </a:effectLst>
        </p:spPr>
      </p:pic>
      <p:pic>
        <p:nvPicPr>
          <p:cNvPr id="1026" name="Picture 2" descr="D:\Tony\Unisa\IS\PROGETTO\logo\logo1.png"/>
          <p:cNvPicPr>
            <a:picLocks noChangeAspect="1" noChangeArrowheads="1"/>
          </p:cNvPicPr>
          <p:nvPr/>
        </p:nvPicPr>
        <p:blipFill>
          <a:blip r:embed="rId4" cstate="print"/>
          <a:srcRect/>
          <a:stretch>
            <a:fillRect/>
          </a:stretch>
        </p:blipFill>
        <p:spPr bwMode="auto">
          <a:xfrm rot="21096249">
            <a:off x="1142976" y="4500570"/>
            <a:ext cx="3243282" cy="20400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6" name="Picture 2" descr="C:\Users\Antonio\Desktop\uc_quest.png"/>
          <p:cNvPicPr>
            <a:picLocks noChangeAspect="1" noChangeArrowheads="1"/>
          </p:cNvPicPr>
          <p:nvPr/>
        </p:nvPicPr>
        <p:blipFill>
          <a:blip r:embed="rId3"/>
          <a:srcRect/>
          <a:stretch>
            <a:fillRect/>
          </a:stretch>
        </p:blipFill>
        <p:spPr bwMode="auto">
          <a:xfrm>
            <a:off x="857224" y="968335"/>
            <a:ext cx="7572428" cy="5889665"/>
          </a:xfrm>
          <a:prstGeom prst="rect">
            <a:avLst/>
          </a:prstGeom>
          <a:noFill/>
        </p:spPr>
      </p:pic>
    </p:spTree>
    <p:extLst>
      <p:ext uri="{BB962C8B-B14F-4D97-AF65-F5344CB8AC3E}">
        <p14:creationId xmlns="" xmlns:p14="http://schemas.microsoft.com/office/powerpoint/2010/main" val="2532338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1418</TotalTime>
  <Words>2756</Words>
  <Application>Microsoft Office PowerPoint</Application>
  <PresentationFormat>On-screen Show (4:3)</PresentationFormat>
  <Paragraphs>476</Paragraphs>
  <Slides>44</Slides>
  <Notes>38</Notes>
  <HiddenSlides>0</HiddenSlides>
  <MMClips>1</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267</cp:revision>
  <dcterms:created xsi:type="dcterms:W3CDTF">2012-12-23T12:37:08Z</dcterms:created>
  <dcterms:modified xsi:type="dcterms:W3CDTF">2013-01-03T10:20:44Z</dcterms:modified>
</cp:coreProperties>
</file>