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69" r:id="rId3"/>
    <p:sldId id="266" r:id="rId4"/>
    <p:sldId id="263" r:id="rId5"/>
    <p:sldId id="275" r:id="rId6"/>
    <p:sldId id="270" r:id="rId7"/>
    <p:sldId id="274" r:id="rId8"/>
    <p:sldId id="262" r:id="rId9"/>
    <p:sldId id="273" r:id="rId10"/>
    <p:sldId id="276" r:id="rId11"/>
    <p:sldId id="261" r:id="rId12"/>
    <p:sldId id="264" r:id="rId13"/>
    <p:sldId id="260" r:id="rId1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iulio" initials="GF" lastIdx="6" clrIdx="0"/>
  <p:cmAuthor id="1" name="Marko"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2" autoAdjust="0"/>
  </p:normalViewPr>
  <p:slideViewPr>
    <p:cSldViewPr>
      <p:cViewPr>
        <p:scale>
          <a:sx n="80" d="100"/>
          <a:sy n="80" d="100"/>
        </p:scale>
        <p:origin x="-990" y="4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12-30T15:29:07.260" idx="6">
    <p:pos x="10" y="10"/>
    <p:text>LOL</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2-12-30T15:26:42.006" idx="2">
    <p:pos x="-2" y="22"/>
    <p:text>O scrivi Problem e Solution
o Problema e Soluzione</p:text>
  </p:cm>
  <p:cm authorId="0" dt="2012-12-30T15:26:57.375" idx="3">
    <p:pos x="4150" y="3018"/>
    <p:text>che è st'asterisco?</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2-12-30T15:28:13.605" idx="4">
    <p:pos x="1" y="10"/>
    <p:text>Francesco ha strutturato la sua presentazione presentando le funzionalità divise per attore. Mi sembra un'idea che potresti adottare anche tu. Ad ogni modo, vi consiglio di confrontarvi, per prendere l'uno le idee migliori dell'altro.</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2-12-30T15:28:33.370" idx="5">
    <p:pos x="10" y="10"/>
    <p:text>Prova a mettere, oltre a questa slide, due slide, in cui dividi il sequence in due parti.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D78F4D-402C-46E0-A4BB-DF91EA86B14C}" type="datetimeFigureOut">
              <a:rPr lang="it-IT" smtClean="0"/>
              <a:pPr/>
              <a:t>03/01/2013</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604CA-7593-4640-8FA1-5523937B8510}" type="slidenum">
              <a:rPr lang="it-IT" smtClean="0"/>
              <a:pPr/>
              <a:t>‹N›</a:t>
            </a:fld>
            <a:endParaRPr lang="it-IT"/>
          </a:p>
        </p:txBody>
      </p:sp>
    </p:spTree>
    <p:extLst>
      <p:ext uri="{BB962C8B-B14F-4D97-AF65-F5344CB8AC3E}">
        <p14:creationId xmlns:p14="http://schemas.microsoft.com/office/powerpoint/2010/main" val="2126419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a:t>
            </a:fld>
            <a:endParaRPr lang="it-IT"/>
          </a:p>
        </p:txBody>
      </p:sp>
    </p:spTree>
    <p:extLst>
      <p:ext uri="{BB962C8B-B14F-4D97-AF65-F5344CB8AC3E}">
        <p14:creationId xmlns:p14="http://schemas.microsoft.com/office/powerpoint/2010/main" val="58693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Dire</a:t>
            </a:r>
            <a:r>
              <a:rPr lang="it-IT" baseline="0" dirty="0" smtClean="0"/>
              <a:t> cosa si intende per gestione degli extra</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5</a:t>
            </a:fld>
            <a:endParaRPr lang="it-IT"/>
          </a:p>
        </p:txBody>
      </p:sp>
    </p:spTree>
    <p:extLst>
      <p:ext uri="{BB962C8B-B14F-4D97-AF65-F5344CB8AC3E}">
        <p14:creationId xmlns:p14="http://schemas.microsoft.com/office/powerpoint/2010/main" val="968677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6</a:t>
            </a:fld>
            <a:endParaRPr lang="it-IT"/>
          </a:p>
        </p:txBody>
      </p:sp>
    </p:spTree>
    <p:extLst>
      <p:ext uri="{BB962C8B-B14F-4D97-AF65-F5344CB8AC3E}">
        <p14:creationId xmlns:p14="http://schemas.microsoft.com/office/powerpoint/2010/main" val="168502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Invece</a:t>
            </a:r>
            <a:r>
              <a:rPr lang="it-IT" baseline="0" dirty="0" smtClean="0"/>
              <a:t> di essere esplicite le generalizzazioni sono implicite in modo da semplificare il tutto</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7</a:t>
            </a:fld>
            <a:endParaRPr lang="it-IT"/>
          </a:p>
        </p:txBody>
      </p:sp>
    </p:spTree>
    <p:extLst>
      <p:ext uri="{BB962C8B-B14F-4D97-AF65-F5344CB8AC3E}">
        <p14:creationId xmlns:p14="http://schemas.microsoft.com/office/powerpoint/2010/main" val="2687425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smtClean="0"/>
              <a:t>Fare una ricapitolazione cosa può fare l’impiegato e cosa può fare il genitore</a:t>
            </a:r>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8</a:t>
            </a:fld>
            <a:endParaRPr lang="it-IT"/>
          </a:p>
        </p:txBody>
      </p:sp>
    </p:spTree>
    <p:extLst>
      <p:ext uri="{BB962C8B-B14F-4D97-AF65-F5344CB8AC3E}">
        <p14:creationId xmlns:p14="http://schemas.microsoft.com/office/powerpoint/2010/main" val="3294237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70604CA-7593-4640-8FA1-5523937B8510}" type="slidenum">
              <a:rPr lang="it-IT" smtClean="0"/>
              <a:pPr/>
              <a:t>11</a:t>
            </a:fld>
            <a:endParaRPr lang="it-IT"/>
          </a:p>
        </p:txBody>
      </p:sp>
    </p:spTree>
    <p:extLst>
      <p:ext uri="{BB962C8B-B14F-4D97-AF65-F5344CB8AC3E}">
        <p14:creationId xmlns:p14="http://schemas.microsoft.com/office/powerpoint/2010/main" val="328384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dirty="0" smtClean="0"/>
              <a:t>Fare clic per modificare lo stile del sottotitolo dello schema</a:t>
            </a:r>
            <a:endParaRPr kumimoji="0" lang="en-US" dirty="0"/>
          </a:p>
        </p:txBody>
      </p:sp>
      <p:sp>
        <p:nvSpPr>
          <p:cNvPr id="30" name="Date Placeholder 29"/>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lvl1pPr>
              <a:defRPr>
                <a:solidFill>
                  <a:schemeClr val="bg1"/>
                </a:solidFill>
              </a:defRPr>
            </a:lvl1pPr>
          </a:lstStyle>
          <a:p>
            <a:r>
              <a:rPr kumimoji="0" lang="it-IT" dirty="0" smtClean="0"/>
              <a:t>Fare clic per modificare lo stile del titolo</a:t>
            </a:r>
            <a:endParaRPr kumimoji="0" lang="en-US" dirty="0"/>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bg1"/>
                </a:solidFill>
                <a:effectLst>
                  <a:outerShdw blurRad="38100" dist="25400" dir="5400000" algn="tl" rotWithShape="0">
                    <a:srgbClr val="000000">
                      <a:alpha val="43000"/>
                    </a:srgbClr>
                  </a:outerShdw>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Date Placeholder 3"/>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solidFill>
                  <a:schemeClr val="bg1"/>
                </a:solidFill>
              </a:defRPr>
            </a:lvl1pPr>
          </a:lstStyle>
          <a:p>
            <a:r>
              <a:rPr kumimoji="0" lang="it-IT" dirty="0" smtClean="0"/>
              <a:t>Fare clic per modificare lo stile del titolo</a:t>
            </a:r>
            <a:endParaRPr kumimoji="0"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solidFill>
                  <a:schemeClr val="bg1"/>
                </a:solidFill>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Date Placeholder 6"/>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Date Placeholder 2"/>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bg1"/>
                </a:solidFill>
                <a:effectLst/>
                <a:latin typeface="+mj-lt"/>
                <a:ea typeface="+mj-ea"/>
                <a:cs typeface="+mj-cs"/>
              </a:defRPr>
            </a:lvl1pPr>
          </a:lstStyle>
          <a:p>
            <a:r>
              <a:rPr kumimoji="0" lang="it-IT" dirty="0" smtClean="0"/>
              <a:t>Fare clic per modificare lo stile del titolo</a:t>
            </a:r>
            <a:endParaRPr kumimoji="0" lang="en-US" dirty="0"/>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dirty="0" smtClean="0"/>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dirty="0" smtClean="0"/>
              <a:t>Fare clic per modificare stili del testo dello schema</a:t>
            </a:r>
          </a:p>
          <a:p>
            <a:pPr lvl="1" eaLnBrk="1" latinLnBrk="0" hangingPunct="1"/>
            <a:r>
              <a:rPr lang="it-IT" dirty="0" smtClean="0"/>
              <a:t>Secondo livello</a:t>
            </a:r>
          </a:p>
          <a:p>
            <a:pPr lvl="2" eaLnBrk="1" latinLnBrk="0" hangingPunct="1"/>
            <a:r>
              <a:rPr lang="it-IT" dirty="0" smtClean="0"/>
              <a:t>Terzo livello</a:t>
            </a:r>
          </a:p>
          <a:p>
            <a:pPr lvl="3" eaLnBrk="1" latinLnBrk="0" hangingPunct="1"/>
            <a:r>
              <a:rPr lang="it-IT" dirty="0" smtClean="0"/>
              <a:t>Quarto livello</a:t>
            </a:r>
          </a:p>
          <a:p>
            <a:pPr lvl="4" eaLnBrk="1" latinLnBrk="0" hangingPunct="1"/>
            <a:r>
              <a:rPr lang="it-IT" dirty="0" smtClean="0"/>
              <a:t>Quinto livello</a:t>
            </a:r>
            <a:endParaRPr kumimoji="0" lang="en-US" dirty="0"/>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89AEA99-3E91-4C58-9AD4-045DB5619AC3}" type="slidenum">
              <a:rPr lang="it-IT" smtClean="0"/>
              <a:pPr/>
              <a:t>‹N›</a:t>
            </a:fld>
            <a:endParaRPr lang="it-IT"/>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smtClean="0"/>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5" name="Date Placeholder 4"/>
          <p:cNvSpPr>
            <a:spLocks noGrp="1"/>
          </p:cNvSpPr>
          <p:nvPr>
            <p:ph type="dt" sz="half" idx="10"/>
          </p:nvPr>
        </p:nvSpPr>
        <p:spPr/>
        <p:txBody>
          <a:bodyPr/>
          <a:lstStyle/>
          <a:p>
            <a:fld id="{63CABBC0-75E4-43BB-A6A6-84C2A96BDB82}" type="datetimeFigureOut">
              <a:rPr lang="it-IT" smtClean="0"/>
              <a:pPr/>
              <a:t>03/01/2013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F89AEA99-3E91-4C58-9AD4-045DB5619AC3}" type="slidenum">
              <a:rPr lang="it-IT" smtClean="0"/>
              <a:pPr/>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smtClean="0"/>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dirty="0" smtClean="0"/>
              <a:t>Fare clic per modificare lo stile del titolo</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dirty="0" smtClean="0"/>
              <a:t>Fare clic per modificare stili del testo dello schema</a:t>
            </a:r>
          </a:p>
          <a:p>
            <a:pPr lvl="1" eaLnBrk="1" latinLnBrk="0" hangingPunct="1"/>
            <a:r>
              <a:rPr kumimoji="0" lang="it-IT" dirty="0" smtClean="0"/>
              <a:t>Secondo livello</a:t>
            </a:r>
          </a:p>
          <a:p>
            <a:pPr lvl="2" eaLnBrk="1" latinLnBrk="0" hangingPunct="1"/>
            <a:r>
              <a:rPr kumimoji="0" lang="it-IT" dirty="0" smtClean="0"/>
              <a:t>Terzo livello</a:t>
            </a:r>
          </a:p>
          <a:p>
            <a:pPr lvl="3" eaLnBrk="1" latinLnBrk="0" hangingPunct="1"/>
            <a:r>
              <a:rPr kumimoji="0" lang="it-IT" dirty="0" smtClean="0"/>
              <a:t>Quarto livello</a:t>
            </a:r>
          </a:p>
          <a:p>
            <a:pPr lvl="4" eaLnBrk="1" latinLnBrk="0" hangingPunct="1"/>
            <a:r>
              <a:rPr kumimoji="0" lang="it-IT" dirty="0" smtClean="0"/>
              <a:t>Quinto livello</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CABBC0-75E4-43BB-A6A6-84C2A96BDB82}" type="datetimeFigureOut">
              <a:rPr lang="it-IT" smtClean="0"/>
              <a:pPr/>
              <a:t>03/01/2013</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89AEA99-3E91-4C58-9AD4-045DB5619AC3}" type="slidenum">
              <a:rPr lang="it-IT" smtClean="0"/>
              <a:pPr/>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bg1"/>
          </a:solidFill>
          <a:effectLst/>
          <a:latin typeface="+mj-lt"/>
          <a:ea typeface="+mj-ea"/>
          <a:cs typeface="+mj-cs"/>
        </a:defRPr>
      </a:lvl1pPr>
    </p:titleStyle>
    <p:bodyStyle>
      <a:lvl1pPr marL="274320" indent="-274320" algn="l" rtl="0" eaLnBrk="1" latinLnBrk="0" hangingPunct="1">
        <a:spcBef>
          <a:spcPct val="20000"/>
        </a:spcBef>
        <a:buClrTx/>
        <a:buSzPct val="95000"/>
        <a:buFont typeface="Wingdings" pitchFamily="2" charset="2"/>
        <a:buChar char="v"/>
        <a:defRPr kumimoji="0" sz="26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4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omments" Target="../comments/commen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1446520" y="3212976"/>
            <a:ext cx="6117316" cy="1754326"/>
          </a:xfrm>
          <a:prstGeom prst="rect">
            <a:avLst/>
          </a:prstGeom>
          <a:noFill/>
        </p:spPr>
        <p:txBody>
          <a:bodyPr wrap="none" rtlCol="0">
            <a:spAutoFit/>
          </a:bodyPr>
          <a:lstStyle/>
          <a:p>
            <a:pPr algn="ctr"/>
            <a:r>
              <a:rPr lang="it-IT" sz="5400" b="1" dirty="0" smtClean="0">
                <a:effectLst>
                  <a:outerShdw blurRad="38100" dist="38100" dir="2700000" algn="tl">
                    <a:srgbClr val="000000">
                      <a:alpha val="43137"/>
                    </a:srgbClr>
                  </a:outerShdw>
                </a:effectLst>
                <a:latin typeface="+mj-lt"/>
              </a:rPr>
              <a:t>Presentazione Finale</a:t>
            </a:r>
          </a:p>
          <a:p>
            <a:pPr algn="ctr"/>
            <a:r>
              <a:rPr lang="it-IT" sz="5400" b="1" dirty="0" smtClean="0">
                <a:effectLst>
                  <a:outerShdw blurRad="38100" dist="38100" dir="2700000" algn="tl">
                    <a:srgbClr val="000000">
                      <a:alpha val="43137"/>
                    </a:srgbClr>
                  </a:outerShdw>
                </a:effectLst>
                <a:latin typeface="+mj-lt"/>
              </a:rPr>
              <a:t>Team 2</a:t>
            </a:r>
            <a:endParaRPr lang="it-IT" sz="2000" b="1" dirty="0">
              <a:latin typeface="+mj-lt"/>
            </a:endParaRPr>
          </a:p>
        </p:txBody>
      </p:sp>
      <p:graphicFrame>
        <p:nvGraphicFramePr>
          <p:cNvPr id="8" name="Tabella 7"/>
          <p:cNvGraphicFramePr>
            <a:graphicFrameLocks noGrp="1"/>
          </p:cNvGraphicFramePr>
          <p:nvPr>
            <p:extLst>
              <p:ext uri="{D42A27DB-BD31-4B8C-83A1-F6EECF244321}">
                <p14:modId xmlns:p14="http://schemas.microsoft.com/office/powerpoint/2010/main" val="1166066640"/>
              </p:ext>
            </p:extLst>
          </p:nvPr>
        </p:nvGraphicFramePr>
        <p:xfrm>
          <a:off x="179512" y="5517232"/>
          <a:ext cx="2051720" cy="1089471"/>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Team</a:t>
                      </a:r>
                      <a:r>
                        <a:rPr lang="it-IT" sz="1400" b="1" u="none" strike="noStrike" baseline="0" dirty="0" smtClean="0">
                          <a:effectLst/>
                        </a:rPr>
                        <a:t> </a:t>
                      </a:r>
                      <a:r>
                        <a:rPr lang="it-IT" sz="1400" b="1" u="none" strike="noStrike" baseline="0" dirty="0" err="1" smtClean="0">
                          <a:effectLst/>
                        </a:rPr>
                        <a:t>Members</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Marco</a:t>
                      </a:r>
                      <a:r>
                        <a:rPr lang="it-IT" sz="1400" baseline="0" dirty="0" smtClean="0">
                          <a:effectLst/>
                        </a:rPr>
                        <a:t> Parisi</a:t>
                      </a:r>
                    </a:p>
                  </a:txBody>
                  <a:tcPr marL="38100" marR="38100" marT="38100" marB="38100"/>
                </a:tc>
              </a:tr>
              <a:tr h="0">
                <a:tc>
                  <a:txBody>
                    <a:bodyPr/>
                    <a:lstStyle/>
                    <a:p>
                      <a:pPr algn="ctr" rtl="0">
                        <a:lnSpc>
                          <a:spcPct val="150000"/>
                        </a:lnSpc>
                      </a:pPr>
                      <a:r>
                        <a:rPr lang="it-IT" sz="1400" baseline="0" dirty="0" smtClean="0">
                          <a:effectLst/>
                        </a:rPr>
                        <a:t>0512100543</a:t>
                      </a:r>
                      <a:endParaRPr lang="it-IT" sz="1400" dirty="0">
                        <a:effectLst/>
                      </a:endParaRPr>
                    </a:p>
                  </a:txBody>
                  <a:tcPr marL="38100" marR="38100" marT="38100" marB="38100"/>
                </a:tc>
              </a:tr>
            </a:tbl>
          </a:graphicData>
        </a:graphic>
      </p:graphicFrame>
      <p:graphicFrame>
        <p:nvGraphicFramePr>
          <p:cNvPr id="9" name="Tabella 8"/>
          <p:cNvGraphicFramePr>
            <a:graphicFrameLocks noGrp="1"/>
          </p:cNvGraphicFramePr>
          <p:nvPr>
            <p:extLst>
              <p:ext uri="{D42A27DB-BD31-4B8C-83A1-F6EECF244321}">
                <p14:modId xmlns:p14="http://schemas.microsoft.com/office/powerpoint/2010/main" val="3696521689"/>
              </p:ext>
            </p:extLst>
          </p:nvPr>
        </p:nvGraphicFramePr>
        <p:xfrm>
          <a:off x="6948264" y="5877272"/>
          <a:ext cx="2051720" cy="726314"/>
        </p:xfrm>
        <a:graphic>
          <a:graphicData uri="http://schemas.openxmlformats.org/drawingml/2006/table">
            <a:tbl>
              <a:tblPr>
                <a:tableStyleId>{284E427A-3D55-4303-BF80-6455036E1DE7}</a:tableStyleId>
              </a:tblPr>
              <a:tblGrid>
                <a:gridCol w="2051720"/>
              </a:tblGrid>
              <a:tr h="0">
                <a:tc>
                  <a:txBody>
                    <a:bodyPr/>
                    <a:lstStyle/>
                    <a:p>
                      <a:pPr algn="ctr" rtl="0">
                        <a:lnSpc>
                          <a:spcPct val="150000"/>
                        </a:lnSpc>
                      </a:pPr>
                      <a:r>
                        <a:rPr lang="it-IT" sz="1400" b="1" u="none" strike="noStrike" dirty="0" smtClean="0">
                          <a:effectLst/>
                        </a:rPr>
                        <a:t>Project</a:t>
                      </a:r>
                      <a:r>
                        <a:rPr lang="it-IT" sz="1400" b="1" u="none" strike="noStrike" baseline="0" dirty="0" smtClean="0">
                          <a:effectLst/>
                        </a:rPr>
                        <a:t> Manager</a:t>
                      </a:r>
                      <a:endParaRPr lang="it-IT" sz="1400" b="1" u="none" strike="noStrike" dirty="0">
                        <a:effectLst/>
                      </a:endParaRPr>
                    </a:p>
                  </a:txBody>
                  <a:tcPr marL="38100" marR="38100" marT="38100" marB="38100"/>
                </a:tc>
              </a:tr>
              <a:tr h="0">
                <a:tc>
                  <a:txBody>
                    <a:bodyPr/>
                    <a:lstStyle/>
                    <a:p>
                      <a:pPr algn="ctr" rtl="0">
                        <a:lnSpc>
                          <a:spcPct val="150000"/>
                        </a:lnSpc>
                      </a:pPr>
                      <a:r>
                        <a:rPr lang="it-IT" sz="1400" dirty="0" smtClean="0">
                          <a:effectLst/>
                        </a:rPr>
                        <a:t>Giulio Franco</a:t>
                      </a:r>
                      <a:endParaRPr lang="it-IT" sz="1400" dirty="0">
                        <a:effectLst/>
                      </a:endParaRPr>
                    </a:p>
                  </a:txBody>
                  <a:tcPr marL="38100" marR="38100" marT="38100" marB="38100"/>
                </a:tc>
              </a:tr>
            </a:tbl>
          </a:graphicData>
        </a:graphic>
      </p:graphicFrame>
      <p:pic>
        <p:nvPicPr>
          <p:cNvPr id="1027" name="Picture 3" descr="C:\linda\uni\esami_da_svolgere\gps\progetto_gps\Atsilo\documenti_comuni\loghi\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244" y="764704"/>
            <a:ext cx="416334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33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13062" y="660807"/>
            <a:ext cx="4392488" cy="646331"/>
          </a:xfrm>
          <a:prstGeom prst="rect">
            <a:avLst/>
          </a:prstGeom>
          <a:noFill/>
        </p:spPr>
        <p:txBody>
          <a:bodyPr wrap="square" rtlCol="0">
            <a:spAutoFit/>
          </a:bodyPr>
          <a:lstStyle/>
          <a:p>
            <a:pPr algn="ctr"/>
            <a:r>
              <a:rPr lang="it-IT" sz="3600" b="1" dirty="0" smtClean="0">
                <a:solidFill>
                  <a:srgbClr val="000000"/>
                </a:solidFill>
              </a:rPr>
              <a:t>Genitore</a:t>
            </a:r>
          </a:p>
        </p:txBody>
      </p:sp>
      <p:pic>
        <p:nvPicPr>
          <p:cNvPr id="4" name="Picture 2" descr="C:\Users\Marko\Desktop\genitor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2"/>
            <a:ext cx="3576001" cy="3702126"/>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2215991"/>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storico dei </a:t>
            </a:r>
            <a:r>
              <a:rPr lang="it-IT" sz="2400" dirty="0" smtClean="0"/>
              <a:t>pagamenti</a:t>
            </a:r>
            <a:endParaRPr lang="it-IT" sz="2400" dirty="0" smtClean="0"/>
          </a:p>
          <a:p>
            <a:pPr marL="285750" indent="-285750">
              <a:buFont typeface="Arial" pitchFamily="34" charset="0"/>
              <a:buChar char="•"/>
            </a:pPr>
            <a:r>
              <a:rPr lang="it-IT" sz="2400" dirty="0" smtClean="0"/>
              <a:t>Visualizzare la fattura </a:t>
            </a:r>
            <a:r>
              <a:rPr lang="it-IT" sz="2400" dirty="0" smtClean="0"/>
              <a:t>mensile</a:t>
            </a:r>
            <a:endParaRPr lang="it-IT" sz="2400" dirty="0" smtClean="0"/>
          </a:p>
          <a:p>
            <a:pPr marL="285750" indent="-285750">
              <a:buFont typeface="Arial" pitchFamily="34" charset="0"/>
              <a:buChar char="•"/>
            </a:pPr>
            <a:endParaRPr lang="it-IT" sz="2400" dirty="0" smtClean="0"/>
          </a:p>
          <a:p>
            <a:pPr marL="285750" indent="-285750">
              <a:buFont typeface="Arial" pitchFamily="34" charset="0"/>
              <a:buChar char="•"/>
            </a:pPr>
            <a:endParaRPr lang="it-IT" sz="2400" dirty="0" smtClean="0"/>
          </a:p>
          <a:p>
            <a:endParaRPr lang="it-IT" dirty="0"/>
          </a:p>
        </p:txBody>
      </p:sp>
    </p:spTree>
    <p:extLst>
      <p:ext uri="{BB962C8B-B14F-4D97-AF65-F5344CB8AC3E}">
        <p14:creationId xmlns:p14="http://schemas.microsoft.com/office/powerpoint/2010/main" val="576094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pic>
        <p:nvPicPr>
          <p:cNvPr id="1027" name="Picture 3" descr="C:\Users\Marko\Desktop\UC_ Fattura pagament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7" y="1335247"/>
            <a:ext cx="8820471" cy="529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549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Marko\Desktop\UC 2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484784"/>
            <a:ext cx="8919155" cy="518457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2915816" y="471868"/>
            <a:ext cx="3384261" cy="830997"/>
          </a:xfrm>
          <a:prstGeom prst="rect">
            <a:avLst/>
          </a:prstGeom>
          <a:noFill/>
        </p:spPr>
        <p:txBody>
          <a:bodyPr wrap="none" rtlCol="0">
            <a:spAutoFit/>
          </a:bodyPr>
          <a:lstStyle/>
          <a:p>
            <a:pPr algn="ctr"/>
            <a:r>
              <a:rPr lang="it-IT" sz="4800" b="1" dirty="0">
                <a:latin typeface="+mj-lt"/>
              </a:rPr>
              <a:t> </a:t>
            </a:r>
            <a:r>
              <a:rPr lang="it-IT" sz="3200" b="1" dirty="0">
                <a:latin typeface="+mj-lt"/>
              </a:rPr>
              <a:t>E</a:t>
            </a:r>
            <a:r>
              <a:rPr lang="it-IT" sz="3200" b="1" dirty="0" smtClean="0">
                <a:latin typeface="+mj-lt"/>
              </a:rPr>
              <a:t>sempio Use Case</a:t>
            </a:r>
            <a:endParaRPr lang="it-IT" sz="3200" dirty="0">
              <a:latin typeface="+mj-lt"/>
            </a:endParaRPr>
          </a:p>
        </p:txBody>
      </p:sp>
    </p:spTree>
    <p:extLst>
      <p:ext uri="{BB962C8B-B14F-4D97-AF65-F5344CB8AC3E}">
        <p14:creationId xmlns:p14="http://schemas.microsoft.com/office/powerpoint/2010/main" val="15743814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rko\Desktop\Documenti presentazione\SD_PagamentiM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28800"/>
            <a:ext cx="9131072"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2260241" y="471869"/>
            <a:ext cx="4938468" cy="1107996"/>
          </a:xfrm>
          <a:prstGeom prst="rect">
            <a:avLst/>
          </a:prstGeom>
          <a:noFill/>
        </p:spPr>
        <p:txBody>
          <a:bodyPr wrap="none" rtlCol="0">
            <a:spAutoFit/>
          </a:bodyPr>
          <a:lstStyle/>
          <a:p>
            <a:pPr algn="ctr"/>
            <a:r>
              <a:rPr lang="it-IT" sz="4800" b="1" dirty="0" smtClean="0">
                <a:latin typeface="+mj-lt"/>
              </a:rPr>
              <a:t>Sequence Diagram</a:t>
            </a:r>
          </a:p>
          <a:p>
            <a:pPr algn="ctr"/>
            <a:endParaRPr lang="it-IT" dirty="0">
              <a:latin typeface="+mj-lt"/>
            </a:endParaRPr>
          </a:p>
        </p:txBody>
      </p:sp>
    </p:spTree>
    <p:extLst>
      <p:ext uri="{BB962C8B-B14F-4D97-AF65-F5344CB8AC3E}">
        <p14:creationId xmlns:p14="http://schemas.microsoft.com/office/powerpoint/2010/main" val="2424786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99792" y="764704"/>
            <a:ext cx="3888432" cy="578328"/>
          </a:xfrm>
        </p:spPr>
        <p:txBody>
          <a:bodyPr>
            <a:noAutofit/>
          </a:bodyPr>
          <a:lstStyle/>
          <a:p>
            <a:r>
              <a:rPr lang="it-IT" sz="3600" b="1" dirty="0" smtClean="0"/>
              <a:t>Gestione Pagamenti</a:t>
            </a:r>
            <a:endParaRPr lang="it-IT" sz="3600" b="1" dirty="0"/>
          </a:p>
        </p:txBody>
      </p:sp>
      <p:sp>
        <p:nvSpPr>
          <p:cNvPr id="4" name="Content Placeholder 3"/>
          <p:cNvSpPr txBox="1">
            <a:spLocks/>
          </p:cNvSpPr>
          <p:nvPr/>
        </p:nvSpPr>
        <p:spPr>
          <a:xfrm>
            <a:off x="611560" y="1519308"/>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dirty="0" smtClean="0">
                <a:solidFill>
                  <a:srgbClr val="000000"/>
                </a:solidFill>
              </a:rPr>
              <a:t>PRIMO IMPATTO</a:t>
            </a:r>
            <a:endParaRPr lang="en-US" dirty="0">
              <a:solidFill>
                <a:srgbClr val="000000"/>
              </a:solidFill>
            </a:endParaRPr>
          </a:p>
        </p:txBody>
      </p:sp>
      <p:pic>
        <p:nvPicPr>
          <p:cNvPr id="1026" name="Picture 2" descr="C:\Users\Marko\Desktop\MrTVlxUrDeuxxiwtND9xFZ5So1_4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2435" y="2276872"/>
            <a:ext cx="381000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3"/>
          <p:cNvSpPr txBox="1">
            <a:spLocks/>
          </p:cNvSpPr>
          <p:nvPr/>
        </p:nvSpPr>
        <p:spPr>
          <a:xfrm>
            <a:off x="3133906" y="5589240"/>
            <a:ext cx="5111750" cy="625536"/>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i="1" dirty="0" err="1" smtClean="0">
                <a:solidFill>
                  <a:schemeClr val="accent4"/>
                </a:solidFill>
              </a:rPr>
              <a:t>Capire</a:t>
            </a:r>
            <a:r>
              <a:rPr lang="en-US" i="1" dirty="0" smtClean="0">
                <a:solidFill>
                  <a:schemeClr val="accent4"/>
                </a:solidFill>
              </a:rPr>
              <a:t> </a:t>
            </a:r>
            <a:r>
              <a:rPr lang="en-US" i="1" dirty="0" err="1" smtClean="0">
                <a:solidFill>
                  <a:schemeClr val="accent4"/>
                </a:solidFill>
              </a:rPr>
              <a:t>cosa</a:t>
            </a:r>
            <a:r>
              <a:rPr lang="en-US" i="1" dirty="0" smtClean="0">
                <a:solidFill>
                  <a:schemeClr val="accent4"/>
                </a:solidFill>
              </a:rPr>
              <a:t> </a:t>
            </a:r>
            <a:r>
              <a:rPr lang="en-US" i="1" dirty="0" err="1" smtClean="0">
                <a:solidFill>
                  <a:schemeClr val="accent4"/>
                </a:solidFill>
              </a:rPr>
              <a:t>il</a:t>
            </a:r>
            <a:r>
              <a:rPr lang="en-US" i="1" dirty="0" smtClean="0">
                <a:solidFill>
                  <a:schemeClr val="accent4"/>
                </a:solidFill>
              </a:rPr>
              <a:t> </a:t>
            </a:r>
            <a:r>
              <a:rPr lang="en-US" i="1" dirty="0" err="1" smtClean="0">
                <a:solidFill>
                  <a:schemeClr val="accent4"/>
                </a:solidFill>
              </a:rPr>
              <a:t>cliente</a:t>
            </a:r>
            <a:r>
              <a:rPr lang="en-US" i="1" dirty="0" smtClean="0">
                <a:solidFill>
                  <a:schemeClr val="accent4"/>
                </a:solidFill>
              </a:rPr>
              <a:t> </a:t>
            </a:r>
            <a:r>
              <a:rPr lang="en-US" i="1" dirty="0" err="1" smtClean="0">
                <a:solidFill>
                  <a:schemeClr val="accent4"/>
                </a:solidFill>
              </a:rPr>
              <a:t>vuole</a:t>
            </a:r>
            <a:endParaRPr lang="en-US" i="1" dirty="0">
              <a:solidFill>
                <a:schemeClr val="accent4"/>
              </a:solidFill>
            </a:endParaRPr>
          </a:p>
        </p:txBody>
      </p:sp>
    </p:spTree>
    <p:extLst>
      <p:ext uri="{BB962C8B-B14F-4D97-AF65-F5344CB8AC3E}">
        <p14:creationId xmlns:p14="http://schemas.microsoft.com/office/powerpoint/2010/main" val="41885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950576" y="787214"/>
            <a:ext cx="3557832" cy="646331"/>
          </a:xfrm>
          <a:prstGeom prst="rect">
            <a:avLst/>
          </a:prstGeom>
          <a:noFill/>
        </p:spPr>
        <p:txBody>
          <a:bodyPr wrap="none" rtlCol="0">
            <a:spAutoFit/>
          </a:bodyPr>
          <a:lstStyle/>
          <a:p>
            <a:pPr algn="ctr"/>
            <a:r>
              <a:rPr lang="it-IT" sz="3600" b="1" dirty="0" smtClean="0">
                <a:latin typeface="+mj-lt"/>
              </a:rPr>
              <a:t>Team M vs Bando</a:t>
            </a:r>
          </a:p>
        </p:txBody>
      </p:sp>
      <p:sp>
        <p:nvSpPr>
          <p:cNvPr id="3" name="Content Placeholder 3"/>
          <p:cNvSpPr txBox="1">
            <a:spLocks/>
          </p:cNvSpPr>
          <p:nvPr/>
        </p:nvSpPr>
        <p:spPr>
          <a:xfrm>
            <a:off x="332158" y="2384434"/>
            <a:ext cx="8488314" cy="1476614"/>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Problem: </a:t>
            </a:r>
            <a:r>
              <a:rPr lang="en-US" dirty="0" err="1" smtClean="0">
                <a:solidFill>
                  <a:srgbClr val="000000"/>
                </a:solidFill>
              </a:rPr>
              <a:t>bando</a:t>
            </a:r>
            <a:r>
              <a:rPr lang="en-US" dirty="0" smtClean="0">
                <a:solidFill>
                  <a:srgbClr val="000000"/>
                </a:solidFill>
              </a:rPr>
              <a:t> </a:t>
            </a:r>
            <a:r>
              <a:rPr lang="en-US" dirty="0" smtClean="0">
                <a:solidFill>
                  <a:srgbClr val="000000"/>
                </a:solidFill>
              </a:rPr>
              <a:t>non </a:t>
            </a:r>
            <a:r>
              <a:rPr lang="en-US" dirty="0" err="1" smtClean="0">
                <a:solidFill>
                  <a:srgbClr val="000000"/>
                </a:solidFill>
              </a:rPr>
              <a:t>specifico</a:t>
            </a:r>
            <a:r>
              <a:rPr lang="en-US" dirty="0" smtClean="0">
                <a:solidFill>
                  <a:srgbClr val="000000"/>
                </a:solidFill>
              </a:rPr>
              <a:t> </a:t>
            </a:r>
            <a:r>
              <a:rPr lang="en-US" dirty="0" err="1" smtClean="0">
                <a:solidFill>
                  <a:srgbClr val="000000"/>
                </a:solidFill>
              </a:rPr>
              <a:t>su</a:t>
            </a:r>
            <a:r>
              <a:rPr lang="en-US" dirty="0" smtClean="0">
                <a:solidFill>
                  <a:srgbClr val="000000"/>
                </a:solidFill>
              </a:rPr>
              <a:t> </a:t>
            </a:r>
            <a:r>
              <a:rPr lang="en-US" dirty="0" err="1" smtClean="0">
                <a:solidFill>
                  <a:srgbClr val="000000"/>
                </a:solidFill>
              </a:rPr>
              <a:t>molte</a:t>
            </a:r>
            <a:r>
              <a:rPr lang="en-US" dirty="0" smtClean="0">
                <a:solidFill>
                  <a:srgbClr val="000000"/>
                </a:solidFill>
              </a:rPr>
              <a:t> </a:t>
            </a:r>
            <a:r>
              <a:rPr lang="en-US" dirty="0" err="1" smtClean="0">
                <a:solidFill>
                  <a:srgbClr val="000000"/>
                </a:solidFill>
              </a:rPr>
              <a:t>questioni</a:t>
            </a:r>
            <a:r>
              <a:rPr lang="en-US" dirty="0" smtClean="0">
                <a:solidFill>
                  <a:srgbClr val="000000"/>
                </a:solidFill>
              </a:rPr>
              <a:t>, solo </a:t>
            </a:r>
            <a:r>
              <a:rPr lang="en-US" dirty="0" err="1" smtClean="0">
                <a:solidFill>
                  <a:srgbClr val="000000"/>
                </a:solidFill>
              </a:rPr>
              <a:t>accennate</a:t>
            </a:r>
            <a:r>
              <a:rPr lang="en-US" dirty="0" smtClean="0">
                <a:solidFill>
                  <a:srgbClr val="000000"/>
                </a:solidFill>
              </a:rPr>
              <a:t> come </a:t>
            </a:r>
            <a:r>
              <a:rPr lang="en-US" dirty="0" err="1" smtClean="0">
                <a:solidFill>
                  <a:srgbClr val="000000"/>
                </a:solidFill>
              </a:rPr>
              <a:t>rimborso</a:t>
            </a:r>
            <a:r>
              <a:rPr lang="en-US" dirty="0" smtClean="0">
                <a:solidFill>
                  <a:srgbClr val="000000"/>
                </a:solidFill>
              </a:rPr>
              <a:t>, </a:t>
            </a:r>
            <a:r>
              <a:rPr lang="en-US" dirty="0" err="1" smtClean="0">
                <a:solidFill>
                  <a:srgbClr val="000000"/>
                </a:solidFill>
              </a:rPr>
              <a:t>sconto</a:t>
            </a:r>
            <a:r>
              <a:rPr lang="en-US" dirty="0" smtClean="0">
                <a:solidFill>
                  <a:srgbClr val="000000"/>
                </a:solidFill>
              </a:rPr>
              <a:t>, </a:t>
            </a:r>
            <a:r>
              <a:rPr lang="en-US" dirty="0" err="1" smtClean="0">
                <a:solidFill>
                  <a:srgbClr val="000000"/>
                </a:solidFill>
              </a:rPr>
              <a:t>dipendenti</a:t>
            </a:r>
            <a:r>
              <a:rPr lang="en-US" dirty="0" smtClean="0">
                <a:solidFill>
                  <a:srgbClr val="000000"/>
                </a:solidFill>
              </a:rPr>
              <a:t>/</a:t>
            </a:r>
            <a:r>
              <a:rPr lang="en-US" dirty="0" err="1" smtClean="0">
                <a:solidFill>
                  <a:srgbClr val="000000"/>
                </a:solidFill>
              </a:rPr>
              <a:t>studenti</a:t>
            </a:r>
            <a:r>
              <a:rPr lang="en-US" dirty="0" smtClean="0">
                <a:solidFill>
                  <a:srgbClr val="000000"/>
                </a:solidFill>
              </a:rPr>
              <a:t> </a:t>
            </a:r>
            <a:r>
              <a:rPr lang="en-US" dirty="0" err="1" smtClean="0">
                <a:solidFill>
                  <a:srgbClr val="000000"/>
                </a:solidFill>
              </a:rPr>
              <a:t>ecc</a:t>
            </a:r>
            <a:r>
              <a:rPr lang="en-US" dirty="0" smtClean="0">
                <a:solidFill>
                  <a:srgbClr val="000000"/>
                </a:solidFill>
              </a:rPr>
              <a:t>..</a:t>
            </a:r>
            <a:endParaRPr lang="en-US" dirty="0">
              <a:solidFill>
                <a:srgbClr val="000000"/>
              </a:solidFill>
            </a:endParaRPr>
          </a:p>
        </p:txBody>
      </p:sp>
      <p:sp>
        <p:nvSpPr>
          <p:cNvPr id="4" name="Content Placeholder 3"/>
          <p:cNvSpPr txBox="1">
            <a:spLocks/>
          </p:cNvSpPr>
          <p:nvPr/>
        </p:nvSpPr>
        <p:spPr>
          <a:xfrm>
            <a:off x="323528" y="4437112"/>
            <a:ext cx="8352928" cy="10081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pitchFamily="2" charset="2"/>
              <a:buNone/>
            </a:pPr>
            <a:r>
              <a:rPr lang="en-US" b="1" dirty="0" smtClean="0">
                <a:solidFill>
                  <a:srgbClr val="000000"/>
                </a:solidFill>
              </a:rPr>
              <a:t>Solution: </a:t>
            </a:r>
            <a:r>
              <a:rPr lang="en-US" dirty="0" err="1" smtClean="0">
                <a:solidFill>
                  <a:srgbClr val="000000"/>
                </a:solidFill>
              </a:rPr>
              <a:t>Gestire</a:t>
            </a:r>
            <a:r>
              <a:rPr lang="en-US" dirty="0" smtClean="0">
                <a:solidFill>
                  <a:srgbClr val="000000"/>
                </a:solidFill>
              </a:rPr>
              <a:t> </a:t>
            </a:r>
            <a:r>
              <a:rPr lang="en-US" dirty="0" err="1" smtClean="0">
                <a:solidFill>
                  <a:srgbClr val="000000"/>
                </a:solidFill>
              </a:rPr>
              <a:t>i</a:t>
            </a:r>
            <a:r>
              <a:rPr lang="en-US" dirty="0" smtClean="0">
                <a:solidFill>
                  <a:srgbClr val="000000"/>
                </a:solidFill>
              </a:rPr>
              <a:t> </a:t>
            </a:r>
            <a:r>
              <a:rPr lang="en-US" dirty="0" err="1" smtClean="0">
                <a:solidFill>
                  <a:srgbClr val="000000"/>
                </a:solidFill>
              </a:rPr>
              <a:t>pagamenti</a:t>
            </a:r>
            <a:r>
              <a:rPr lang="en-US" dirty="0" smtClean="0">
                <a:solidFill>
                  <a:srgbClr val="000000"/>
                </a:solidFill>
              </a:rPr>
              <a:t> </a:t>
            </a:r>
            <a:r>
              <a:rPr lang="en-US" dirty="0" err="1" smtClean="0">
                <a:solidFill>
                  <a:srgbClr val="000000"/>
                </a:solidFill>
              </a:rPr>
              <a:t>trattando</a:t>
            </a:r>
            <a:r>
              <a:rPr lang="en-US" dirty="0" smtClean="0">
                <a:solidFill>
                  <a:srgbClr val="000000"/>
                </a:solidFill>
              </a:rPr>
              <a:t> solo </a:t>
            </a:r>
            <a:r>
              <a:rPr lang="en-US" dirty="0" err="1" smtClean="0">
                <a:solidFill>
                  <a:srgbClr val="000000"/>
                </a:solidFill>
              </a:rPr>
              <a:t>campi</a:t>
            </a:r>
            <a:r>
              <a:rPr lang="en-US" dirty="0" smtClean="0">
                <a:solidFill>
                  <a:srgbClr val="000000"/>
                </a:solidFill>
              </a:rPr>
              <a:t> </a:t>
            </a:r>
            <a:r>
              <a:rPr lang="en-US" dirty="0" err="1" smtClean="0">
                <a:solidFill>
                  <a:srgbClr val="000000"/>
                </a:solidFill>
              </a:rPr>
              <a:t>noti</a:t>
            </a:r>
            <a:endParaRPr lang="en-US" dirty="0">
              <a:solidFill>
                <a:srgbClr val="000000"/>
              </a:solidFill>
            </a:endParaRPr>
          </a:p>
        </p:txBody>
      </p:sp>
    </p:spTree>
    <p:extLst>
      <p:ext uri="{BB962C8B-B14F-4D97-AF65-F5344CB8AC3E}">
        <p14:creationId xmlns:p14="http://schemas.microsoft.com/office/powerpoint/2010/main" val="1896188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0.9</a:t>
            </a:r>
          </a:p>
          <a:p>
            <a:pPr algn="ctr"/>
            <a:endParaRPr lang="it-IT" dirty="0">
              <a:latin typeface="+mj-lt"/>
            </a:endParaRPr>
          </a:p>
        </p:txBody>
      </p:sp>
      <p:pic>
        <p:nvPicPr>
          <p:cNvPr id="2050" name="Picture 2" descr="C:\Users\Marko\Desktop\Class_Diagram_Pagamenti (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071391"/>
            <a:ext cx="8652711" cy="557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486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Versione iniziale</a:t>
            </a:r>
          </a:p>
        </p:txBody>
      </p:sp>
      <p:sp>
        <p:nvSpPr>
          <p:cNvPr id="9" name="Content Placeholder 3"/>
          <p:cNvSpPr txBox="1">
            <a:spLocks/>
          </p:cNvSpPr>
          <p:nvPr/>
        </p:nvSpPr>
        <p:spPr>
          <a:xfrm>
            <a:off x="298902" y="1556792"/>
            <a:ext cx="8449562" cy="4608512"/>
          </a:xfrm>
          <a:prstGeom prst="rect">
            <a:avLst/>
          </a:prstGeom>
        </p:spPr>
        <p:txBody>
          <a:bodyPr tIns="0"/>
          <a:lstStyle>
            <a:lvl1pPr marL="274320" indent="-274320" algn="l" rtl="0" eaLnBrk="1" latinLnBrk="0" hangingPunct="1">
              <a:spcBef>
                <a:spcPct val="20000"/>
              </a:spcBef>
              <a:buClrTx/>
              <a:buSzPct val="95000"/>
              <a:buFont typeface="Wingdings" pitchFamily="2" charset="2"/>
              <a:buChar char="v"/>
              <a:defRPr kumimoji="0" sz="2800" kern="1200">
                <a:solidFill>
                  <a:schemeClr val="tx1"/>
                </a:solidFill>
                <a:latin typeface="+mn-lt"/>
                <a:ea typeface="+mn-ea"/>
                <a:cs typeface="+mn-cs"/>
              </a:defRPr>
            </a:lvl1pPr>
            <a:lvl2pPr marL="640080" indent="-246888" algn="l" rtl="0" eaLnBrk="1" latinLnBrk="0" hangingPunct="1">
              <a:spcBef>
                <a:spcPct val="20000"/>
              </a:spcBef>
              <a:buClrTx/>
              <a:buSzPct val="85000"/>
              <a:buFont typeface="Courier New" pitchFamily="49" charset="0"/>
              <a:buChar char="o"/>
              <a:defRPr kumimoji="0" sz="2600" kern="1200">
                <a:solidFill>
                  <a:schemeClr val="tx1"/>
                </a:solidFill>
                <a:latin typeface="+mn-lt"/>
                <a:ea typeface="+mn-ea"/>
                <a:cs typeface="+mn-cs"/>
              </a:defRPr>
            </a:lvl2pPr>
            <a:lvl3pPr marL="914400" indent="-246888" algn="l" rtl="0" eaLnBrk="1" latinLnBrk="0" hangingPunct="1">
              <a:spcBef>
                <a:spcPct val="20000"/>
              </a:spcBef>
              <a:buClrTx/>
              <a:buSzPct val="70000"/>
              <a:buFont typeface="Wingdings 2"/>
              <a:buChar char=""/>
              <a:defRPr kumimoji="0" sz="2400" kern="1200">
                <a:solidFill>
                  <a:schemeClr val="tx1"/>
                </a:solidFill>
                <a:latin typeface="+mn-lt"/>
                <a:ea typeface="+mn-ea"/>
                <a:cs typeface="+mn-cs"/>
              </a:defRPr>
            </a:lvl3pPr>
            <a:lvl4pPr marL="1188720" indent="-210312" algn="l" rtl="0" eaLnBrk="1" latinLnBrk="0" hangingPunct="1">
              <a:spcBef>
                <a:spcPct val="20000"/>
              </a:spcBef>
              <a:buClrTx/>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Tx/>
              <a:buSzPct val="65000"/>
              <a:buFont typeface="Wingdings 2"/>
              <a:buChar char=""/>
              <a:defRPr kumimoji="0" sz="18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lang="it-IT" dirty="0" smtClean="0">
                <a:solidFill>
                  <a:srgbClr val="000000"/>
                </a:solidFill>
              </a:rPr>
              <a:t>Cosa non va: </a:t>
            </a:r>
            <a:endParaRPr lang="it-IT" dirty="0">
              <a:solidFill>
                <a:srgbClr val="000000"/>
              </a:solidFill>
            </a:endParaRPr>
          </a:p>
          <a:p>
            <a:pPr>
              <a:buFont typeface="Arial" pitchFamily="34" charset="0"/>
              <a:buChar char="•"/>
            </a:pPr>
            <a:r>
              <a:rPr lang="it-IT" dirty="0" smtClean="0">
                <a:solidFill>
                  <a:srgbClr val="000000"/>
                </a:solidFill>
              </a:rPr>
              <a:t>genitore non può pagare online ma deve pagare con bancomat allo sportello </a:t>
            </a:r>
            <a:r>
              <a:rPr lang="it-IT" dirty="0" smtClean="0">
                <a:solidFill>
                  <a:srgbClr val="000000"/>
                </a:solidFill>
              </a:rPr>
              <a:t>dell’asilo</a:t>
            </a:r>
            <a:endParaRPr lang="it-IT" dirty="0" smtClean="0">
              <a:solidFill>
                <a:srgbClr val="000000"/>
              </a:solidFill>
            </a:endParaRPr>
          </a:p>
          <a:p>
            <a:pPr>
              <a:buFont typeface="Arial" pitchFamily="34" charset="0"/>
              <a:buChar char="•"/>
            </a:pPr>
            <a:r>
              <a:rPr lang="it-IT" dirty="0" smtClean="0">
                <a:solidFill>
                  <a:srgbClr val="000000"/>
                </a:solidFill>
              </a:rPr>
              <a:t>Cauzione</a:t>
            </a:r>
            <a:r>
              <a:rPr lang="it-IT" dirty="0" smtClean="0">
                <a:solidFill>
                  <a:srgbClr val="000000"/>
                </a:solidFill>
              </a:rPr>
              <a:t>: </a:t>
            </a:r>
            <a:r>
              <a:rPr lang="it-IT" dirty="0" smtClean="0">
                <a:solidFill>
                  <a:srgbClr val="000000"/>
                </a:solidFill>
              </a:rPr>
              <a:t>è Stata tolta perché non era presente sul bando e abbiamo deciso di non occuparcene</a:t>
            </a:r>
            <a:endParaRPr lang="it-IT" dirty="0" smtClean="0">
              <a:solidFill>
                <a:srgbClr val="000000"/>
              </a:solidFill>
            </a:endParaRPr>
          </a:p>
          <a:p>
            <a:pPr marL="0" indent="0">
              <a:buNone/>
            </a:pPr>
            <a:endParaRPr lang="it-IT" dirty="0" smtClean="0">
              <a:solidFill>
                <a:srgbClr val="000000"/>
              </a:solidFill>
            </a:endParaRPr>
          </a:p>
          <a:p>
            <a:pPr marL="0" indent="0">
              <a:buNone/>
            </a:pPr>
            <a:r>
              <a:rPr lang="it-IT" dirty="0" smtClean="0">
                <a:solidFill>
                  <a:srgbClr val="000000"/>
                </a:solidFill>
              </a:rPr>
              <a:t>Cosa deve essere gestito:</a:t>
            </a:r>
          </a:p>
          <a:p>
            <a:pPr>
              <a:buFont typeface="Arial" pitchFamily="34" charset="0"/>
              <a:buChar char="•"/>
            </a:pPr>
            <a:r>
              <a:rPr lang="it-IT" dirty="0" smtClean="0">
                <a:solidFill>
                  <a:srgbClr val="000000"/>
                </a:solidFill>
              </a:rPr>
              <a:t>Devono essere gestiti gli extra</a:t>
            </a:r>
          </a:p>
          <a:p>
            <a:pPr marL="0" indent="0">
              <a:buNone/>
            </a:pPr>
            <a:r>
              <a:rPr lang="it-IT" dirty="0" smtClean="0">
                <a:solidFill>
                  <a:srgbClr val="000000"/>
                </a:solidFill>
              </a:rPr>
              <a:t>	</a:t>
            </a:r>
          </a:p>
        </p:txBody>
      </p:sp>
    </p:spTree>
    <p:extLst>
      <p:ext uri="{BB962C8B-B14F-4D97-AF65-F5344CB8AC3E}">
        <p14:creationId xmlns:p14="http://schemas.microsoft.com/office/powerpoint/2010/main" val="952316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4" y="471869"/>
            <a:ext cx="3937873" cy="861774"/>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1.0</a:t>
            </a:r>
          </a:p>
          <a:p>
            <a:pPr algn="ctr"/>
            <a:endParaRPr lang="it-IT" dirty="0">
              <a:latin typeface="+mj-lt"/>
            </a:endParaRPr>
          </a:p>
        </p:txBody>
      </p:sp>
      <p:pic>
        <p:nvPicPr>
          <p:cNvPr id="2057" name="Picture 9" descr="C:\Users\Marko\Desktop\Class_Diagram_Pagamenti3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024" y="1124744"/>
            <a:ext cx="8208912" cy="551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602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50424" y="1343090"/>
            <a:ext cx="5648201" cy="861774"/>
          </a:xfrm>
          <a:prstGeom prst="rect">
            <a:avLst/>
          </a:prstGeom>
          <a:noFill/>
        </p:spPr>
        <p:txBody>
          <a:bodyPr wrap="square" rtlCol="0">
            <a:spAutoFit/>
          </a:bodyPr>
          <a:lstStyle/>
          <a:p>
            <a:r>
              <a:rPr lang="it-IT" sz="3200" b="1" dirty="0">
                <a:latin typeface="+mj-lt"/>
              </a:rPr>
              <a:t> </a:t>
            </a:r>
            <a:r>
              <a:rPr lang="it-IT" sz="3200" b="1" dirty="0" smtClean="0">
                <a:latin typeface="+mj-lt"/>
              </a:rPr>
              <a:t>Procediamo??    No!</a:t>
            </a:r>
            <a:endParaRPr lang="it-IT" sz="3200" b="1" dirty="0" smtClean="0">
              <a:latin typeface="+mj-lt"/>
            </a:endParaRPr>
          </a:p>
          <a:p>
            <a:endParaRPr lang="it-IT" dirty="0">
              <a:latin typeface="+mj-lt"/>
            </a:endParaRPr>
          </a:p>
        </p:txBody>
      </p:sp>
      <p:pic>
        <p:nvPicPr>
          <p:cNvPr id="2050" name="Picture 2" descr="C:\Users\Marko\Desktop\man-with-stop-sign-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168" y="836712"/>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250424" y="3284984"/>
            <a:ext cx="8426031" cy="1323439"/>
          </a:xfrm>
          <a:prstGeom prst="rect">
            <a:avLst/>
          </a:prstGeom>
          <a:noFill/>
        </p:spPr>
        <p:txBody>
          <a:bodyPr wrap="square" rtlCol="0">
            <a:spAutoFit/>
          </a:bodyPr>
          <a:lstStyle/>
          <a:p>
            <a:r>
              <a:rPr lang="it-IT" sz="3200" b="1" dirty="0" smtClean="0"/>
              <a:t>C’è un’ultima revisione da fare:</a:t>
            </a:r>
            <a:endParaRPr lang="it-IT" sz="3200" b="1" dirty="0"/>
          </a:p>
          <a:p>
            <a:endParaRPr lang="it-IT" sz="2400" dirty="0" smtClean="0"/>
          </a:p>
          <a:p>
            <a:r>
              <a:rPr lang="it-IT" sz="2400" dirty="0" smtClean="0"/>
              <a:t>rimozione di promemoria fattura e promemoria pagamento </a:t>
            </a:r>
          </a:p>
        </p:txBody>
      </p:sp>
    </p:spTree>
    <p:extLst>
      <p:ext uri="{BB962C8B-B14F-4D97-AF65-F5344CB8AC3E}">
        <p14:creationId xmlns:p14="http://schemas.microsoft.com/office/powerpoint/2010/main" val="3719780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2760543" y="471869"/>
            <a:ext cx="3937873" cy="1077218"/>
          </a:xfrm>
          <a:prstGeom prst="rect">
            <a:avLst/>
          </a:prstGeom>
          <a:noFill/>
        </p:spPr>
        <p:txBody>
          <a:bodyPr wrap="none" rtlCol="0">
            <a:spAutoFit/>
          </a:bodyPr>
          <a:lstStyle/>
          <a:p>
            <a:pPr algn="ctr"/>
            <a:r>
              <a:rPr lang="it-IT" sz="3200" b="1" dirty="0">
                <a:latin typeface="+mj-lt"/>
              </a:rPr>
              <a:t> </a:t>
            </a:r>
            <a:r>
              <a:rPr lang="it-IT" sz="3200" b="1" dirty="0" smtClean="0">
                <a:latin typeface="+mj-lt"/>
              </a:rPr>
              <a:t>Use Case Diagram 4.0</a:t>
            </a:r>
          </a:p>
          <a:p>
            <a:pPr algn="ctr"/>
            <a:endParaRPr lang="it-IT" sz="3200" dirty="0">
              <a:latin typeface="+mj-lt"/>
            </a:endParaRPr>
          </a:p>
        </p:txBody>
      </p:sp>
      <p:pic>
        <p:nvPicPr>
          <p:cNvPr id="2050" name="Picture 2" descr="C:\Users\Marko\Desktop\UCD_Pagamenti%2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968" y="1559909"/>
            <a:ext cx="75247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13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39752" y="692696"/>
            <a:ext cx="4392488" cy="646331"/>
          </a:xfrm>
          <a:prstGeom prst="rect">
            <a:avLst/>
          </a:prstGeom>
          <a:noFill/>
        </p:spPr>
        <p:txBody>
          <a:bodyPr wrap="square" rtlCol="0">
            <a:spAutoFit/>
          </a:bodyPr>
          <a:lstStyle/>
          <a:p>
            <a:pPr algn="ctr"/>
            <a:r>
              <a:rPr lang="it-IT" sz="3600" b="1" dirty="0" smtClean="0">
                <a:solidFill>
                  <a:srgbClr val="000000"/>
                </a:solidFill>
              </a:rPr>
              <a:t>Impiegato Asilo</a:t>
            </a:r>
          </a:p>
        </p:txBody>
      </p:sp>
      <p:pic>
        <p:nvPicPr>
          <p:cNvPr id="1026" name="Picture 2" descr="C:\Users\Marko\Desktop\278940263_fb1f4f5100_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99" y="3068961"/>
            <a:ext cx="3576001" cy="3603368"/>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p:cNvSpPr txBox="1"/>
          <p:nvPr/>
        </p:nvSpPr>
        <p:spPr>
          <a:xfrm>
            <a:off x="406996" y="1628800"/>
            <a:ext cx="5328592" cy="4431983"/>
          </a:xfrm>
          <a:prstGeom prst="rect">
            <a:avLst/>
          </a:prstGeom>
          <a:noFill/>
        </p:spPr>
        <p:txBody>
          <a:bodyPr wrap="square" rtlCol="0">
            <a:spAutoFit/>
          </a:bodyPr>
          <a:lstStyle/>
          <a:p>
            <a:endParaRPr lang="it-IT" sz="2400" dirty="0" smtClean="0"/>
          </a:p>
          <a:p>
            <a:pPr marL="285750" indent="-285750">
              <a:buFont typeface="Arial" pitchFamily="34" charset="0"/>
              <a:buChar char="•"/>
            </a:pPr>
            <a:r>
              <a:rPr lang="it-IT" sz="2400" dirty="0" smtClean="0"/>
              <a:t>Visualizzare lo stato dei pagamenti di tutti gli iscritti </a:t>
            </a:r>
          </a:p>
          <a:p>
            <a:pPr marL="285750" indent="-285750">
              <a:buFont typeface="Arial" pitchFamily="34" charset="0"/>
              <a:buChar char="•"/>
            </a:pPr>
            <a:r>
              <a:rPr lang="it-IT" sz="2400" dirty="0" smtClean="0"/>
              <a:t>Possibilità di fatturare i pagamenti </a:t>
            </a:r>
            <a:r>
              <a:rPr lang="it-IT" sz="2400" dirty="0" smtClean="0"/>
              <a:t>mensili</a:t>
            </a:r>
            <a:endParaRPr lang="it-IT" sz="2400" dirty="0" smtClean="0"/>
          </a:p>
          <a:p>
            <a:pPr marL="285750" indent="-285750">
              <a:buFont typeface="Arial" pitchFamily="34" charset="0"/>
              <a:buChar char="•"/>
            </a:pPr>
            <a:r>
              <a:rPr lang="it-IT" sz="2400" dirty="0" smtClean="0"/>
              <a:t>Automatizzare la gestione delle rette per il servizio e permettere la personalizzazione delle </a:t>
            </a:r>
            <a:r>
              <a:rPr lang="it-IT" sz="2400" dirty="0" smtClean="0"/>
              <a:t>rette</a:t>
            </a:r>
            <a:endParaRPr lang="it-IT" sz="2400" dirty="0" smtClean="0"/>
          </a:p>
          <a:p>
            <a:pPr marL="285750" indent="-285750">
              <a:buFont typeface="Arial" pitchFamily="34" charset="0"/>
              <a:buChar char="•"/>
            </a:pPr>
            <a:r>
              <a:rPr lang="it-IT" sz="2400" dirty="0" smtClean="0"/>
              <a:t>Possibilità di modificare manualmente la registrazione di un </a:t>
            </a:r>
            <a:r>
              <a:rPr lang="it-IT" sz="2400" dirty="0" smtClean="0"/>
              <a:t>pagamento</a:t>
            </a:r>
            <a:endParaRPr lang="it-IT" sz="2400" dirty="0" smtClean="0"/>
          </a:p>
          <a:p>
            <a:pPr marL="285750" indent="-285750">
              <a:buFont typeface="Arial" pitchFamily="34" charset="0"/>
              <a:buChar char="•"/>
            </a:pPr>
            <a:r>
              <a:rPr lang="it-IT" sz="2400" dirty="0" smtClean="0"/>
              <a:t>Inviare email di </a:t>
            </a:r>
            <a:r>
              <a:rPr lang="it-IT" sz="2400" dirty="0" smtClean="0"/>
              <a:t>promemoria</a:t>
            </a:r>
            <a:endParaRPr lang="it-IT" sz="2400" dirty="0" smtClean="0"/>
          </a:p>
          <a:p>
            <a:endParaRPr lang="it-IT" dirty="0"/>
          </a:p>
        </p:txBody>
      </p:sp>
    </p:spTree>
    <p:extLst>
      <p:ext uri="{BB962C8B-B14F-4D97-AF65-F5344CB8AC3E}">
        <p14:creationId xmlns:p14="http://schemas.microsoft.com/office/powerpoint/2010/main" val="3516333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BuonoSfondoBianco">
      <a:dk1>
        <a:srgbClr val="000000"/>
      </a:dk1>
      <a:lt1>
        <a:srgbClr val="000000"/>
      </a:lt1>
      <a:dk2>
        <a:srgbClr val="FFFFFF"/>
      </a:dk2>
      <a:lt2>
        <a:srgbClr val="FFFFFF"/>
      </a:lt2>
      <a:accent1>
        <a:srgbClr val="BBECF4"/>
      </a:accent1>
      <a:accent2>
        <a:srgbClr val="BBECF4"/>
      </a:accent2>
      <a:accent3>
        <a:srgbClr val="BBECF4"/>
      </a:accent3>
      <a:accent4>
        <a:srgbClr val="167689"/>
      </a:accent4>
      <a:accent5>
        <a:srgbClr val="167689"/>
      </a:accent5>
      <a:accent6>
        <a:srgbClr val="A5C249"/>
      </a:accent6>
      <a:hlink>
        <a:srgbClr val="062328"/>
      </a:hlink>
      <a:folHlink>
        <a:srgbClr val="10596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530</TotalTime>
  <Words>238</Words>
  <Application>Microsoft Office PowerPoint</Application>
  <PresentationFormat>Presentazione su schermo (4:3)</PresentationFormat>
  <Paragraphs>52</Paragraphs>
  <Slides>13</Slides>
  <Notes>6</Notes>
  <HiddenSlides>0</HiddenSlides>
  <MMClips>0</MMClips>
  <ScaleCrop>false</ScaleCrop>
  <HeadingPairs>
    <vt:vector size="4" baseType="variant">
      <vt:variant>
        <vt:lpstr>Tema</vt:lpstr>
      </vt:variant>
      <vt:variant>
        <vt:i4>1</vt:i4>
      </vt:variant>
      <vt:variant>
        <vt:lpstr>Titoli diapositive</vt:lpstr>
      </vt:variant>
      <vt:variant>
        <vt:i4>13</vt:i4>
      </vt:variant>
    </vt:vector>
  </HeadingPairs>
  <TitlesOfParts>
    <vt:vector size="14" baseType="lpstr">
      <vt:lpstr>Equinozio</vt:lpstr>
      <vt:lpstr>Presentazione standard di PowerPoint</vt:lpstr>
      <vt:lpstr>Gestione Pagamenti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@silo</dc:title>
  <dc:subject>Presentazione finale</dc:subject>
  <dc:creator>Marco Parisi</dc:creator>
  <cp:keywords>@silo</cp:keywords>
  <cp:lastModifiedBy>Marko</cp:lastModifiedBy>
  <cp:revision>42</cp:revision>
  <dcterms:created xsi:type="dcterms:W3CDTF">2012-12-23T12:37:08Z</dcterms:created>
  <dcterms:modified xsi:type="dcterms:W3CDTF">2013-01-03T09:16:38Z</dcterms:modified>
</cp:coreProperties>
</file>