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59" r:id="rId3"/>
    <p:sldId id="272" r:id="rId4"/>
    <p:sldId id="273" r:id="rId5"/>
    <p:sldId id="297" r:id="rId6"/>
    <p:sldId id="298" r:id="rId7"/>
    <p:sldId id="276" r:id="rId8"/>
    <p:sldId id="306" r:id="rId9"/>
    <p:sldId id="286" r:id="rId10"/>
    <p:sldId id="302" r:id="rId11"/>
    <p:sldId id="281" r:id="rId12"/>
    <p:sldId id="282" r:id="rId13"/>
    <p:sldId id="283" r:id="rId14"/>
    <p:sldId id="284" r:id="rId15"/>
    <p:sldId id="318" r:id="rId16"/>
    <p:sldId id="287" r:id="rId17"/>
    <p:sldId id="307" r:id="rId18"/>
    <p:sldId id="308" r:id="rId19"/>
    <p:sldId id="301" r:id="rId20"/>
    <p:sldId id="311" r:id="rId21"/>
    <p:sldId id="303" r:id="rId22"/>
    <p:sldId id="304" r:id="rId23"/>
    <p:sldId id="312" r:id="rId24"/>
    <p:sldId id="315" r:id="rId25"/>
    <p:sldId id="314" r:id="rId26"/>
    <p:sldId id="316" r:id="rId27"/>
    <p:sldId id="290" r:id="rId28"/>
    <p:sldId id="288" r:id="rId29"/>
    <p:sldId id="317" r:id="rId30"/>
    <p:sldId id="291" r:id="rId31"/>
    <p:sldId id="265" r:id="rId32"/>
    <p:sldId id="268" r:id="rId33"/>
    <p:sldId id="267" r:id="rId34"/>
    <p:sldId id="270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122" autoAdjust="0"/>
  </p:normalViewPr>
  <p:slideViewPr>
    <p:cSldViewPr>
      <p:cViewPr>
        <p:scale>
          <a:sx n="75" d="100"/>
          <a:sy n="75" d="100"/>
        </p:scale>
        <p:origin x="-107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5562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Spiegare</a:t>
            </a:r>
            <a:r>
              <a:rPr lang="it-IT" baseline="0" dirty="0" smtClean="0"/>
              <a:t> cosa si intende per integrazione account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720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3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2" y="733872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9990601"/>
              </p:ext>
            </p:extLst>
          </p:nvPr>
        </p:nvGraphicFramePr>
        <p:xfrm>
          <a:off x="0" y="4876800"/>
          <a:ext cx="2051720" cy="1815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</a:t>
                      </a:r>
                      <a:r>
                        <a:rPr lang="it-IT" sz="1400" baseline="0" dirty="0" smtClean="0">
                          <a:effectLst/>
                        </a:rPr>
                        <a:t> Cesarano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Fabio</a:t>
                      </a:r>
                      <a:r>
                        <a:rPr lang="it-IT" sz="1400" baseline="0" dirty="0" smtClean="0">
                          <a:effectLst/>
                        </a:rPr>
                        <a:t> Napoli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 Alfonso Piscitelli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>
                          <a:effectLst/>
                        </a:rPr>
                        <a:t>Angelo Rufino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7425847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Linda Di Geronimo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67984" y="-10060"/>
            <a:ext cx="64567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7691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64" y="1494382"/>
            <a:ext cx="7786710" cy="523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857884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3857620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857356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367984" y="-10060"/>
            <a:ext cx="64567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142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35716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Component Diagram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322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214282" y="2643182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42844" y="3929066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7158" y="2000240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Il sistema @silo usa, per la gestione dei dati persistenti, un Database relazionale. Il DBMS scelto è MySql.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L'utilizzo di MySQL ha facilitato l'integrazione del sistema col database anche grazie a componenti esistenti come JDBC.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6482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ony\Unisa\IS\PROGETTO\atsilo\Presentazione\Atsilo3\ER_Questionar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44000" cy="3571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488" y="642918"/>
            <a:ext cx="38576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 smtClean="0"/>
              <a:t>ER Questionari</a:t>
            </a:r>
            <a:endParaRPr lang="it-IT"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Tony\Unisa\IS\PROGETTO\atsilo\Presentazione\Atsilo3\ER_Registro-Even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90984" cy="457203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57422" y="642918"/>
            <a:ext cx="4786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 smtClean="0"/>
              <a:t>ER Registro – Eventi </a:t>
            </a:r>
            <a:endParaRPr lang="it-IT" sz="3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SDD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270" y="1619924"/>
            <a:ext cx="820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Problema: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Dare la </a:t>
            </a:r>
            <a:r>
              <a:rPr lang="it-IT" dirty="0"/>
              <a:t>possibilità di </a:t>
            </a:r>
            <a:r>
              <a:rPr lang="it-IT" b="1" dirty="0"/>
              <a:t>compilare </a:t>
            </a:r>
            <a:r>
              <a:rPr lang="it-IT" b="1" dirty="0" smtClean="0"/>
              <a:t>questionari </a:t>
            </a:r>
            <a:r>
              <a:rPr lang="it-IT" dirty="0" smtClean="0"/>
              <a:t>in </a:t>
            </a:r>
            <a:r>
              <a:rPr lang="it-IT" dirty="0"/>
              <a:t>cui </a:t>
            </a:r>
            <a:r>
              <a:rPr lang="it-IT" dirty="0" smtClean="0"/>
              <a:t>i genitori possono </a:t>
            </a:r>
            <a:r>
              <a:rPr lang="it-IT" dirty="0"/>
              <a:t>esprimere un </a:t>
            </a:r>
            <a:r>
              <a:rPr lang="it-IT" b="1" dirty="0"/>
              <a:t>giudizio sulla qualità del </a:t>
            </a:r>
            <a:r>
              <a:rPr lang="it-IT" b="1" dirty="0" smtClean="0"/>
              <a:t>servizio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Permettendo </a:t>
            </a:r>
            <a:r>
              <a:rPr lang="it-IT" i="1" u="sng" dirty="0" smtClean="0"/>
              <a:t>statistiche</a:t>
            </a:r>
            <a:endParaRPr lang="it-IT" dirty="0"/>
          </a:p>
          <a:p>
            <a:endParaRPr lang="it-IT" dirty="0"/>
          </a:p>
        </p:txBody>
      </p:sp>
      <p:pic>
        <p:nvPicPr>
          <p:cNvPr id="1026" name="Picture 2" descr="C:\linda\uni\db\Dropbox\tetolo\uni\esami svolti\sicurezza\immagini tesina\omino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338" y="3933056"/>
            <a:ext cx="257296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linda\uni\esami_da_svolgere\gps\progetto_gps\Atsilo\Presentazione\Atsilo3\statist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7411" y="3695908"/>
            <a:ext cx="2205558" cy="16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5"/>
          <p:cNvCxnSpPr/>
          <p:nvPr/>
        </p:nvCxnSpPr>
        <p:spPr>
          <a:xfrm>
            <a:off x="3726665" y="4635112"/>
            <a:ext cx="15849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75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 (2)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7504" y="1916832"/>
            <a:ext cx="45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Garantendo:</a:t>
            </a:r>
          </a:p>
        </p:txBody>
      </p:sp>
      <p:pic>
        <p:nvPicPr>
          <p:cNvPr id="4" name="Picture 5" descr="C:\linda\uni\db\Dropbox\tetolo\uni\esami svolti\sicurezza\immagini tesina\omino-chi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4013" y="4797152"/>
            <a:ext cx="1672756" cy="19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linda\uni\db\Dropbox\tetolo\uni\esami svolti\sicurezza\immagini tesina\omino_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4403" y="1626301"/>
            <a:ext cx="1653647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linda\uni\db\Dropbox\tetolo\uni\esami svolti\sicurezza\immagini tesina\puli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994" y="2582167"/>
            <a:ext cx="2074501" cy="23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3491227" y="5590530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Sicurezza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14206" y="2727850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Usabilità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676099" y="3280811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181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395536" y="3596168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0070C0"/>
                </a:solidFill>
              </a:rPr>
              <a:t>Usabilità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pic>
        <p:nvPicPr>
          <p:cNvPr id="2050" name="Picture 2" descr="C:\linda\uni\db\Dropbox\tetolo\uni\esami svolti\sicurezza\immagini tesina\Fotolia_13977964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6270" y="2168611"/>
            <a:ext cx="1440160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linda\uni\esami_da_svolgere\gps\progetto_gps\Atsilo\Presentazione\Atsilo3\omino lucchet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0456" y="2084601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6782513" y="1937778"/>
            <a:ext cx="134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smtClean="0">
                <a:solidFill>
                  <a:srgbClr val="B48900"/>
                </a:solidFill>
              </a:rPr>
              <a:t>Sicurezza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21096" y="2699811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52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096963"/>
            <a:ext cx="707236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1071538" y="500042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Gli attori del sistema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5819" y="1500174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14480" y="4143380"/>
            <a:ext cx="207170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786050" y="3571876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714480" y="6215058"/>
            <a:ext cx="1785950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714480" y="5643578"/>
            <a:ext cx="178595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1709" y="3001960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linda\uni\esami_da_svolgere\gps\progetto_gps\Atsilo\Presentazione\Atsilo3\9669552-3d-lavoratore-uomo-isolato-su-sfondo-bian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1678"/>
            <a:ext cx="2411032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83568" y="2433499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err="1" smtClean="0">
                <a:solidFill>
                  <a:srgbClr val="0070C0"/>
                </a:solidFill>
              </a:rPr>
              <a:t>Build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7446477" y="3632192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err="1" smtClean="0">
                <a:solidFill>
                  <a:srgbClr val="B48900"/>
                </a:solidFill>
              </a:rPr>
              <a:t>Buy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46372" y="2920866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1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linda\uni\esami_da_svolgere\gps\progetto_gps\Atsilo\Presentazione\Atsilo3\16389679-persone-3d--uomo-persona-con-un-uomo-d-39-affari-chiave-e-costrut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14115">
            <a:off x="-151435" y="1156377"/>
            <a:ext cx="1927508" cy="15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linda\uni\esami_da_svolgere\gps\progetto_gps\Atsilo\Presentazione\Atsilo3\omino_pac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2410">
            <a:off x="6023095" y="3914780"/>
            <a:ext cx="2867026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288796" y="2472567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Build</a:t>
            </a:r>
          </a:p>
          <a:p>
            <a:pPr marL="822960" lvl="1" indent="-457200"/>
            <a:r>
              <a:rPr lang="en-US" i="1" dirty="0" smtClean="0"/>
              <a:t>PRO</a:t>
            </a:r>
          </a:p>
          <a:p>
            <a:pPr marL="1097280" lvl="2" indent="-457200"/>
            <a:r>
              <a:rPr lang="en-US" i="1" dirty="0" err="1" smtClean="0"/>
              <a:t>Progettazione</a:t>
            </a:r>
            <a:r>
              <a:rPr lang="en-US" i="1" dirty="0" smtClean="0"/>
              <a:t> e realizzazione ad hoc </a:t>
            </a:r>
            <a:endParaRPr lang="en-US" dirty="0" smtClean="0"/>
          </a:p>
          <a:p>
            <a:pPr lvl="1"/>
            <a:r>
              <a:rPr lang="en-US" i="1" dirty="0" smtClean="0"/>
              <a:t>CONTRO</a:t>
            </a:r>
          </a:p>
          <a:p>
            <a:pPr lvl="2"/>
            <a:r>
              <a:rPr lang="en-US" i="1" dirty="0" err="1" smtClean="0"/>
              <a:t>Oneroso</a:t>
            </a:r>
            <a:r>
              <a:rPr lang="en-US" i="1" dirty="0" smtClean="0"/>
              <a:t> </a:t>
            </a:r>
            <a:r>
              <a:rPr lang="en-US" i="1" dirty="0" err="1" smtClean="0"/>
              <a:t>impiego</a:t>
            </a:r>
            <a:r>
              <a:rPr lang="en-US" i="1" dirty="0" smtClean="0"/>
              <a:t> di </a:t>
            </a:r>
            <a:r>
              <a:rPr lang="en-US" i="1" dirty="0" err="1" smtClean="0"/>
              <a:t>risorse</a:t>
            </a:r>
            <a:r>
              <a:rPr lang="en-US" i="1" dirty="0" smtClean="0"/>
              <a:t>	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sz="2800" b="1" dirty="0" smtClean="0">
              <a:latin typeface="+mj-lt"/>
            </a:endParaRPr>
          </a:p>
          <a:p>
            <a:pPr algn="ctr"/>
            <a:r>
              <a:rPr lang="it-IT" sz="2000" b="1" dirty="0" err="1" smtClean="0">
                <a:latin typeface="+mj-lt"/>
              </a:rPr>
              <a:t>Build</a:t>
            </a:r>
            <a:r>
              <a:rPr lang="it-IT" sz="2000" b="1" dirty="0" smtClean="0">
                <a:latin typeface="+mj-lt"/>
              </a:rPr>
              <a:t> VS </a:t>
            </a:r>
            <a:r>
              <a:rPr lang="it-IT" sz="2000" b="1" dirty="0" err="1" smtClean="0">
                <a:latin typeface="+mj-lt"/>
              </a:rPr>
              <a:t>Buy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xmlns="" val="119711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81527" y="220486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Buy</a:t>
            </a:r>
          </a:p>
          <a:p>
            <a:pPr marL="822960" lvl="1" indent="-457200"/>
            <a:r>
              <a:rPr lang="en-US" i="1" dirty="0" smtClean="0"/>
              <a:t>PRO</a:t>
            </a:r>
          </a:p>
          <a:p>
            <a:pPr marL="1097280" lvl="2" indent="-457200"/>
            <a:r>
              <a:rPr lang="en-US" i="1" dirty="0" err="1" smtClean="0"/>
              <a:t>Immediato</a:t>
            </a:r>
            <a:endParaRPr lang="en-US" dirty="0" smtClean="0"/>
          </a:p>
          <a:p>
            <a:pPr lvl="1"/>
            <a:r>
              <a:rPr lang="en-US" i="1" dirty="0" smtClean="0"/>
              <a:t>CONTRO</a:t>
            </a:r>
          </a:p>
          <a:p>
            <a:pPr lvl="2"/>
            <a:r>
              <a:rPr lang="en-US" i="1" dirty="0" err="1" smtClean="0"/>
              <a:t>Poco</a:t>
            </a:r>
            <a:r>
              <a:rPr lang="en-US" i="1" dirty="0" smtClean="0"/>
              <a:t> </a:t>
            </a:r>
            <a:r>
              <a:rPr lang="en-US" i="1" dirty="0" err="1" smtClean="0"/>
              <a:t>personalizzabile</a:t>
            </a:r>
            <a:endParaRPr lang="en-US" i="1" dirty="0" smtClean="0"/>
          </a:p>
          <a:p>
            <a:pPr lvl="2"/>
            <a:r>
              <a:rPr lang="en-US" i="1" dirty="0" err="1" smtClean="0"/>
              <a:t>Costoso</a:t>
            </a:r>
            <a:endParaRPr lang="en-US" i="1" dirty="0" smtClean="0"/>
          </a:p>
          <a:p>
            <a:pPr lvl="2"/>
            <a:r>
              <a:rPr lang="en-US" i="1" dirty="0" err="1" smtClean="0"/>
              <a:t>Bassa</a:t>
            </a:r>
            <a:r>
              <a:rPr lang="en-US" i="1" dirty="0" smtClean="0"/>
              <a:t> </a:t>
            </a:r>
            <a:r>
              <a:rPr lang="en-US" i="1" dirty="0" err="1" smtClean="0"/>
              <a:t>usabilità</a:t>
            </a:r>
            <a:endParaRPr lang="en-US" i="1" dirty="0" smtClean="0"/>
          </a:p>
          <a:p>
            <a:pPr lvl="2"/>
            <a:r>
              <a:rPr lang="en-US" i="1" dirty="0" err="1" smtClean="0"/>
              <a:t>Bassa</a:t>
            </a:r>
            <a:r>
              <a:rPr lang="en-US" i="1" dirty="0" smtClean="0"/>
              <a:t> </a:t>
            </a:r>
            <a:r>
              <a:rPr lang="en-US" i="1" dirty="0" err="1" smtClean="0"/>
              <a:t>qualità</a:t>
            </a:r>
            <a:endParaRPr lang="en-US" i="1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sz="2800" b="1" dirty="0" smtClean="0">
              <a:latin typeface="+mj-lt"/>
            </a:endParaRPr>
          </a:p>
          <a:p>
            <a:pPr algn="ctr"/>
            <a:r>
              <a:rPr lang="it-IT" sz="2000" b="1" dirty="0" err="1" smtClean="0">
                <a:latin typeface="+mj-lt"/>
              </a:rPr>
              <a:t>Build</a:t>
            </a:r>
            <a:r>
              <a:rPr lang="it-IT" sz="2000" b="1" dirty="0" smtClean="0">
                <a:latin typeface="+mj-lt"/>
              </a:rPr>
              <a:t> VS </a:t>
            </a:r>
            <a:r>
              <a:rPr lang="it-IT" sz="2000" b="1" dirty="0" err="1" smtClean="0">
                <a:latin typeface="+mj-lt"/>
              </a:rPr>
              <a:t>Buy</a:t>
            </a:r>
            <a:r>
              <a:rPr lang="it-IT" sz="2000" b="1" dirty="0" smtClean="0">
                <a:latin typeface="+mj-lt"/>
              </a:rPr>
              <a:t> (2)</a:t>
            </a:r>
            <a:endParaRPr lang="it-IT" sz="1400" b="1" dirty="0"/>
          </a:p>
        </p:txBody>
      </p:sp>
      <p:pic>
        <p:nvPicPr>
          <p:cNvPr id="6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74206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linda\uni\esami_da_svolgere\gps\progetto_gps\Atsilo\Presentazione\Atsilo3\google-drive1-468x3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464395">
            <a:off x="5020580" y="1682205"/>
            <a:ext cx="2868004" cy="19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linda\uni\esami_da_svolgere\gps\progetto_gps\Atsilo\Presentazione\Atsilo3\products_jo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74206"/>
            <a:ext cx="238125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035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Forum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270" y="1619924"/>
            <a:ext cx="82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Problema: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Consentire comunicazione diretta tra </a:t>
            </a:r>
            <a:r>
              <a:rPr lang="it-IT" b="1" dirty="0" smtClean="0"/>
              <a:t>Genitori </a:t>
            </a:r>
            <a:r>
              <a:rPr lang="it-IT" dirty="0" smtClean="0"/>
              <a:t>e</a:t>
            </a:r>
            <a:r>
              <a:rPr lang="it-IT" b="1" dirty="0" smtClean="0"/>
              <a:t> Asilo</a:t>
            </a:r>
            <a:endParaRPr lang="it-IT" b="1" dirty="0"/>
          </a:p>
          <a:p>
            <a:endParaRPr lang="it-IT" dirty="0"/>
          </a:p>
        </p:txBody>
      </p:sp>
      <p:pic>
        <p:nvPicPr>
          <p:cNvPr id="7" name="Picture 2" descr="C:\linda\uni\db\Dropbox\tetolo\uni\esami svolti\sicurezza\immagini tesina\omino giorn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29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/>
          <p:cNvCxnSpPr/>
          <p:nvPr/>
        </p:nvCxnSpPr>
        <p:spPr>
          <a:xfrm>
            <a:off x="3646241" y="4143571"/>
            <a:ext cx="12961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4" descr="C:\linda\uni\esami_da_svolgere\gps\progetto_gps\documenti_gestione\presentazioni\presentazioni_management\15298178-persone-3d--uomo-persona-e-tabellone-maes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1500" y="2999962"/>
            <a:ext cx="1572765" cy="24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722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8881" y="3863024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linda\uni\esami_da_svolgere\gps\progetto_gps\Atsilo\Presentazione\Atsilo3\9669552-3d-lavoratore-uomo-isolato-su-sfondo-bian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4836" y="2822742"/>
            <a:ext cx="2411032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80740" y="3294563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err="1" smtClean="0">
                <a:solidFill>
                  <a:srgbClr val="0070C0"/>
                </a:solidFill>
              </a:rPr>
              <a:t>Build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152270" y="-10060"/>
            <a:ext cx="488819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Forum,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7443649" y="4493256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err="1" smtClean="0">
                <a:solidFill>
                  <a:srgbClr val="B48900"/>
                </a:solidFill>
              </a:rPr>
              <a:t>Buy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43544" y="3781930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5492" y="1558350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Anche in questo caso…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11187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2" grpId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COTS Forum</a:t>
            </a:r>
            <a:endParaRPr lang="it-IT" b="1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3884637"/>
              </p:ext>
            </p:extLst>
          </p:nvPr>
        </p:nvGraphicFramePr>
        <p:xfrm>
          <a:off x="1031971" y="1412776"/>
          <a:ext cx="7128792" cy="470031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36504"/>
                <a:gridCol w="2592288"/>
              </a:tblGrid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b="1" i="1" dirty="0" smtClean="0">
                          <a:effectLst/>
                        </a:rPr>
                        <a:t>Funzionalità\ Caratteristica</a:t>
                      </a:r>
                      <a:endParaRPr lang="it-IT" sz="1400" b="1" i="1" dirty="0">
                        <a:effectLst/>
                      </a:endParaRPr>
                    </a:p>
                  </a:txBody>
                  <a:tcPr marL="29739" marR="29739" marT="29739" marB="2973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i="1" dirty="0" smtClean="0">
                          <a:effectLst/>
                        </a:rPr>
                        <a:t>Importanza (</a:t>
                      </a:r>
                      <a:r>
                        <a:rPr lang="it-IT" sz="1400" b="1" i="1" dirty="0" err="1" smtClean="0">
                          <a:effectLst/>
                        </a:rPr>
                        <a:t>min</a:t>
                      </a:r>
                      <a:r>
                        <a:rPr lang="it-IT" sz="1400" b="1" i="1" dirty="0" smtClean="0">
                          <a:effectLst/>
                        </a:rPr>
                        <a:t> 1 </a:t>
                      </a:r>
                      <a:r>
                        <a:rPr lang="it-IT" sz="1400" b="1" i="1" dirty="0" err="1" smtClean="0">
                          <a:effectLst/>
                        </a:rPr>
                        <a:t>max</a:t>
                      </a:r>
                      <a:r>
                        <a:rPr lang="it-IT" sz="1400" b="1" i="1" baseline="0" dirty="0" smtClean="0">
                          <a:effectLst/>
                        </a:rPr>
                        <a:t> 5)</a:t>
                      </a:r>
                      <a:endParaRPr lang="it-IT" sz="1400" b="1" i="1" dirty="0">
                        <a:effectLst/>
                      </a:endParaRPr>
                    </a:p>
                  </a:txBody>
                  <a:tcPr marL="29739" marR="29739" marT="29739" marB="2973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2000" i="1" dirty="0">
                          <a:effectLst/>
                        </a:rPr>
                        <a:t>Possibilità di integrare gli account di </a:t>
                      </a:r>
                      <a:r>
                        <a:rPr lang="it-IT" sz="2000" i="1" dirty="0" err="1">
                          <a:effectLst/>
                        </a:rPr>
                        <a:t>Atsilo</a:t>
                      </a:r>
                      <a:r>
                        <a:rPr lang="it-IT" sz="2000" i="1" dirty="0">
                          <a:effectLst/>
                        </a:rPr>
                        <a:t> facilmente</a:t>
                      </a: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  <a:tr h="769729">
                <a:tc>
                  <a:txBody>
                    <a:bodyPr/>
                    <a:lstStyle/>
                    <a:p>
                      <a:pPr rtl="0"/>
                      <a:r>
                        <a:rPr lang="it-IT" sz="1400" smtClean="0">
                          <a:effectLst/>
                        </a:rPr>
                        <a:t>Funzionalità di inserimento, modifica, cancellazione spostamento argomenti e commenti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360040"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Usabilità lato utente forum</a:t>
                      </a:r>
                      <a:endParaRPr lang="it-IT" sz="1400" i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1400" dirty="0" smtClean="0">
                          <a:effectLst/>
                        </a:rPr>
                        <a:t>Usabilità lato amministratore forum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  <a:tr h="979883"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Funzionalità di gestione sicurezza e privacy. Facilità di inserire criteri di sicurezza lato amministrazione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 smtClean="0">
                          <a:effectLst/>
                        </a:rPr>
                        <a:t>Open source</a:t>
                      </a:r>
                      <a:endParaRPr lang="it-IT" sz="1400" i="1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 smtClean="0">
                          <a:effectLst/>
                        </a:rPr>
                        <a:t>5</a:t>
                      </a:r>
                      <a:endParaRPr lang="it-IT" sz="1400" dirty="0">
                        <a:effectLst/>
                      </a:endParaRPr>
                    </a:p>
                  </a:txBody>
                  <a:tcPr marL="29739" marR="29739" marT="29739" marB="29739"/>
                </a:tc>
              </a:tr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>
                          <a:effectLst/>
                        </a:rPr>
                        <a:t>Free</a:t>
                      </a: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 smtClean="0">
                          <a:effectLst/>
                        </a:rPr>
                        <a:t>Conoscenze dei team </a:t>
                      </a:r>
                      <a:r>
                        <a:rPr lang="it-IT" sz="1400" i="1" dirty="0" err="1" smtClean="0">
                          <a:effectLst/>
                        </a:rPr>
                        <a:t>members</a:t>
                      </a:r>
                      <a:r>
                        <a:rPr lang="it-IT" sz="1400" i="1" dirty="0" smtClean="0">
                          <a:effectLst/>
                        </a:rPr>
                        <a:t> sulla componente</a:t>
                      </a:r>
                      <a:endParaRPr lang="it-IT" sz="1400" i="1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4500" y="193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1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7140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COTS Forum (2)</a:t>
            </a:r>
            <a:endParaRPr lang="it-IT" b="1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2892891"/>
              </p:ext>
            </p:extLst>
          </p:nvPr>
        </p:nvGraphicFramePr>
        <p:xfrm>
          <a:off x="323528" y="1106260"/>
          <a:ext cx="8208913" cy="57298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48956"/>
                <a:gridCol w="1647357"/>
                <a:gridCol w="1482621"/>
                <a:gridCol w="732199"/>
                <a:gridCol w="2397780"/>
              </a:tblGrid>
              <a:tr h="40688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smtClean="0">
                          <a:effectLst/>
                        </a:rPr>
                        <a:t>Funzionalità caratteristica \Componente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Forum di forum free o di free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err="1">
                          <a:effectLst/>
                        </a:rPr>
                        <a:t>Phpbb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Simple machine </a:t>
                      </a:r>
                      <a:r>
                        <a:rPr lang="it-IT" sz="1400" b="1" dirty="0" err="1">
                          <a:effectLst/>
                        </a:rPr>
                        <a:t>forums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err="1">
                          <a:effectLst/>
                        </a:rPr>
                        <a:t>Vbulletin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it-IT" sz="1400" b="1" dirty="0">
                          <a:effectLst/>
                        </a:rPr>
                        <a:t/>
                      </a:r>
                      <a:br>
                        <a:rPr lang="it-IT" sz="1400" b="1" dirty="0">
                          <a:effectLst/>
                        </a:rPr>
                      </a:b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24997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Possibilità di integrare gli account di </a:t>
                      </a:r>
                      <a:r>
                        <a:rPr lang="it-IT" sz="1400" b="1" dirty="0" err="1">
                          <a:effectLst/>
                        </a:rPr>
                        <a:t>Atsilo</a:t>
                      </a:r>
                      <a:r>
                        <a:rPr lang="it-IT" sz="1400" b="1" dirty="0">
                          <a:effectLst/>
                        </a:rPr>
                        <a:t> facilmente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it-IT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106330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Funzionalità di inserimento, modifica, cancellazione spostamento argomenti e commenti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332791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Usabilità lato utente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478894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Usabilità lato amministratore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</a:tr>
              <a:tr h="106330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Funzionalità di gestione sicurezza e privacy. Facilità di inserire criteri di sicurezza lato amministrazione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186688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Open source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</a:tr>
              <a:tr h="186688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Free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it-IT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</a:tr>
              <a:tr h="624997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smtClean="0">
                          <a:effectLst/>
                        </a:rPr>
                        <a:t>Conoscenze dei team </a:t>
                      </a:r>
                      <a:r>
                        <a:rPr lang="it-IT" sz="1400" b="1" dirty="0" err="1" smtClean="0">
                          <a:effectLst/>
                        </a:rPr>
                        <a:t>members</a:t>
                      </a:r>
                      <a:r>
                        <a:rPr lang="it-IT" sz="1400" b="1" dirty="0" smtClean="0">
                          <a:effectLst/>
                        </a:rPr>
                        <a:t> sulla componente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17671" marR="17671" marT="17671" marB="176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39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indig\Downloads\Immagin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79619">
            <a:off x="3897469" y="1427003"/>
            <a:ext cx="5554152" cy="4193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066403">
            <a:off x="-332762" y="1084613"/>
            <a:ext cx="3364070" cy="20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HeroicExtremeRightFacing"/>
            <a:lightRig rig="threePt" dir="t"/>
          </a:scene3d>
          <a:sp3d>
            <a:bevelT/>
            <a:bevelB w="165100" prst="coolSlant"/>
          </a:sp3d>
        </p:spPr>
      </p:pic>
      <p:sp>
        <p:nvSpPr>
          <p:cNvPr id="2" name="CasellaDiTesto 1"/>
          <p:cNvSpPr txBox="1"/>
          <p:nvPr/>
        </p:nvSpPr>
        <p:spPr>
          <a:xfrm>
            <a:off x="-27012" y="4365104"/>
            <a:ext cx="366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Data la tabella vista in precedenza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Si è scelto </a:t>
            </a:r>
            <a:r>
              <a:rPr lang="it-IT" dirty="0" err="1" smtClean="0"/>
              <a:t>phpbb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87823" y="-17140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COTS Forum (3)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-158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Riuso</a:t>
            </a:r>
          </a:p>
          <a:p>
            <a:pPr algn="ctr"/>
            <a:r>
              <a:rPr lang="it-IT" sz="3600" b="1" dirty="0" smtClean="0">
                <a:latin typeface="+mj-lt"/>
              </a:rPr>
              <a:t>Design Pattern, Forum</a:t>
            </a:r>
            <a:endParaRPr lang="it-IT" sz="1200" dirty="0">
              <a:latin typeface="+mj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20767"/>
            <a:ext cx="8568952" cy="52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20464" y="3231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Mapping Da Contratti ad Eccezioni</a:t>
            </a:r>
            <a:endParaRPr lang="it-IT" sz="1000" dirty="0"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886" y="4365104"/>
            <a:ext cx="91450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* @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idQuestionario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&gt;0 AND domanda !=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null</a:t>
            </a: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* @post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questionario.getDomande.size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()=@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questionario.getDomande.size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() +1</a:t>
            </a:r>
            <a:r>
              <a:rPr kumimoji="0" lang="it-IT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26610" y="1628800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>
                <a:latin typeface="+mj-lt"/>
                <a:cs typeface="Arial" pitchFamily="34" charset="0"/>
              </a:rPr>
              <a:t>Non sono state controllate le invarianti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>
                <a:latin typeface="+mj-lt"/>
                <a:cs typeface="Arial" pitchFamily="34" charset="0"/>
              </a:rPr>
              <a:t>Non avrebbe Individuato molti bug perché: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it-IT" dirty="0" smtClean="0">
                <a:latin typeface="+mj-lt"/>
                <a:cs typeface="Arial" pitchFamily="34" charset="0"/>
              </a:rPr>
              <a:t>Il testing di unità è stato eseguito dallo sviluppatore stesso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it-IT" dirty="0" smtClean="0">
                <a:latin typeface="+mj-lt"/>
                <a:cs typeface="Arial" pitchFamily="34" charset="0"/>
              </a:rPr>
              <a:t>Molto ridondate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dirty="0" smtClean="0"/>
          </a:p>
        </p:txBody>
      </p:sp>
      <p:sp>
        <p:nvSpPr>
          <p:cNvPr id="2" name="CasellaDiTesto 1"/>
          <p:cNvSpPr txBox="1"/>
          <p:nvPr/>
        </p:nvSpPr>
        <p:spPr>
          <a:xfrm>
            <a:off x="971600" y="3718773"/>
            <a:ext cx="657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OCL classe </a:t>
            </a:r>
            <a:r>
              <a:rPr lang="it-IT" b="1" dirty="0" err="1" smtClean="0"/>
              <a:t>ControlQuestionario</a:t>
            </a:r>
            <a:endParaRPr lang="it-IT" b="1" dirty="0" smtClean="0"/>
          </a:p>
          <a:p>
            <a:pPr algn="ctr"/>
            <a:r>
              <a:rPr lang="it-IT" b="1" dirty="0" smtClean="0"/>
              <a:t>metodo </a:t>
            </a:r>
            <a:r>
              <a:rPr lang="it-IT" b="1" dirty="0" err="1" smtClean="0"/>
              <a:t>inserisciDomanda</a:t>
            </a:r>
            <a:r>
              <a:rPr lang="it-IT" b="1" dirty="0" smtClean="0"/>
              <a:t>(</a:t>
            </a:r>
            <a:r>
              <a:rPr lang="it-IT" b="1" dirty="0" err="1" smtClean="0"/>
              <a:t>int</a:t>
            </a:r>
            <a:r>
              <a:rPr lang="it-IT" b="1" dirty="0" smtClean="0"/>
              <a:t> </a:t>
            </a:r>
            <a:r>
              <a:rPr lang="it-IT" b="1" dirty="0" err="1" smtClean="0"/>
              <a:t>IdQuestionario</a:t>
            </a:r>
            <a:r>
              <a:rPr lang="it-IT" b="1" dirty="0" smtClean="0"/>
              <a:t>, Domanda </a:t>
            </a:r>
            <a:r>
              <a:rPr lang="it-IT" b="1" dirty="0" err="1" smtClean="0"/>
              <a:t>domanda</a:t>
            </a:r>
            <a:r>
              <a:rPr lang="it-IT" b="1" dirty="0" smtClean="0"/>
              <a:t>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312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0"/>
            <a:ext cx="63817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857224" y="142852"/>
            <a:ext cx="1571636" cy="500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85918" y="3143248"/>
            <a:ext cx="164307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500298" y="2786058"/>
            <a:ext cx="157163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357290" y="5357826"/>
            <a:ext cx="150019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214414" y="4429132"/>
            <a:ext cx="178595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/>
          <p:cNvSpPr/>
          <p:nvPr/>
        </p:nvSpPr>
        <p:spPr>
          <a:xfrm>
            <a:off x="4500562" y="5013176"/>
            <a:ext cx="1928826" cy="105903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/>
          <p:cNvSpPr/>
          <p:nvPr/>
        </p:nvSpPr>
        <p:spPr>
          <a:xfrm>
            <a:off x="1973691" y="4832789"/>
            <a:ext cx="1571636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7572396" y="285749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Nuovi attori</a:t>
            </a:r>
            <a:endParaRPr lang="it-IT" i="1" dirty="0"/>
          </a:p>
        </p:txBody>
      </p:sp>
      <p:sp>
        <p:nvSpPr>
          <p:cNvPr id="15" name="Rectangle 14"/>
          <p:cNvSpPr/>
          <p:nvPr/>
        </p:nvSpPr>
        <p:spPr>
          <a:xfrm>
            <a:off x="7358082" y="2928934"/>
            <a:ext cx="214314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del ODD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500306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Collegamento</a:t>
            </a:r>
            <a:r>
              <a:rPr lang="en-US" dirty="0" smtClean="0"/>
              <a:t> slide </a:t>
            </a:r>
            <a:r>
              <a:rPr lang="en-US" dirty="0" err="1" smtClean="0"/>
              <a:t>precedenti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DEMO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1538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1785926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Elevata complessità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Porzioni di codice poco commentate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dirty="0" smtClean="0"/>
              <a:t>I sottosistemi con priorità medio/bassa non sono stati implementati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7158" y="4214818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3000" dirty="0" smtClean="0"/>
              <a:t>E’ possibile migliorare il sistema con ulteriori operazioni di refactoring, per migliorarne la leggibilità e la complessità.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integrazione</a:t>
            </a:r>
          </a:p>
          <a:p>
            <a:pPr algn="ctr"/>
            <a:r>
              <a:rPr lang="it-IT" sz="4800" b="1" dirty="0" smtClean="0">
                <a:latin typeface="+mj-lt"/>
              </a:rPr>
              <a:t>sul sistema Kids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giusto </a:t>
            </a:r>
            <a:endParaRPr lang="it-IT" sz="2600" b="1" dirty="0"/>
          </a:p>
        </p:txBody>
      </p:sp>
      <p:pic>
        <p:nvPicPr>
          <p:cNvPr id="13314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sbagliato </a:t>
            </a:r>
            <a:endParaRPr lang="it-IT" sz="2600" b="1" dirty="0"/>
          </a:p>
        </p:txBody>
      </p:sp>
      <p:pic>
        <p:nvPicPr>
          <p:cNvPr id="50178" name="Picture 2" descr="http://newton.logg.it/files/2009/11/Emoticon-Sad-300x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571612"/>
            <a:ext cx="857256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faremo nel prossimo progetto che non abbiamo fatto: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Quanto reputiamo buono il nostro sottosistema: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Scenari identificativi del sistema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6155450"/>
              </p:ext>
            </p:extLst>
          </p:nvPr>
        </p:nvGraphicFramePr>
        <p:xfrm>
          <a:off x="0" y="1552624"/>
          <a:ext cx="9144000" cy="391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244541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Nome Scenario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</a:p>
                  </a:txBody>
                  <a:tcPr/>
                </a:tc>
              </a:tr>
              <a:tr h="244541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Attori partecipanti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87494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Flusso degli eventi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403648" y="6186406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SC_H_58_Compilazione questionario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85" y="960308"/>
            <a:ext cx="8286808" cy="589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Prima Versione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43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25525"/>
            <a:ext cx="87122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Ultima </a:t>
            </a:r>
            <a:r>
              <a:rPr lang="it-IT" sz="3400" b="1" dirty="0" err="1" smtClean="0">
                <a:latin typeface="+mj-lt"/>
              </a:rPr>
              <a:t>Verione</a:t>
            </a:r>
            <a:endParaRPr lang="it-IT" sz="34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33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1.0</a:t>
            </a: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5816619"/>
              </p:ext>
            </p:extLst>
          </p:nvPr>
        </p:nvGraphicFramePr>
        <p:xfrm>
          <a:off x="0" y="162880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539552" y="5949280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UC_H_58_Compilazione questionario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4.0</a:t>
            </a: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5553551"/>
              </p:ext>
            </p:extLst>
          </p:nvPr>
        </p:nvGraphicFramePr>
        <p:xfrm>
          <a:off x="0" y="162880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539552" y="5949280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UC_H_58_Compilazione questionario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173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del RAD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718</TotalTime>
  <Words>686</Words>
  <Application>Microsoft Office PowerPoint</Application>
  <PresentationFormat>On-screen Show (4:3)</PresentationFormat>
  <Paragraphs>214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Equinozio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118</cp:revision>
  <dcterms:created xsi:type="dcterms:W3CDTF">2012-12-23T12:37:08Z</dcterms:created>
  <dcterms:modified xsi:type="dcterms:W3CDTF">2012-12-28T23:42:49Z</dcterms:modified>
</cp:coreProperties>
</file>