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notesSlides/notesSlide1.xml" ContentType="application/vnd.openxmlformats-officedocument.presentationml.notesSlide+xml"/>
  <Override PartName="/ppt/comments/comment6.xml" ContentType="application/vnd.openxmlformats-officedocument.presentationml.comments+xml"/>
  <Override PartName="/ppt/comments/comment7.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9"/>
  </p:notesMasterIdLst>
  <p:sldIdLst>
    <p:sldId id="256" r:id="rId2"/>
    <p:sldId id="258" r:id="rId3"/>
    <p:sldId id="259" r:id="rId4"/>
    <p:sldId id="260" r:id="rId5"/>
    <p:sldId id="268" r:id="rId6"/>
    <p:sldId id="264" r:id="rId7"/>
    <p:sldId id="275" r:id="rId8"/>
    <p:sldId id="267" r:id="rId9"/>
    <p:sldId id="269" r:id="rId10"/>
    <p:sldId id="270" r:id="rId11"/>
    <p:sldId id="266" r:id="rId12"/>
    <p:sldId id="276" r:id="rId13"/>
    <p:sldId id="265" r:id="rId14"/>
    <p:sldId id="271" r:id="rId15"/>
    <p:sldId id="272" r:id="rId16"/>
    <p:sldId id="273" r:id="rId17"/>
    <p:sldId id="274" r:id="rId18"/>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iulio" initials="GF" lastIdx="1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021" autoAdjust="0"/>
  </p:normalViewPr>
  <p:slideViewPr>
    <p:cSldViewPr>
      <p:cViewPr>
        <p:scale>
          <a:sx n="80" d="100"/>
          <a:sy n="80" d="100"/>
        </p:scale>
        <p:origin x="-1086" y="3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2-12-30T13:42:20.156" idx="1">
    <p:pos x="1265" y="2365"/>
    <p:text>Degli attori del nostro sottosistema dovrebbe parlare già Luigi.
Ad ogni modo, se possibile, usa una nuova immagine, con solo gli attori nostri. Questa qui è poco leggibile.</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2-12-30T15:13:57.837" idx="11">
    <p:pos x="10" y="10"/>
    <p:text>Ti consiglio di ispirarti alla slide di Marco, che ha messo proprio i requisiti funzionali presi dal RAD.
Questa parte qui ti conviene comunque metterla, perché spiega perché stai parlando di questo.</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2-12-30T13:43:47.113" idx="2">
    <p:pos x="10" y="10"/>
    <p:text>Cerca di partire subito con un confronto diretto sui diagrammi dei casi d'uso, e poi passi al confronto sui casi d'uso veri e propri.</p:text>
  </p:cm>
</p:cmLst>
</file>

<file path=ppt/comments/comment4.xml><?xml version="1.0" encoding="utf-8"?>
<p:cmLst xmlns:a="http://schemas.openxmlformats.org/drawingml/2006/main" xmlns:r="http://schemas.openxmlformats.org/officeDocument/2006/relationships" xmlns:p="http://schemas.openxmlformats.org/presentationml/2006/main">
  <p:cm authorId="0" dt="2012-12-30T13:46:31.672" idx="3">
    <p:pos x="10" y="10"/>
    <p:text>E' buona l'idea di illustrare in pratica le funzionalità, però forse sarebbe più interessante se ci affiancassi i mockup, un sequence o anche la grafica finale.
Inoltre, potresti far vedere a confronto due casi d'uso simili, prima e dopo.</p:text>
  </p:cm>
</p:cmLst>
</file>

<file path=ppt/comments/comment5.xml><?xml version="1.0" encoding="utf-8"?>
<p:cmLst xmlns:a="http://schemas.openxmlformats.org/drawingml/2006/main" xmlns:r="http://schemas.openxmlformats.org/officeDocument/2006/relationships" xmlns:p="http://schemas.openxmlformats.org/presentationml/2006/main">
  <p:cm authorId="0" dt="2012-12-30T13:48:06.710" idx="4">
    <p:pos x="10" y="10"/>
    <p:text>Dovresti scrivere, da qualche parte sulla slide, le informazioni di tracciabilità. Più in generale, questa slide dovrebbe stare vicino al caso d'uso o ai casi d'uso che rappresenta.</p:text>
  </p:cm>
</p:cmLst>
</file>

<file path=ppt/comments/comment6.xml><?xml version="1.0" encoding="utf-8"?>
<p:cmLst xmlns:a="http://schemas.openxmlformats.org/drawingml/2006/main" xmlns:r="http://schemas.openxmlformats.org/officeDocument/2006/relationships" xmlns:p="http://schemas.openxmlformats.org/presentationml/2006/main">
  <p:cm authorId="0" dt="2012-12-30T13:51:54.457" idx="7">
    <p:pos x="10" y="10"/>
    <p:text>Controlla la grammatica qui.
La prof non te lo dice, ma ci fa caso.</p:text>
  </p:cm>
</p:cmLst>
</file>

<file path=ppt/comments/comment7.xml><?xml version="1.0" encoding="utf-8"?>
<p:cmLst xmlns:a="http://schemas.openxmlformats.org/drawingml/2006/main" xmlns:r="http://schemas.openxmlformats.org/officeDocument/2006/relationships" xmlns:p="http://schemas.openxmlformats.org/presentationml/2006/main">
  <p:cm authorId="0" dt="2012-12-30T13:52:24.075" idx="8">
    <p:pos x="3662" y="1367"/>
    <p:text>In realtà qui i Kids fanno meglio</p:text>
  </p:cm>
  <p:cm authorId="0" dt="2012-12-30T13:53:29.020" idx="9">
    <p:pos x="5545" y="1883"/>
    <p:text>Magari, potresti fare qualche slide, per giustificare questa affermazione, in cui fai vedere le checklist e i fogli di V&amp;V con relativi errori, e come questi errori sono stati corretti.</p:text>
  </p:cm>
  <p:cm authorId="0" dt="2012-12-30T13:55:16.680" idx="10">
    <p:pos x="4969" y="2227"/>
    <p:text>Anche qui, dovresti motivare la tua affermazione con qualche slide precedente, in cui fai vedere in pratica come questo si realizza.
Se fai vedere la grafica finale, preparati anche alla domanda: "Non sarebbe stato meglio suddividere le funzionalità in categorie ed espanderle mano a mano? Come avete fatto voi può creare confusione, perché c'è un menù molto lungo"</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D78F4D-402C-46E0-A4BB-DF91EA86B14C}" type="datetimeFigureOut">
              <a:rPr lang="it-IT" smtClean="0"/>
              <a:pPr/>
              <a:t>03/01/2013</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0604CA-7593-4640-8FA1-5523937B8510}" type="slidenum">
              <a:rPr lang="it-IT" smtClean="0"/>
              <a:pPr/>
              <a:t>‹N›</a:t>
            </a:fld>
            <a:endParaRPr lang="it-IT"/>
          </a:p>
        </p:txBody>
      </p:sp>
    </p:spTree>
    <p:extLst>
      <p:ext uri="{BB962C8B-B14F-4D97-AF65-F5344CB8AC3E}">
        <p14:creationId xmlns:p14="http://schemas.microsoft.com/office/powerpoint/2010/main" val="2126419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sz="1200" smtClean="0"/>
              <a:t>Inizio:: Come </a:t>
            </a:r>
            <a:r>
              <a:rPr lang="it-IT" sz="1200" dirty="0" smtClean="0"/>
              <a:t>detto già in precedenza in una diapositiva, un problema che abbiamo riscontrato nella stesura del RAD, è stato quello dei tirocinanti.</a:t>
            </a:r>
          </a:p>
          <a:p>
            <a:pPr marL="0" marR="0" indent="0" algn="l" defTabSz="914400" rtl="0" eaLnBrk="1" fontAlgn="auto" latinLnBrk="0" hangingPunct="1">
              <a:lnSpc>
                <a:spcPct val="100000"/>
              </a:lnSpc>
              <a:spcBef>
                <a:spcPts val="0"/>
              </a:spcBef>
              <a:spcAft>
                <a:spcPts val="0"/>
              </a:spcAft>
              <a:buClrTx/>
              <a:buSzTx/>
              <a:buFontTx/>
              <a:buNone/>
              <a:tabLst/>
              <a:defRPr/>
            </a:pPr>
            <a:endParaRPr lang="it-IT"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it-IT" sz="1200" dirty="0" smtClean="0"/>
              <a:t>Fine:: Tutto questo ha richiesto un maggior impegno che all’inizio non era stato programmato.</a:t>
            </a:r>
          </a:p>
          <a:p>
            <a:pPr marL="0" marR="0" indent="0" algn="l" defTabSz="914400" rtl="0" eaLnBrk="1" fontAlgn="auto" latinLnBrk="0" hangingPunct="1">
              <a:lnSpc>
                <a:spcPct val="100000"/>
              </a:lnSpc>
              <a:spcBef>
                <a:spcPts val="0"/>
              </a:spcBef>
              <a:spcAft>
                <a:spcPts val="0"/>
              </a:spcAft>
              <a:buClrTx/>
              <a:buSzTx/>
              <a:buFontTx/>
              <a:buNone/>
              <a:tabLst/>
              <a:defRPr/>
            </a:pPr>
            <a:endParaRPr lang="it-IT" sz="1200" dirty="0" smtClean="0"/>
          </a:p>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15</a:t>
            </a:fld>
            <a:endParaRPr lang="it-IT"/>
          </a:p>
        </p:txBody>
      </p:sp>
    </p:spTree>
    <p:extLst>
      <p:ext uri="{BB962C8B-B14F-4D97-AF65-F5344CB8AC3E}">
        <p14:creationId xmlns:p14="http://schemas.microsoft.com/office/powerpoint/2010/main" val="2716859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bg1"/>
                </a:solidFill>
                <a:effectLst>
                  <a:outerShdw blurRad="38100" dist="25400" dir="5400000" algn="tl" rotWithShape="0">
                    <a:srgbClr val="000000">
                      <a:alpha val="43000"/>
                    </a:srgbClr>
                  </a:outerShdw>
                </a:effectLst>
                <a:latin typeface="+mj-lt"/>
                <a:ea typeface="+mj-ea"/>
                <a:cs typeface="+mj-cs"/>
              </a:defRPr>
            </a:lvl1pPr>
          </a:lstStyle>
          <a:p>
            <a:r>
              <a:rPr kumimoji="0" lang="it-IT" dirty="0" smtClean="0"/>
              <a:t>Fare clic per modificare lo stile del titolo</a:t>
            </a:r>
            <a:endParaRPr kumimoji="0" lang="en-US" dirty="0"/>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it-IT" dirty="0" smtClean="0"/>
              <a:t>Fare clic per modificare lo stile del sottotitolo dello schema</a:t>
            </a:r>
            <a:endParaRPr kumimoji="0" lang="en-US" dirty="0"/>
          </a:p>
        </p:txBody>
      </p:sp>
      <p:sp>
        <p:nvSpPr>
          <p:cNvPr id="30" name="Date Placeholder 29"/>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19" name="Footer Placeholder 18"/>
          <p:cNvSpPr>
            <a:spLocks noGrp="1"/>
          </p:cNvSpPr>
          <p:nvPr>
            <p:ph type="ftr" sz="quarter" idx="11"/>
          </p:nvPr>
        </p:nvSpPr>
        <p:spPr/>
        <p:txBody>
          <a:bodyPr/>
          <a:lstStyle/>
          <a:p>
            <a:endParaRPr lang="it-IT"/>
          </a:p>
        </p:txBody>
      </p:sp>
      <p:sp>
        <p:nvSpPr>
          <p:cNvPr id="27" name="Slide Number Placeholder 26"/>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Vertical Text Placeholder 2"/>
          <p:cNvSpPr>
            <a:spLocks noGrp="1"/>
          </p:cNvSpPr>
          <p:nvPr>
            <p:ph type="body" orient="vert" idx="1"/>
          </p:nvPr>
        </p:nvSpPr>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lvl1pPr>
              <a:defRPr>
                <a:solidFill>
                  <a:schemeClr val="bg1"/>
                </a:solidFill>
              </a:defRPr>
            </a:lvl1pPr>
          </a:lstStyle>
          <a:p>
            <a:r>
              <a:rPr kumimoji="0" lang="it-IT" dirty="0" smtClean="0"/>
              <a:t>Fare clic per modificare lo stile del titolo</a:t>
            </a:r>
            <a:endParaRPr kumimoji="0" lang="en-US" dirty="0"/>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Content Placeholder 2"/>
          <p:cNvSpPr>
            <a:spLocks noGrp="1"/>
          </p:cNvSpPr>
          <p:nvPr>
            <p:ph idx="1"/>
          </p:nvPr>
        </p:nvSpPr>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bg1"/>
                </a:solidFill>
                <a:effectLst>
                  <a:outerShdw blurRad="38100" dist="25400" dir="5400000" algn="tl" rotWithShape="0">
                    <a:srgbClr val="000000">
                      <a:alpha val="43000"/>
                    </a:srgbClr>
                  </a:outerShdw>
                </a:effectLst>
                <a:latin typeface="+mj-lt"/>
                <a:ea typeface="+mj-ea"/>
                <a:cs typeface="+mj-cs"/>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it-IT" smtClean="0"/>
              <a:t>Fare clic per modificare stili del testo dello schema</a:t>
            </a:r>
          </a:p>
        </p:txBody>
      </p:sp>
      <p:sp>
        <p:nvSpPr>
          <p:cNvPr id="4" name="Date Placeholder 3"/>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Date Placeholder 4"/>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solidFill>
                  <a:schemeClr val="bg1"/>
                </a:solidFill>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7" name="Date Placeholder 6"/>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bg1"/>
                </a:solidFill>
                <a:effectLst/>
                <a:latin typeface="+mj-lt"/>
                <a:ea typeface="+mj-ea"/>
                <a:cs typeface="+mj-cs"/>
              </a:defRPr>
            </a:lvl1pPr>
          </a:lstStyle>
          <a:p>
            <a:r>
              <a:rPr kumimoji="0" lang="it-IT" dirty="0" smtClean="0"/>
              <a:t>Fare clic per modificare lo stile del titolo</a:t>
            </a:r>
            <a:endParaRPr kumimoji="0" lang="en-US" dirty="0"/>
          </a:p>
        </p:txBody>
      </p:sp>
      <p:sp>
        <p:nvSpPr>
          <p:cNvPr id="3" name="Date Placeholder 2"/>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3" name="Footer Placeholder 2"/>
          <p:cNvSpPr>
            <a:spLocks noGrp="1"/>
          </p:cNvSpPr>
          <p:nvPr>
            <p:ph type="ftr" sz="quarter" idx="11"/>
          </p:nvPr>
        </p:nvSpPr>
        <p:spPr/>
        <p:txBody>
          <a:bodyPr/>
          <a:lstStyle/>
          <a:p>
            <a:endParaRPr lang="it-IT" dirty="0"/>
          </a:p>
        </p:txBody>
      </p:sp>
      <p:sp>
        <p:nvSpPr>
          <p:cNvPr id="4" name="Slide Number Placeholder 3"/>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bg1"/>
                </a:solidFill>
                <a:effectLst/>
                <a:latin typeface="+mj-lt"/>
                <a:ea typeface="+mj-ea"/>
                <a:cs typeface="+mj-cs"/>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it-IT" dirty="0" smtClean="0"/>
              <a:t>Fare clic per modificare stili del testo dello schema</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it-IT" dirty="0" smtClean="0"/>
              <a:t>Fare clic per modificare stili del testo dello schema</a:t>
            </a:r>
          </a:p>
          <a:p>
            <a:pPr lvl="1" eaLnBrk="1" latinLnBrk="0" hangingPunct="1"/>
            <a:r>
              <a:rPr lang="it-IT" dirty="0" smtClean="0"/>
              <a:t>Secondo livello</a:t>
            </a:r>
          </a:p>
          <a:p>
            <a:pPr lvl="2" eaLnBrk="1" latinLnBrk="0" hangingPunct="1"/>
            <a:r>
              <a:rPr lang="it-IT" dirty="0" smtClean="0"/>
              <a:t>Terzo livello</a:t>
            </a:r>
          </a:p>
          <a:p>
            <a:pPr lvl="3" eaLnBrk="1" latinLnBrk="0" hangingPunct="1"/>
            <a:r>
              <a:rPr lang="it-IT" dirty="0" smtClean="0"/>
              <a:t>Quarto livello</a:t>
            </a:r>
          </a:p>
          <a:p>
            <a:pPr lvl="4" eaLnBrk="1" latinLnBrk="0" hangingPunct="1"/>
            <a:r>
              <a:rPr lang="it-IT" dirty="0" smtClean="0"/>
              <a:t>Quinto livello</a:t>
            </a:r>
            <a:endParaRPr kumimoji="0" lang="en-US" dirty="0"/>
          </a:p>
        </p:txBody>
      </p:sp>
      <p:sp>
        <p:nvSpPr>
          <p:cNvPr id="5" name="Date Placeholder 4"/>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it-IT" smtClean="0"/>
              <a:t>Fare clic per modificare lo stile del titolo</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it-IT" smtClean="0"/>
              <a:t>Fare clic per modificare stili del testo dello schema</a:t>
            </a:r>
          </a:p>
        </p:txBody>
      </p:sp>
      <p:sp>
        <p:nvSpPr>
          <p:cNvPr id="5" name="Date Placeholder 4"/>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a:xfrm>
            <a:off x="8077200" y="6356350"/>
            <a:ext cx="609600" cy="365125"/>
          </a:xfrm>
        </p:spPr>
        <p:txBody>
          <a:bodyPr/>
          <a:lstStyle/>
          <a:p>
            <a:fld id="{F89AEA99-3E91-4C58-9AD4-045DB5619AC3}" type="slidenum">
              <a:rPr lang="it-IT" smtClean="0"/>
              <a:pPr/>
              <a:t>‹N›</a:t>
            </a:fld>
            <a:endParaRPr lang="it-IT"/>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it-IT" smtClean="0"/>
              <a:t>Fare clic sull'icona per inserire un'immagine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it-IT" dirty="0" smtClean="0"/>
              <a:t>Fare clic per modificare lo stile del titolo</a:t>
            </a:r>
            <a:endParaRPr kumimoji="0" lang="en-US" dirty="0"/>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it-IT" dirty="0" smtClean="0"/>
              <a:t>Fare clic per modificare stili del testo dello schema</a:t>
            </a:r>
          </a:p>
          <a:p>
            <a:pPr lvl="1" eaLnBrk="1" latinLnBrk="0" hangingPunct="1"/>
            <a:r>
              <a:rPr kumimoji="0" lang="it-IT" dirty="0" smtClean="0"/>
              <a:t>Secondo livello</a:t>
            </a:r>
          </a:p>
          <a:p>
            <a:pPr lvl="2" eaLnBrk="1" latinLnBrk="0" hangingPunct="1"/>
            <a:r>
              <a:rPr kumimoji="0" lang="it-IT" dirty="0" smtClean="0"/>
              <a:t>Terzo livello</a:t>
            </a:r>
          </a:p>
          <a:p>
            <a:pPr lvl="3" eaLnBrk="1" latinLnBrk="0" hangingPunct="1"/>
            <a:r>
              <a:rPr kumimoji="0" lang="it-IT" dirty="0" smtClean="0"/>
              <a:t>Quarto livello</a:t>
            </a:r>
          </a:p>
          <a:p>
            <a:pPr lvl="4" eaLnBrk="1" latinLnBrk="0" hangingPunct="1"/>
            <a:r>
              <a:rPr kumimoji="0" lang="it-IT" dirty="0" smtClean="0"/>
              <a:t>Quinto livello</a:t>
            </a:r>
            <a:endParaRPr kumimoji="0" lang="en-US" dirty="0"/>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3CABBC0-75E4-43BB-A6A6-84C2A96BDB82}" type="datetimeFigureOut">
              <a:rPr lang="it-IT" smtClean="0"/>
              <a:pPr/>
              <a:t>03/01/2013</a:t>
            </a:fld>
            <a:endParaRPr lang="it-IT"/>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it-IT"/>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89AEA99-3E91-4C58-9AD4-045DB5619AC3}" type="slidenum">
              <a:rPr lang="it-IT" smtClean="0"/>
              <a:pPr/>
              <a:t>‹N›</a:t>
            </a:fld>
            <a:endParaRPr lang="it-IT"/>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txStyles>
    <p:titleStyle>
      <a:lvl1pPr algn="l" rtl="0" eaLnBrk="1" latinLnBrk="0" hangingPunct="1">
        <a:spcBef>
          <a:spcPct val="0"/>
        </a:spcBef>
        <a:buNone/>
        <a:defRPr kumimoji="0" sz="5000" b="0" kern="1200">
          <a:ln>
            <a:noFill/>
          </a:ln>
          <a:solidFill>
            <a:schemeClr val="bg1"/>
          </a:solidFill>
          <a:effectLst/>
          <a:latin typeface="+mj-lt"/>
          <a:ea typeface="+mj-ea"/>
          <a:cs typeface="+mj-cs"/>
        </a:defRPr>
      </a:lvl1pPr>
    </p:titleStyle>
    <p:bodyStyle>
      <a:lvl1pPr marL="274320" indent="-274320" algn="l" rtl="0" eaLnBrk="1" latinLnBrk="0" hangingPunct="1">
        <a:spcBef>
          <a:spcPct val="20000"/>
        </a:spcBef>
        <a:buClrTx/>
        <a:buSzPct val="95000"/>
        <a:buFont typeface="Wingdings" pitchFamily="2" charset="2"/>
        <a:buChar char="v"/>
        <a:defRPr kumimoji="0" sz="26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4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comments" Target="../comments/comment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p:cNvSpPr txBox="1"/>
          <p:nvPr/>
        </p:nvSpPr>
        <p:spPr>
          <a:xfrm>
            <a:off x="1446520" y="3212976"/>
            <a:ext cx="6117316" cy="1754326"/>
          </a:xfrm>
          <a:prstGeom prst="rect">
            <a:avLst/>
          </a:prstGeom>
          <a:noFill/>
        </p:spPr>
        <p:txBody>
          <a:bodyPr wrap="none" rtlCol="0">
            <a:spAutoFit/>
          </a:bodyPr>
          <a:lstStyle/>
          <a:p>
            <a:pPr algn="ctr"/>
            <a:r>
              <a:rPr lang="it-IT" sz="5400" b="1" dirty="0" smtClean="0">
                <a:effectLst>
                  <a:outerShdw blurRad="38100" dist="38100" dir="2700000" algn="tl">
                    <a:srgbClr val="000000">
                      <a:alpha val="43137"/>
                    </a:srgbClr>
                  </a:outerShdw>
                </a:effectLst>
                <a:latin typeface="+mj-lt"/>
              </a:rPr>
              <a:t>Presentazione Finale</a:t>
            </a:r>
          </a:p>
          <a:p>
            <a:pPr algn="ctr"/>
            <a:r>
              <a:rPr lang="it-IT" sz="5400" b="1" dirty="0" smtClean="0">
                <a:effectLst>
                  <a:outerShdw blurRad="38100" dist="38100" dir="2700000" algn="tl">
                    <a:srgbClr val="000000">
                      <a:alpha val="43137"/>
                    </a:srgbClr>
                  </a:outerShdw>
                </a:effectLst>
                <a:latin typeface="+mj-lt"/>
              </a:rPr>
              <a:t>Team 2</a:t>
            </a:r>
            <a:endParaRPr lang="it-IT" sz="2000" b="1" dirty="0">
              <a:latin typeface="+mj-lt"/>
            </a:endParaRPr>
          </a:p>
        </p:txBody>
      </p:sp>
      <p:graphicFrame>
        <p:nvGraphicFramePr>
          <p:cNvPr id="8" name="Tabella 7"/>
          <p:cNvGraphicFramePr>
            <a:graphicFrameLocks noGrp="1"/>
          </p:cNvGraphicFramePr>
          <p:nvPr>
            <p:extLst>
              <p:ext uri="{D42A27DB-BD31-4B8C-83A1-F6EECF244321}">
                <p14:modId xmlns:p14="http://schemas.microsoft.com/office/powerpoint/2010/main" val="1266527793"/>
              </p:ext>
            </p:extLst>
          </p:nvPr>
        </p:nvGraphicFramePr>
        <p:xfrm>
          <a:off x="179512" y="5517232"/>
          <a:ext cx="2051720" cy="1188720"/>
        </p:xfrm>
        <a:graphic>
          <a:graphicData uri="http://schemas.openxmlformats.org/drawingml/2006/table">
            <a:tbl>
              <a:tblPr>
                <a:tableStyleId>{284E427A-3D55-4303-BF80-6455036E1DE7}</a:tableStyleId>
              </a:tblPr>
              <a:tblGrid>
                <a:gridCol w="2051720"/>
              </a:tblGrid>
              <a:tr h="0">
                <a:tc>
                  <a:txBody>
                    <a:bodyPr/>
                    <a:lstStyle/>
                    <a:p>
                      <a:pPr algn="ctr" rtl="0">
                        <a:lnSpc>
                          <a:spcPct val="150000"/>
                        </a:lnSpc>
                      </a:pPr>
                      <a:r>
                        <a:rPr lang="it-IT" sz="1400" b="1" u="none" strike="noStrike" dirty="0" smtClean="0">
                          <a:effectLst/>
                        </a:rPr>
                        <a:t>Team</a:t>
                      </a:r>
                      <a:r>
                        <a:rPr lang="it-IT" sz="1400" b="1" u="none" strike="noStrike" baseline="0" dirty="0" smtClean="0">
                          <a:effectLst/>
                        </a:rPr>
                        <a:t> </a:t>
                      </a:r>
                      <a:r>
                        <a:rPr lang="it-IT" sz="1400" b="1" u="none" strike="noStrike" baseline="0" dirty="0" err="1" smtClean="0">
                          <a:effectLst/>
                        </a:rPr>
                        <a:t>Members</a:t>
                      </a:r>
                      <a:endParaRPr lang="it-IT" sz="1400" b="1" u="none" strike="noStrike" dirty="0">
                        <a:effectLst/>
                      </a:endParaRPr>
                    </a:p>
                  </a:txBody>
                  <a:tcPr marL="38100" marR="38100" marT="38100" marB="38100"/>
                </a:tc>
              </a:tr>
              <a:tr h="0">
                <a:tc>
                  <a:txBody>
                    <a:bodyPr/>
                    <a:lstStyle/>
                    <a:p>
                      <a:pPr algn="ctr" rtl="0">
                        <a:lnSpc>
                          <a:spcPct val="150000"/>
                        </a:lnSpc>
                      </a:pPr>
                      <a:r>
                        <a:rPr lang="it-IT" sz="1400" dirty="0" smtClean="0">
                          <a:effectLst/>
                        </a:rPr>
                        <a:t>Francesco</a:t>
                      </a:r>
                      <a:r>
                        <a:rPr lang="it-IT" sz="1400" baseline="0" dirty="0" smtClean="0">
                          <a:effectLst/>
                        </a:rPr>
                        <a:t> Durante</a:t>
                      </a:r>
                      <a:endParaRPr lang="it-IT" sz="1400" dirty="0">
                        <a:effectLst/>
                      </a:endParaRPr>
                    </a:p>
                  </a:txBody>
                  <a:tcPr marL="38100" marR="38100" marT="38100" marB="38100"/>
                </a:tc>
              </a:tr>
              <a:tr h="0">
                <a:tc>
                  <a:txBody>
                    <a:bodyPr/>
                    <a:lstStyle/>
                    <a:p>
                      <a:pPr algn="ctr" rtl="0">
                        <a:lnSpc>
                          <a:spcPct val="150000"/>
                        </a:lnSpc>
                      </a:pPr>
                      <a:r>
                        <a:rPr lang="it-IT" sz="1400" dirty="0" smtClean="0">
                          <a:effectLst/>
                        </a:rPr>
                        <a:t>0510200567</a:t>
                      </a:r>
                      <a:endParaRPr lang="it-IT" sz="1400" dirty="0">
                        <a:effectLst/>
                      </a:endParaRPr>
                    </a:p>
                  </a:txBody>
                  <a:tcPr marL="38100" marR="38100" marT="38100" marB="38100"/>
                </a:tc>
              </a:tr>
            </a:tbl>
          </a:graphicData>
        </a:graphic>
      </p:graphicFrame>
      <p:graphicFrame>
        <p:nvGraphicFramePr>
          <p:cNvPr id="9" name="Tabella 8"/>
          <p:cNvGraphicFramePr>
            <a:graphicFrameLocks noGrp="1"/>
          </p:cNvGraphicFramePr>
          <p:nvPr>
            <p:extLst>
              <p:ext uri="{D42A27DB-BD31-4B8C-83A1-F6EECF244321}">
                <p14:modId xmlns:p14="http://schemas.microsoft.com/office/powerpoint/2010/main" val="3696521689"/>
              </p:ext>
            </p:extLst>
          </p:nvPr>
        </p:nvGraphicFramePr>
        <p:xfrm>
          <a:off x="6876256" y="5877272"/>
          <a:ext cx="2051720" cy="792480"/>
        </p:xfrm>
        <a:graphic>
          <a:graphicData uri="http://schemas.openxmlformats.org/drawingml/2006/table">
            <a:tbl>
              <a:tblPr>
                <a:tableStyleId>{284E427A-3D55-4303-BF80-6455036E1DE7}</a:tableStyleId>
              </a:tblPr>
              <a:tblGrid>
                <a:gridCol w="2051720"/>
              </a:tblGrid>
              <a:tr h="0">
                <a:tc>
                  <a:txBody>
                    <a:bodyPr/>
                    <a:lstStyle/>
                    <a:p>
                      <a:pPr algn="ctr" rtl="0">
                        <a:lnSpc>
                          <a:spcPct val="150000"/>
                        </a:lnSpc>
                      </a:pPr>
                      <a:r>
                        <a:rPr lang="it-IT" sz="1400" b="1" u="none" strike="noStrike" dirty="0" smtClean="0">
                          <a:effectLst/>
                        </a:rPr>
                        <a:t>Project</a:t>
                      </a:r>
                      <a:r>
                        <a:rPr lang="it-IT" sz="1400" b="1" u="none" strike="noStrike" baseline="0" dirty="0" smtClean="0">
                          <a:effectLst/>
                        </a:rPr>
                        <a:t> Manager</a:t>
                      </a:r>
                      <a:endParaRPr lang="it-IT" sz="1400" b="1" u="none" strike="noStrike" dirty="0">
                        <a:effectLst/>
                      </a:endParaRPr>
                    </a:p>
                  </a:txBody>
                  <a:tcPr marL="38100" marR="38100" marT="38100" marB="38100"/>
                </a:tc>
              </a:tr>
              <a:tr h="0">
                <a:tc>
                  <a:txBody>
                    <a:bodyPr/>
                    <a:lstStyle/>
                    <a:p>
                      <a:pPr algn="ctr" rtl="0">
                        <a:lnSpc>
                          <a:spcPct val="150000"/>
                        </a:lnSpc>
                      </a:pPr>
                      <a:r>
                        <a:rPr lang="it-IT" sz="1400" dirty="0" smtClean="0">
                          <a:effectLst/>
                        </a:rPr>
                        <a:t>Giulio Franco</a:t>
                      </a:r>
                      <a:endParaRPr lang="it-IT" sz="1400" dirty="0">
                        <a:effectLst/>
                      </a:endParaRPr>
                    </a:p>
                  </a:txBody>
                  <a:tcPr marL="38100" marR="38100" marT="38100" marB="38100"/>
                </a:tc>
              </a:tr>
            </a:tbl>
          </a:graphicData>
        </a:graphic>
      </p:graphicFrame>
      <p:pic>
        <p:nvPicPr>
          <p:cNvPr id="1027" name="Picture 3" descr="C:\linda\uni\esami_da_svolgere\gps\progetto_gps\Atsilo\documenti_comuni\loghi\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88244" y="764704"/>
            <a:ext cx="4163346" cy="2592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53341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692696"/>
            <a:ext cx="9144000" cy="707886"/>
          </a:xfrm>
          <a:prstGeom prst="rect">
            <a:avLst/>
          </a:prstGeom>
          <a:noFill/>
        </p:spPr>
        <p:txBody>
          <a:bodyPr wrap="square" rtlCol="0">
            <a:spAutoFit/>
          </a:bodyPr>
          <a:lstStyle/>
          <a:p>
            <a:pPr algn="ctr"/>
            <a:r>
              <a:rPr lang="it-IT" sz="4000" b="1" dirty="0" smtClean="0"/>
              <a:t>Use Case </a:t>
            </a:r>
            <a:r>
              <a:rPr lang="it-IT" sz="4000" b="1" dirty="0" err="1" smtClean="0"/>
              <a:t>Diagram</a:t>
            </a:r>
            <a:r>
              <a:rPr lang="it-IT" sz="4000" b="1" smtClean="0"/>
              <a:t> 3 – RAD 4.0</a:t>
            </a:r>
            <a:endParaRPr lang="it-IT" sz="4000" b="1" dirty="0"/>
          </a:p>
        </p:txBody>
      </p:sp>
      <p:pic>
        <p:nvPicPr>
          <p:cNvPr id="3" name="Immagin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400582"/>
            <a:ext cx="9144000" cy="4764722"/>
          </a:xfrm>
          <a:prstGeom prst="rect">
            <a:avLst/>
          </a:prstGeom>
        </p:spPr>
      </p:pic>
      <p:sp>
        <p:nvSpPr>
          <p:cNvPr id="4" name="CasellaDiTesto 3"/>
          <p:cNvSpPr txBox="1"/>
          <p:nvPr/>
        </p:nvSpPr>
        <p:spPr>
          <a:xfrm>
            <a:off x="1979712" y="6165304"/>
            <a:ext cx="5976664" cy="646331"/>
          </a:xfrm>
          <a:prstGeom prst="rect">
            <a:avLst/>
          </a:prstGeom>
          <a:noFill/>
        </p:spPr>
        <p:txBody>
          <a:bodyPr wrap="square" rtlCol="0">
            <a:spAutoFit/>
          </a:bodyPr>
          <a:lstStyle/>
          <a:p>
            <a:pPr algn="ctr"/>
            <a:r>
              <a:rPr lang="it-IT" dirty="0" err="1" smtClean="0"/>
              <a:t>UCD_Tirocinanti</a:t>
            </a:r>
            <a:r>
              <a:rPr lang="it-IT" dirty="0" smtClean="0"/>
              <a:t> 3</a:t>
            </a:r>
          </a:p>
          <a:p>
            <a:pPr algn="ctr"/>
            <a:endParaRPr lang="it-IT" dirty="0"/>
          </a:p>
        </p:txBody>
      </p:sp>
    </p:spTree>
    <p:extLst>
      <p:ext uri="{BB962C8B-B14F-4D97-AF65-F5344CB8AC3E}">
        <p14:creationId xmlns:p14="http://schemas.microsoft.com/office/powerpoint/2010/main" val="15455826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72008" y="548680"/>
            <a:ext cx="9144000" cy="707886"/>
          </a:xfrm>
          <a:prstGeom prst="rect">
            <a:avLst/>
          </a:prstGeom>
          <a:noFill/>
        </p:spPr>
        <p:txBody>
          <a:bodyPr wrap="square" rtlCol="0">
            <a:spAutoFit/>
          </a:bodyPr>
          <a:lstStyle/>
          <a:p>
            <a:pPr algn="ctr"/>
            <a:r>
              <a:rPr lang="it-IT" sz="3600" b="1" dirty="0" smtClean="0"/>
              <a:t>Use </a:t>
            </a:r>
            <a:r>
              <a:rPr lang="it-IT" sz="4000" b="1" dirty="0" smtClean="0"/>
              <a:t>Case</a:t>
            </a:r>
            <a:r>
              <a:rPr lang="it-IT" sz="3600" b="1" dirty="0" smtClean="0"/>
              <a:t> del sistema – RAD 4.0</a:t>
            </a:r>
            <a:endParaRPr lang="it-IT" sz="3600" b="1" dirty="0"/>
          </a:p>
        </p:txBody>
      </p:sp>
      <p:pic>
        <p:nvPicPr>
          <p:cNvPr id="3" name="Immagin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1600" y="1195011"/>
            <a:ext cx="7056784" cy="3886807"/>
          </a:xfrm>
          <a:prstGeom prst="rect">
            <a:avLst/>
          </a:prstGeom>
        </p:spPr>
      </p:pic>
    </p:spTree>
    <p:extLst>
      <p:ext uri="{BB962C8B-B14F-4D97-AF65-F5344CB8AC3E}">
        <p14:creationId xmlns:p14="http://schemas.microsoft.com/office/powerpoint/2010/main" val="12968641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620688"/>
            <a:ext cx="9144000" cy="707886"/>
          </a:xfrm>
          <a:prstGeom prst="rect">
            <a:avLst/>
          </a:prstGeom>
          <a:noFill/>
        </p:spPr>
        <p:txBody>
          <a:bodyPr wrap="square" rtlCol="0">
            <a:spAutoFit/>
          </a:bodyPr>
          <a:lstStyle/>
          <a:p>
            <a:pPr algn="ctr"/>
            <a:r>
              <a:rPr lang="it-IT" sz="4000" dirty="0" smtClean="0"/>
              <a:t>Es. </a:t>
            </a:r>
            <a:r>
              <a:rPr lang="it-IT" sz="4000" dirty="0" err="1" smtClean="0"/>
              <a:t>Mockups</a:t>
            </a:r>
            <a:endParaRPr lang="it-IT" sz="4000" dirty="0"/>
          </a:p>
        </p:txBody>
      </p:sp>
      <p:pic>
        <p:nvPicPr>
          <p:cNvPr id="3" name="Immagin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87402"/>
            <a:ext cx="9144000" cy="3083196"/>
          </a:xfrm>
          <a:prstGeom prst="rect">
            <a:avLst/>
          </a:prstGeom>
        </p:spPr>
      </p:pic>
      <p:sp>
        <p:nvSpPr>
          <p:cNvPr id="4" name="CasellaDiTesto 3"/>
          <p:cNvSpPr txBox="1"/>
          <p:nvPr/>
        </p:nvSpPr>
        <p:spPr>
          <a:xfrm>
            <a:off x="161764" y="4970598"/>
            <a:ext cx="8820472" cy="369332"/>
          </a:xfrm>
          <a:prstGeom prst="rect">
            <a:avLst/>
          </a:prstGeom>
          <a:noFill/>
        </p:spPr>
        <p:txBody>
          <a:bodyPr wrap="square" rtlCol="0">
            <a:spAutoFit/>
          </a:bodyPr>
          <a:lstStyle/>
          <a:p>
            <a:pPr algn="ctr"/>
            <a:r>
              <a:rPr lang="it-IT" i="1" dirty="0" smtClean="0"/>
              <a:t>MKUP_M_31-32-33-34-35_Registro </a:t>
            </a:r>
            <a:r>
              <a:rPr lang="it-IT" i="1" dirty="0"/>
              <a:t>Tirocinanti</a:t>
            </a:r>
          </a:p>
        </p:txBody>
      </p:sp>
    </p:spTree>
    <p:extLst>
      <p:ext uri="{BB962C8B-B14F-4D97-AF65-F5344CB8AC3E}">
        <p14:creationId xmlns:p14="http://schemas.microsoft.com/office/powerpoint/2010/main" val="5189284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08520" y="836712"/>
            <a:ext cx="9252520" cy="1323439"/>
          </a:xfrm>
          <a:prstGeom prst="rect">
            <a:avLst/>
          </a:prstGeom>
          <a:noFill/>
        </p:spPr>
        <p:txBody>
          <a:bodyPr wrap="square" rtlCol="0">
            <a:spAutoFit/>
          </a:bodyPr>
          <a:lstStyle/>
          <a:p>
            <a:pPr algn="ctr"/>
            <a:r>
              <a:rPr lang="it-IT" sz="4000" b="1" dirty="0"/>
              <a:t>Use Case del sistema – RAD 4.0</a:t>
            </a:r>
          </a:p>
          <a:p>
            <a:pPr algn="ctr"/>
            <a:endParaRPr lang="it-IT" sz="4000" dirty="0"/>
          </a:p>
        </p:txBody>
      </p:sp>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3" y="1700808"/>
            <a:ext cx="7056784" cy="4363059"/>
          </a:xfrm>
          <a:prstGeom prst="rect">
            <a:avLst/>
          </a:prstGeom>
        </p:spPr>
      </p:pic>
    </p:spTree>
    <p:extLst>
      <p:ext uri="{BB962C8B-B14F-4D97-AF65-F5344CB8AC3E}">
        <p14:creationId xmlns:p14="http://schemas.microsoft.com/office/powerpoint/2010/main" val="41364200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764704"/>
            <a:ext cx="9144000" cy="707886"/>
          </a:xfrm>
          <a:prstGeom prst="rect">
            <a:avLst/>
          </a:prstGeom>
          <a:noFill/>
        </p:spPr>
        <p:txBody>
          <a:bodyPr wrap="square" rtlCol="0">
            <a:spAutoFit/>
          </a:bodyPr>
          <a:lstStyle/>
          <a:p>
            <a:pPr algn="ctr"/>
            <a:r>
              <a:rPr lang="it-IT" sz="4000" b="1" dirty="0" err="1" smtClean="0"/>
              <a:t>Sequence</a:t>
            </a:r>
            <a:r>
              <a:rPr lang="it-IT" sz="4000" b="1" dirty="0" smtClean="0"/>
              <a:t> </a:t>
            </a:r>
            <a:r>
              <a:rPr lang="it-IT" sz="4000" b="1" dirty="0" err="1" smtClean="0"/>
              <a:t>Diagram</a:t>
            </a:r>
            <a:endParaRPr lang="it-IT" sz="4000" b="1" dirty="0"/>
          </a:p>
        </p:txBody>
      </p:sp>
      <p:pic>
        <p:nvPicPr>
          <p:cNvPr id="3" name="Immagin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2967" y="1472590"/>
            <a:ext cx="7078063" cy="4692714"/>
          </a:xfrm>
          <a:prstGeom prst="rect">
            <a:avLst/>
          </a:prstGeom>
        </p:spPr>
      </p:pic>
      <p:sp>
        <p:nvSpPr>
          <p:cNvPr id="4" name="CasellaDiTesto 3"/>
          <p:cNvSpPr txBox="1"/>
          <p:nvPr/>
        </p:nvSpPr>
        <p:spPr>
          <a:xfrm>
            <a:off x="755576" y="6165304"/>
            <a:ext cx="7632848" cy="369332"/>
          </a:xfrm>
          <a:prstGeom prst="rect">
            <a:avLst/>
          </a:prstGeom>
          <a:noFill/>
        </p:spPr>
        <p:txBody>
          <a:bodyPr wrap="square" rtlCol="0">
            <a:spAutoFit/>
          </a:bodyPr>
          <a:lstStyle/>
          <a:p>
            <a:pPr algn="ctr"/>
            <a:r>
              <a:rPr lang="it-IT" i="1" dirty="0" err="1" smtClean="0"/>
              <a:t>SD_AggiungiTirocinanti</a:t>
            </a:r>
            <a:endParaRPr lang="it-IT" i="1" dirty="0"/>
          </a:p>
        </p:txBody>
      </p:sp>
    </p:spTree>
    <p:extLst>
      <p:ext uri="{BB962C8B-B14F-4D97-AF65-F5344CB8AC3E}">
        <p14:creationId xmlns:p14="http://schemas.microsoft.com/office/powerpoint/2010/main" val="25357094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540" y="692696"/>
            <a:ext cx="9144000" cy="646331"/>
          </a:xfrm>
          <a:prstGeom prst="rect">
            <a:avLst/>
          </a:prstGeom>
          <a:noFill/>
        </p:spPr>
        <p:txBody>
          <a:bodyPr wrap="square" rtlCol="0">
            <a:spAutoFit/>
          </a:bodyPr>
          <a:lstStyle/>
          <a:p>
            <a:pPr algn="ctr"/>
            <a:r>
              <a:rPr lang="it-IT" sz="3600" b="1" dirty="0" smtClean="0"/>
              <a:t>Problemi riscontrati nella stesura del RAD</a:t>
            </a:r>
            <a:endParaRPr lang="it-IT" sz="3600" b="1" dirty="0"/>
          </a:p>
        </p:txBody>
      </p:sp>
      <p:sp>
        <p:nvSpPr>
          <p:cNvPr id="3" name="CasellaDiTesto 2"/>
          <p:cNvSpPr txBox="1"/>
          <p:nvPr/>
        </p:nvSpPr>
        <p:spPr>
          <a:xfrm>
            <a:off x="204308" y="1700808"/>
            <a:ext cx="8748464" cy="3970318"/>
          </a:xfrm>
          <a:prstGeom prst="rect">
            <a:avLst/>
          </a:prstGeom>
          <a:noFill/>
        </p:spPr>
        <p:txBody>
          <a:bodyPr wrap="square" rtlCol="0">
            <a:spAutoFit/>
          </a:bodyPr>
          <a:lstStyle/>
          <a:p>
            <a:r>
              <a:rPr lang="it-IT" sz="2800" b="1" dirty="0" smtClean="0">
                <a:solidFill>
                  <a:srgbClr val="FF0000"/>
                </a:solidFill>
              </a:rPr>
              <a:t>Contro</a:t>
            </a:r>
          </a:p>
          <a:p>
            <a:r>
              <a:rPr lang="it-IT" sz="2800" dirty="0" smtClean="0"/>
              <a:t>Cambiamento e non comprensione dei requisiti</a:t>
            </a:r>
          </a:p>
          <a:p>
            <a:endParaRPr lang="it-IT" sz="2800" dirty="0" smtClean="0"/>
          </a:p>
          <a:p>
            <a:r>
              <a:rPr lang="it-IT" sz="2400" dirty="0" smtClean="0"/>
              <a:t>In </a:t>
            </a:r>
            <a:r>
              <a:rPr lang="it-IT" sz="2400" dirty="0" smtClean="0"/>
              <a:t>corso d’opera quando abbiamo appreso meglio tutti i requisiti riguardanti i tirocinanti, abbiamo dovuto modificare tutto quello che avevamo fatto in precedenza.  </a:t>
            </a:r>
            <a:endParaRPr lang="it-IT" sz="2400" dirty="0" smtClean="0"/>
          </a:p>
          <a:p>
            <a:pPr marL="342900" indent="-342900">
              <a:buFont typeface="Wingdings" pitchFamily="2" charset="2"/>
              <a:buChar char="v"/>
            </a:pPr>
            <a:r>
              <a:rPr lang="it-IT" sz="2400" dirty="0" smtClean="0"/>
              <a:t>Aggiungere </a:t>
            </a:r>
            <a:r>
              <a:rPr lang="it-IT" sz="2400" dirty="0" smtClean="0"/>
              <a:t>altri </a:t>
            </a:r>
            <a:r>
              <a:rPr lang="it-IT" sz="2400" u="sng" dirty="0" smtClean="0"/>
              <a:t>casi </a:t>
            </a:r>
            <a:r>
              <a:rPr lang="it-IT" sz="2400" u="sng" dirty="0" smtClean="0"/>
              <a:t>d’uso</a:t>
            </a:r>
            <a:endParaRPr lang="it-IT" sz="2400" dirty="0" smtClean="0"/>
          </a:p>
          <a:p>
            <a:pPr marL="342900" indent="-342900">
              <a:buFont typeface="Wingdings" pitchFamily="2" charset="2"/>
              <a:buChar char="v"/>
            </a:pPr>
            <a:r>
              <a:rPr lang="it-IT" sz="2400" dirty="0"/>
              <a:t>M</a:t>
            </a:r>
            <a:r>
              <a:rPr lang="it-IT" sz="2400" dirty="0" smtClean="0"/>
              <a:t>odificare </a:t>
            </a:r>
            <a:r>
              <a:rPr lang="it-IT" sz="2400" dirty="0" smtClean="0"/>
              <a:t>i </a:t>
            </a:r>
            <a:r>
              <a:rPr lang="it-IT" sz="2400" u="sng" dirty="0" smtClean="0"/>
              <a:t>requisiti</a:t>
            </a:r>
            <a:r>
              <a:rPr lang="it-IT" sz="2400" dirty="0" smtClean="0"/>
              <a:t> </a:t>
            </a:r>
            <a:r>
              <a:rPr lang="it-IT" sz="2400" dirty="0" smtClean="0"/>
              <a:t>esistenti</a:t>
            </a:r>
          </a:p>
          <a:p>
            <a:pPr marL="342900" indent="-342900">
              <a:buFont typeface="Wingdings" pitchFamily="2" charset="2"/>
              <a:buChar char="v"/>
            </a:pPr>
            <a:r>
              <a:rPr lang="it-IT" sz="2400" dirty="0"/>
              <a:t>A</a:t>
            </a:r>
            <a:r>
              <a:rPr lang="it-IT" sz="2400" dirty="0" smtClean="0"/>
              <a:t>ggiornare </a:t>
            </a:r>
            <a:r>
              <a:rPr lang="it-IT" sz="2400" dirty="0" smtClean="0"/>
              <a:t>gli </a:t>
            </a:r>
            <a:r>
              <a:rPr lang="it-IT" sz="2400" u="sng" dirty="0" smtClean="0"/>
              <a:t>use case </a:t>
            </a:r>
            <a:r>
              <a:rPr lang="it-IT" sz="2400" u="sng" dirty="0" err="1" smtClean="0"/>
              <a:t>diagram</a:t>
            </a:r>
            <a:r>
              <a:rPr lang="it-IT" sz="2400" u="sng" dirty="0" smtClean="0"/>
              <a:t> </a:t>
            </a:r>
            <a:r>
              <a:rPr lang="it-IT" sz="2400" dirty="0" smtClean="0"/>
              <a:t>e </a:t>
            </a:r>
            <a:r>
              <a:rPr lang="it-IT" sz="2400" u="sng" dirty="0" err="1" smtClean="0"/>
              <a:t>sequence</a:t>
            </a:r>
            <a:r>
              <a:rPr lang="it-IT" sz="2400" dirty="0" smtClean="0"/>
              <a:t>. </a:t>
            </a:r>
            <a:endParaRPr lang="it-IT" sz="2400" dirty="0" smtClean="0"/>
          </a:p>
          <a:p>
            <a:r>
              <a:rPr lang="it-IT" sz="2400" dirty="0" smtClean="0"/>
              <a:t> </a:t>
            </a:r>
            <a:endParaRPr lang="it-IT" sz="2400" dirty="0"/>
          </a:p>
        </p:txBody>
      </p:sp>
    </p:spTree>
    <p:extLst>
      <p:ext uri="{BB962C8B-B14F-4D97-AF65-F5344CB8AC3E}">
        <p14:creationId xmlns:p14="http://schemas.microsoft.com/office/powerpoint/2010/main" val="21760044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0" y="692696"/>
            <a:ext cx="9144000" cy="707886"/>
          </a:xfrm>
          <a:prstGeom prst="rect">
            <a:avLst/>
          </a:prstGeom>
          <a:noFill/>
        </p:spPr>
        <p:txBody>
          <a:bodyPr wrap="square" rtlCol="0">
            <a:spAutoFit/>
          </a:bodyPr>
          <a:lstStyle/>
          <a:p>
            <a:pPr algn="ctr"/>
            <a:r>
              <a:rPr lang="it-IT" sz="4000" b="1" dirty="0" smtClean="0"/>
              <a:t>  Conclusioni</a:t>
            </a:r>
          </a:p>
        </p:txBody>
      </p:sp>
      <p:sp>
        <p:nvSpPr>
          <p:cNvPr id="4" name="CasellaDiTesto 3"/>
          <p:cNvSpPr txBox="1"/>
          <p:nvPr/>
        </p:nvSpPr>
        <p:spPr>
          <a:xfrm>
            <a:off x="0" y="1628800"/>
            <a:ext cx="9144000" cy="1477328"/>
          </a:xfrm>
          <a:prstGeom prst="rect">
            <a:avLst/>
          </a:prstGeom>
          <a:noFill/>
        </p:spPr>
        <p:txBody>
          <a:bodyPr wrap="square" rtlCol="0">
            <a:spAutoFit/>
          </a:bodyPr>
          <a:lstStyle/>
          <a:p>
            <a:pPr marL="285750" indent="-285750">
              <a:buFont typeface="Arial" pitchFamily="34" charset="0"/>
              <a:buChar char="•"/>
            </a:pPr>
            <a:r>
              <a:rPr lang="it-IT" b="1" dirty="0" smtClean="0">
                <a:latin typeface="Arial" pitchFamily="34" charset="0"/>
                <a:cs typeface="Arial" pitchFamily="34" charset="0"/>
              </a:rPr>
              <a:t>Cosa è andato per  il verso giusto:</a:t>
            </a:r>
          </a:p>
          <a:p>
            <a:r>
              <a:rPr lang="it-IT" dirty="0" smtClean="0">
                <a:latin typeface="Arial" pitchFamily="34" charset="0"/>
                <a:cs typeface="Arial" pitchFamily="34" charset="0"/>
              </a:rPr>
              <a:t>La </a:t>
            </a:r>
            <a:r>
              <a:rPr lang="it-IT" dirty="0">
                <a:latin typeface="Arial" pitchFamily="34" charset="0"/>
                <a:cs typeface="Arial" pitchFamily="34" charset="0"/>
              </a:rPr>
              <a:t>stesura del RAD </a:t>
            </a:r>
            <a:r>
              <a:rPr lang="it-IT" dirty="0" smtClean="0">
                <a:latin typeface="Arial" pitchFamily="34" charset="0"/>
                <a:cs typeface="Arial" pitchFamily="34" charset="0"/>
              </a:rPr>
              <a:t> </a:t>
            </a:r>
            <a:r>
              <a:rPr lang="it-IT" dirty="0">
                <a:latin typeface="Arial" pitchFamily="34" charset="0"/>
                <a:cs typeface="Arial" pitchFamily="34" charset="0"/>
              </a:rPr>
              <a:t>in tutte le </a:t>
            </a:r>
            <a:r>
              <a:rPr lang="it-IT" dirty="0" smtClean="0">
                <a:latin typeface="Arial" pitchFamily="34" charset="0"/>
                <a:cs typeface="Arial" pitchFamily="34" charset="0"/>
              </a:rPr>
              <a:t>sue </a:t>
            </a:r>
            <a:r>
              <a:rPr lang="it-IT" dirty="0">
                <a:latin typeface="Arial" pitchFamily="34" charset="0"/>
                <a:cs typeface="Arial" pitchFamily="34" charset="0"/>
              </a:rPr>
              <a:t>versioni </a:t>
            </a:r>
            <a:r>
              <a:rPr lang="it-IT" dirty="0" smtClean="0">
                <a:latin typeface="Arial" pitchFamily="34" charset="0"/>
                <a:cs typeface="Arial" pitchFamily="34" charset="0"/>
              </a:rPr>
              <a:t>non </a:t>
            </a:r>
            <a:r>
              <a:rPr lang="it-IT" dirty="0">
                <a:latin typeface="Arial" pitchFamily="34" charset="0"/>
                <a:cs typeface="Arial" pitchFamily="34" charset="0"/>
              </a:rPr>
              <a:t>ha creato molti </a:t>
            </a:r>
            <a:r>
              <a:rPr lang="it-IT" dirty="0" smtClean="0">
                <a:latin typeface="Arial" pitchFamily="34" charset="0"/>
                <a:cs typeface="Arial" pitchFamily="34" charset="0"/>
              </a:rPr>
              <a:t>problemi </a:t>
            </a:r>
            <a:r>
              <a:rPr lang="it-IT" dirty="0">
                <a:latin typeface="Arial" pitchFamily="34" charset="0"/>
                <a:cs typeface="Arial" pitchFamily="34" charset="0"/>
              </a:rPr>
              <a:t>al </a:t>
            </a:r>
            <a:r>
              <a:rPr lang="it-IT" dirty="0" smtClean="0">
                <a:latin typeface="Arial" pitchFamily="34" charset="0"/>
                <a:cs typeface="Arial" pitchFamily="34" charset="0"/>
              </a:rPr>
              <a:t>team: una volta superate le prime difficoltà, il lavoro è continuato in modo uniforme.</a:t>
            </a:r>
          </a:p>
          <a:p>
            <a:r>
              <a:rPr lang="it-IT" dirty="0" smtClean="0">
                <a:latin typeface="Arial" pitchFamily="34" charset="0"/>
                <a:cs typeface="Arial" pitchFamily="34" charset="0"/>
              </a:rPr>
              <a:t>Il RAD è stato raffinato  con l’aumentare delle conoscenze sulla materia.</a:t>
            </a:r>
          </a:p>
          <a:p>
            <a:r>
              <a:rPr lang="it-IT" dirty="0" smtClean="0">
                <a:latin typeface="Arial" pitchFamily="34" charset="0"/>
                <a:cs typeface="Arial" pitchFamily="34" charset="0"/>
              </a:rPr>
              <a:t>Non </a:t>
            </a:r>
            <a:r>
              <a:rPr lang="it-IT" dirty="0">
                <a:latin typeface="Arial" pitchFamily="34" charset="0"/>
                <a:cs typeface="Arial" pitchFamily="34" charset="0"/>
              </a:rPr>
              <a:t>è stato difficile comunicare con </a:t>
            </a:r>
            <a:r>
              <a:rPr lang="it-IT" dirty="0" smtClean="0">
                <a:latin typeface="Arial" pitchFamily="34" charset="0"/>
                <a:cs typeface="Arial" pitchFamily="34" charset="0"/>
              </a:rPr>
              <a:t>i </a:t>
            </a:r>
            <a:r>
              <a:rPr lang="it-IT" dirty="0">
                <a:latin typeface="Arial" pitchFamily="34" charset="0"/>
                <a:cs typeface="Arial" pitchFamily="34" charset="0"/>
              </a:rPr>
              <a:t>team per suddividere il </a:t>
            </a:r>
            <a:r>
              <a:rPr lang="it-IT" dirty="0" smtClean="0">
                <a:latin typeface="Arial" pitchFamily="34" charset="0"/>
                <a:cs typeface="Arial" pitchFamily="34" charset="0"/>
              </a:rPr>
              <a:t>lavoro.</a:t>
            </a:r>
          </a:p>
        </p:txBody>
      </p:sp>
    </p:spTree>
    <p:extLst>
      <p:ext uri="{BB962C8B-B14F-4D97-AF65-F5344CB8AC3E}">
        <p14:creationId xmlns:p14="http://schemas.microsoft.com/office/powerpoint/2010/main" val="9573133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asellaDiTesto 1"/>
          <p:cNvSpPr txBox="1"/>
          <p:nvPr/>
        </p:nvSpPr>
        <p:spPr>
          <a:xfrm>
            <a:off x="0" y="1268760"/>
            <a:ext cx="9144000" cy="707886"/>
          </a:xfrm>
          <a:prstGeom prst="rect">
            <a:avLst/>
          </a:prstGeom>
          <a:noFill/>
        </p:spPr>
        <p:txBody>
          <a:bodyPr wrap="square" rtlCol="0">
            <a:spAutoFit/>
          </a:bodyPr>
          <a:lstStyle/>
          <a:p>
            <a:pPr algn="ctr"/>
            <a:r>
              <a:rPr lang="it-IT" sz="4000" b="1" dirty="0" smtClean="0"/>
              <a:t>Perché scegliere @silo</a:t>
            </a:r>
            <a:endParaRPr lang="it-IT" sz="4000" b="1" dirty="0"/>
          </a:p>
        </p:txBody>
      </p:sp>
      <p:sp>
        <p:nvSpPr>
          <p:cNvPr id="3" name="CasellaDiTesto 2"/>
          <p:cNvSpPr txBox="1"/>
          <p:nvPr/>
        </p:nvSpPr>
        <p:spPr>
          <a:xfrm>
            <a:off x="0" y="2132856"/>
            <a:ext cx="9144000" cy="2862322"/>
          </a:xfrm>
          <a:prstGeom prst="rect">
            <a:avLst/>
          </a:prstGeom>
          <a:noFill/>
        </p:spPr>
        <p:txBody>
          <a:bodyPr wrap="square" rtlCol="0">
            <a:spAutoFit/>
          </a:bodyPr>
          <a:lstStyle/>
          <a:p>
            <a:pPr marL="285750" indent="-285750">
              <a:buFont typeface="Arial" pitchFamily="34" charset="0"/>
              <a:buChar char="•"/>
            </a:pPr>
            <a:r>
              <a:rPr lang="it-IT" dirty="0"/>
              <a:t>Ogni requisito funzionale use </a:t>
            </a:r>
            <a:r>
              <a:rPr lang="it-IT" dirty="0" smtClean="0"/>
              <a:t>case  e </a:t>
            </a:r>
            <a:r>
              <a:rPr lang="it-IT" dirty="0"/>
              <a:t>scenario è tracciabile </a:t>
            </a:r>
            <a:r>
              <a:rPr lang="it-IT" dirty="0" smtClean="0"/>
              <a:t>.</a:t>
            </a:r>
          </a:p>
          <a:p>
            <a:pPr marL="285750" indent="-285750">
              <a:buFont typeface="Arial" pitchFamily="34" charset="0"/>
              <a:buChar char="•"/>
            </a:pPr>
            <a:r>
              <a:rPr lang="it-IT" dirty="0" smtClean="0"/>
              <a:t>Tutte le funzionalità in nostro possesso sono state vagliate più volte prima della loro stesura finale.</a:t>
            </a:r>
          </a:p>
          <a:p>
            <a:pPr marL="285750" indent="-285750">
              <a:buFont typeface="Arial" pitchFamily="34" charset="0"/>
              <a:buChar char="•"/>
            </a:pPr>
            <a:r>
              <a:rPr lang="it-IT" dirty="0" smtClean="0"/>
              <a:t>Tutti i nostri documenti prima della convalida da parte del nostro team manager sono stati controllati da varie revisioni.</a:t>
            </a:r>
          </a:p>
          <a:p>
            <a:pPr marL="285750" indent="-285750">
              <a:buFont typeface="Arial" pitchFamily="34" charset="0"/>
              <a:buChar char="•"/>
            </a:pPr>
            <a:r>
              <a:rPr lang="it-IT" dirty="0" smtClean="0"/>
              <a:t>Perché scegliere @silo, perché è stato pensato anche per un utente poco esperto, che non vuole perdere tempo nel cercare quello che vuole, perché con pochi click può fare tutto quello che deve fare.</a:t>
            </a:r>
          </a:p>
          <a:p>
            <a:r>
              <a:rPr lang="it-IT" dirty="0" smtClean="0"/>
              <a:t> </a:t>
            </a:r>
            <a:endParaRPr lang="it-IT" dirty="0"/>
          </a:p>
          <a:p>
            <a:endParaRPr lang="it-IT" dirty="0"/>
          </a:p>
        </p:txBody>
      </p:sp>
    </p:spTree>
    <p:extLst>
      <p:ext uri="{BB962C8B-B14F-4D97-AF65-F5344CB8AC3E}">
        <p14:creationId xmlns:p14="http://schemas.microsoft.com/office/powerpoint/2010/main" val="23147654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451864" y="476672"/>
            <a:ext cx="4555221" cy="830997"/>
          </a:xfrm>
          <a:prstGeom prst="rect">
            <a:avLst/>
          </a:prstGeom>
          <a:noFill/>
        </p:spPr>
        <p:txBody>
          <a:bodyPr wrap="none" rtlCol="0">
            <a:spAutoFit/>
          </a:bodyPr>
          <a:lstStyle/>
          <a:p>
            <a:pPr algn="ctr"/>
            <a:r>
              <a:rPr lang="it-IT" sz="4800" b="1" dirty="0" smtClean="0">
                <a:latin typeface="+mj-lt"/>
              </a:rPr>
              <a:t>Gestione Team 2 </a:t>
            </a:r>
            <a:endParaRPr lang="it-IT" dirty="0">
              <a:latin typeface="+mj-lt"/>
            </a:endParaRPr>
          </a:p>
        </p:txBody>
      </p:sp>
      <p:sp>
        <p:nvSpPr>
          <p:cNvPr id="9" name="Content Placeholder 3"/>
          <p:cNvSpPr txBox="1">
            <a:spLocks/>
          </p:cNvSpPr>
          <p:nvPr/>
        </p:nvSpPr>
        <p:spPr>
          <a:xfrm>
            <a:off x="311099" y="2972216"/>
            <a:ext cx="5111750" cy="235372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endParaRPr lang="it-IT" dirty="0" smtClean="0"/>
          </a:p>
        </p:txBody>
      </p:sp>
      <p:sp>
        <p:nvSpPr>
          <p:cNvPr id="10" name="Content Placeholder 3"/>
          <p:cNvSpPr txBox="1">
            <a:spLocks/>
          </p:cNvSpPr>
          <p:nvPr/>
        </p:nvSpPr>
        <p:spPr>
          <a:xfrm>
            <a:off x="323528" y="1795352"/>
            <a:ext cx="8568952" cy="458597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dirty="0" smtClean="0"/>
              <a:t>Il </a:t>
            </a:r>
            <a:r>
              <a:rPr lang="en-US" dirty="0" err="1" smtClean="0"/>
              <a:t>compito</a:t>
            </a:r>
            <a:r>
              <a:rPr lang="en-US" dirty="0" smtClean="0"/>
              <a:t> del </a:t>
            </a:r>
            <a:r>
              <a:rPr lang="en-US" dirty="0" err="1" smtClean="0"/>
              <a:t>nostro</a:t>
            </a:r>
            <a:r>
              <a:rPr lang="en-US" dirty="0" smtClean="0"/>
              <a:t> </a:t>
            </a:r>
            <a:r>
              <a:rPr lang="en-US" dirty="0" err="1" smtClean="0"/>
              <a:t>gruppo</a:t>
            </a:r>
            <a:r>
              <a:rPr lang="en-US" dirty="0" smtClean="0"/>
              <a:t> era </a:t>
            </a:r>
            <a:r>
              <a:rPr lang="en-US" dirty="0" err="1" smtClean="0"/>
              <a:t>quello</a:t>
            </a:r>
            <a:r>
              <a:rPr lang="en-US" dirty="0" smtClean="0"/>
              <a:t> di </a:t>
            </a:r>
            <a:r>
              <a:rPr lang="en-US" dirty="0" err="1" smtClean="0"/>
              <a:t>gestire</a:t>
            </a:r>
            <a:r>
              <a:rPr lang="en-US" dirty="0" smtClean="0"/>
              <a:t> </a:t>
            </a:r>
            <a:r>
              <a:rPr lang="en-US" dirty="0" err="1" smtClean="0"/>
              <a:t>alcuni</a:t>
            </a:r>
            <a:r>
              <a:rPr lang="en-US" dirty="0" smtClean="0"/>
              <a:t> </a:t>
            </a:r>
            <a:r>
              <a:rPr lang="en-US" dirty="0" err="1" smtClean="0"/>
              <a:t>aspetti</a:t>
            </a:r>
            <a:r>
              <a:rPr lang="en-US" dirty="0" smtClean="0"/>
              <a:t> </a:t>
            </a:r>
            <a:r>
              <a:rPr lang="en-US" dirty="0" err="1" smtClean="0"/>
              <a:t>dell’asilo</a:t>
            </a:r>
            <a:r>
              <a:rPr lang="en-US" dirty="0" smtClean="0"/>
              <a:t>:</a:t>
            </a:r>
          </a:p>
          <a:p>
            <a:r>
              <a:rPr lang="en-US" dirty="0" err="1" smtClean="0"/>
              <a:t>Pagamenti</a:t>
            </a:r>
            <a:endParaRPr lang="en-US" dirty="0" smtClean="0"/>
          </a:p>
          <a:p>
            <a:r>
              <a:rPr lang="en-US" dirty="0" smtClean="0"/>
              <a:t>Mensa</a:t>
            </a:r>
          </a:p>
          <a:p>
            <a:r>
              <a:rPr lang="en-US" dirty="0"/>
              <a:t>F</a:t>
            </a:r>
            <a:r>
              <a:rPr lang="en-US" dirty="0" smtClean="0"/>
              <a:t>ascia </a:t>
            </a:r>
            <a:r>
              <a:rPr lang="en-US" dirty="0" err="1" smtClean="0"/>
              <a:t>oraria</a:t>
            </a:r>
            <a:endParaRPr lang="en-US" dirty="0" smtClean="0"/>
          </a:p>
          <a:p>
            <a:r>
              <a:rPr lang="en-US" dirty="0" err="1" smtClean="0"/>
              <a:t>Tirocinanti</a:t>
            </a:r>
            <a:endParaRPr lang="en-US" dirty="0" smtClean="0"/>
          </a:p>
          <a:p>
            <a:pPr marL="0" indent="0">
              <a:buNone/>
            </a:pPr>
            <a:endParaRPr lang="en-US" dirty="0" smtClean="0"/>
          </a:p>
          <a:p>
            <a:pPr marL="0" indent="0">
              <a:buNone/>
            </a:pPr>
            <a:endParaRPr lang="en-US" sz="2400" dirty="0"/>
          </a:p>
        </p:txBody>
      </p:sp>
    </p:spTree>
    <p:extLst>
      <p:ext uri="{BB962C8B-B14F-4D97-AF65-F5344CB8AC3E}">
        <p14:creationId xmlns:p14="http://schemas.microsoft.com/office/powerpoint/2010/main" val="155874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Fr4nc3sc0\Desktop\at-silo\RAD\3 - Sistema proposto\attori.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1679" y="620689"/>
            <a:ext cx="5052690" cy="6233836"/>
          </a:xfrm>
          <a:prstGeom prst="rect">
            <a:avLst/>
          </a:prstGeom>
          <a:noFill/>
          <a:extLst>
            <a:ext uri="{909E8E84-426E-40DD-AFC4-6F175D3DCCD1}">
              <a14:hiddenFill xmlns:a14="http://schemas.microsoft.com/office/drawing/2010/main">
                <a:solidFill>
                  <a:srgbClr val="FFFFFF"/>
                </a:solidFill>
              </a14:hiddenFill>
            </a:ext>
          </a:extLst>
        </p:spPr>
      </p:pic>
      <p:cxnSp>
        <p:nvCxnSpPr>
          <p:cNvPr id="4" name="Connettore 1 3"/>
          <p:cNvCxnSpPr/>
          <p:nvPr/>
        </p:nvCxnSpPr>
        <p:spPr>
          <a:xfrm>
            <a:off x="3023828" y="1628800"/>
            <a:ext cx="482235" cy="0"/>
          </a:xfrm>
          <a:prstGeom prst="line">
            <a:avLst/>
          </a:prstGeom>
          <a:ln w="38100">
            <a:solidFill>
              <a:srgbClr val="FF0000"/>
            </a:solidFill>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0" name="Connettore 1 9"/>
          <p:cNvCxnSpPr/>
          <p:nvPr/>
        </p:nvCxnSpPr>
        <p:spPr>
          <a:xfrm>
            <a:off x="3779912" y="3068960"/>
            <a:ext cx="704806" cy="0"/>
          </a:xfrm>
          <a:prstGeom prst="line">
            <a:avLst/>
          </a:prstGeom>
          <a:ln w="38100">
            <a:solidFill>
              <a:srgbClr val="FF0000"/>
            </a:solidFill>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2" name="Connettore 1 11"/>
          <p:cNvCxnSpPr/>
          <p:nvPr/>
        </p:nvCxnSpPr>
        <p:spPr>
          <a:xfrm>
            <a:off x="2987824" y="6237312"/>
            <a:ext cx="843276" cy="0"/>
          </a:xfrm>
          <a:prstGeom prst="line">
            <a:avLst/>
          </a:prstGeom>
          <a:ln w="38100">
            <a:solidFill>
              <a:srgbClr val="FF0000"/>
            </a:solidFill>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4" name="Connettore 1 13"/>
          <p:cNvCxnSpPr/>
          <p:nvPr/>
        </p:nvCxnSpPr>
        <p:spPr>
          <a:xfrm>
            <a:off x="2915816" y="6597352"/>
            <a:ext cx="556426" cy="0"/>
          </a:xfrm>
          <a:prstGeom prst="line">
            <a:avLst/>
          </a:prstGeom>
          <a:ln w="38100">
            <a:solidFill>
              <a:srgbClr val="FF0000"/>
            </a:solidFill>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6" name="Connettore 1 15"/>
          <p:cNvCxnSpPr/>
          <p:nvPr/>
        </p:nvCxnSpPr>
        <p:spPr>
          <a:xfrm>
            <a:off x="4139952" y="3429000"/>
            <a:ext cx="408045" cy="0"/>
          </a:xfrm>
          <a:prstGeom prst="line">
            <a:avLst/>
          </a:prstGeom>
          <a:ln w="38100">
            <a:solidFill>
              <a:srgbClr val="FF0000"/>
            </a:solidFill>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7" name="Ovale 16"/>
          <p:cNvSpPr/>
          <p:nvPr/>
        </p:nvSpPr>
        <p:spPr>
          <a:xfrm>
            <a:off x="2951820" y="6381328"/>
            <a:ext cx="540060" cy="21602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421053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0" y="764704"/>
            <a:ext cx="9144000" cy="830997"/>
          </a:xfrm>
          <a:prstGeom prst="rect">
            <a:avLst/>
          </a:prstGeom>
          <a:noFill/>
        </p:spPr>
        <p:txBody>
          <a:bodyPr wrap="square" rtlCol="0">
            <a:spAutoFit/>
          </a:bodyPr>
          <a:lstStyle/>
          <a:p>
            <a:pPr algn="ctr"/>
            <a:r>
              <a:rPr lang="it-IT" sz="4800" b="1" dirty="0" smtClean="0"/>
              <a:t>Tirocinanti</a:t>
            </a:r>
            <a:endParaRPr lang="it-IT" sz="4800" b="1" dirty="0" smtClean="0"/>
          </a:p>
        </p:txBody>
      </p:sp>
      <p:sp>
        <p:nvSpPr>
          <p:cNvPr id="4" name="CasellaDiTesto 3"/>
          <p:cNvSpPr txBox="1"/>
          <p:nvPr/>
        </p:nvSpPr>
        <p:spPr>
          <a:xfrm>
            <a:off x="428672" y="1916832"/>
            <a:ext cx="5079432" cy="3539430"/>
          </a:xfrm>
          <a:prstGeom prst="rect">
            <a:avLst/>
          </a:prstGeom>
          <a:noFill/>
        </p:spPr>
        <p:txBody>
          <a:bodyPr wrap="square" rtlCol="0">
            <a:spAutoFit/>
          </a:bodyPr>
          <a:lstStyle/>
          <a:p>
            <a:r>
              <a:rPr lang="it-IT" sz="2800" dirty="0" smtClean="0"/>
              <a:t>INIZIALMENTE</a:t>
            </a:r>
          </a:p>
          <a:p>
            <a:endParaRPr lang="it-IT" sz="2800" dirty="0" smtClean="0"/>
          </a:p>
          <a:p>
            <a:pPr marL="457200" indent="-457200">
              <a:buFont typeface="Wingdings" pitchFamily="2" charset="2"/>
              <a:buChar char="v"/>
            </a:pPr>
            <a:r>
              <a:rPr lang="it-IT" sz="2800" dirty="0"/>
              <a:t> </a:t>
            </a:r>
            <a:r>
              <a:rPr lang="it-IT" sz="2800" dirty="0" smtClean="0"/>
              <a:t>Tirocinanti esclusi dal sistema</a:t>
            </a:r>
          </a:p>
          <a:p>
            <a:pPr marL="914400" lvl="1" indent="-457200">
              <a:buFont typeface="Courier New" pitchFamily="49" charset="0"/>
              <a:buChar char="o"/>
            </a:pPr>
            <a:r>
              <a:rPr lang="it-IT" sz="2800" dirty="0" smtClean="0"/>
              <a:t>Non avevano un account</a:t>
            </a:r>
          </a:p>
          <a:p>
            <a:pPr marL="1371600" lvl="2" indent="-457200">
              <a:buFont typeface="Arial" pitchFamily="34" charset="0"/>
              <a:buChar char="•"/>
            </a:pPr>
            <a:r>
              <a:rPr lang="it-IT" sz="2800" dirty="0" smtClean="0"/>
              <a:t>quindi non potevano visualizzare i propri dati né la schedulazione degli orari 	</a:t>
            </a:r>
          </a:p>
        </p:txBody>
      </p:sp>
    </p:spTree>
    <p:extLst>
      <p:ext uri="{BB962C8B-B14F-4D97-AF65-F5344CB8AC3E}">
        <p14:creationId xmlns:p14="http://schemas.microsoft.com/office/powerpoint/2010/main" val="9664443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764704"/>
            <a:ext cx="9144000" cy="1323439"/>
          </a:xfrm>
          <a:prstGeom prst="rect">
            <a:avLst/>
          </a:prstGeom>
          <a:noFill/>
        </p:spPr>
        <p:txBody>
          <a:bodyPr wrap="square" rtlCol="0">
            <a:spAutoFit/>
          </a:bodyPr>
          <a:lstStyle/>
          <a:p>
            <a:pPr algn="ctr"/>
            <a:r>
              <a:rPr lang="it-IT" sz="4000" b="1" dirty="0" smtClean="0"/>
              <a:t>Tirocinanti</a:t>
            </a:r>
            <a:endParaRPr lang="it-IT" sz="4000" b="1" dirty="0" smtClean="0"/>
          </a:p>
          <a:p>
            <a:pPr algn="ctr"/>
            <a:endParaRPr lang="it-IT" sz="4000" b="1" dirty="0"/>
          </a:p>
        </p:txBody>
      </p:sp>
      <p:sp>
        <p:nvSpPr>
          <p:cNvPr id="4" name="CasellaDiTesto 3"/>
          <p:cNvSpPr txBox="1"/>
          <p:nvPr/>
        </p:nvSpPr>
        <p:spPr>
          <a:xfrm>
            <a:off x="-1844" y="1412776"/>
            <a:ext cx="9144000" cy="7848302"/>
          </a:xfrm>
          <a:prstGeom prst="rect">
            <a:avLst/>
          </a:prstGeom>
          <a:noFill/>
        </p:spPr>
        <p:txBody>
          <a:bodyPr wrap="square" rtlCol="0">
            <a:spAutoFit/>
          </a:bodyPr>
          <a:lstStyle/>
          <a:p>
            <a:endParaRPr lang="it-IT" dirty="0" smtClean="0"/>
          </a:p>
          <a:p>
            <a:r>
              <a:rPr lang="it-IT" sz="2800" dirty="0" smtClean="0"/>
              <a:t>POI</a:t>
            </a:r>
          </a:p>
          <a:p>
            <a:pPr marL="457200" indent="-457200">
              <a:buFont typeface="Wingdings" pitchFamily="2" charset="2"/>
              <a:buChar char="v"/>
            </a:pPr>
            <a:r>
              <a:rPr lang="it-IT" sz="2800" dirty="0" smtClean="0"/>
              <a:t>Aggiunti nuovi requisiti funzionali come:</a:t>
            </a:r>
            <a:endParaRPr lang="it-IT" sz="2800" dirty="0"/>
          </a:p>
          <a:p>
            <a:endParaRPr lang="it-IT" sz="2800" dirty="0"/>
          </a:p>
          <a:p>
            <a:pPr lvl="1" indent="-285750">
              <a:buFont typeface="Arial" pitchFamily="34" charset="0"/>
              <a:buChar char="•"/>
            </a:pPr>
            <a:r>
              <a:rPr lang="it-IT" sz="2400" dirty="0" smtClean="0">
                <a:solidFill>
                  <a:schemeClr val="accent4"/>
                </a:solidFill>
              </a:rPr>
              <a:t>RF_M_2.10 </a:t>
            </a:r>
            <a:r>
              <a:rPr lang="it-IT" sz="2400" dirty="0" smtClean="0"/>
              <a:t>Possibilità </a:t>
            </a:r>
            <a:r>
              <a:rPr lang="it-IT" sz="2400" dirty="0"/>
              <a:t>di visualizzare il registro delle attività del tirocinante da parte del tirocinante, responsabile tirocini e della segreteria dell'asilo.</a:t>
            </a:r>
          </a:p>
          <a:p>
            <a:endParaRPr lang="it-IT" sz="2400" dirty="0"/>
          </a:p>
          <a:p>
            <a:pPr lvl="1" indent="-285750">
              <a:buFont typeface="Arial" pitchFamily="34" charset="0"/>
              <a:buChar char="•"/>
            </a:pPr>
            <a:r>
              <a:rPr lang="it-IT" sz="2400" dirty="0">
                <a:solidFill>
                  <a:schemeClr val="accent4"/>
                </a:solidFill>
              </a:rPr>
              <a:t>RF_M_2.12 </a:t>
            </a:r>
            <a:r>
              <a:rPr lang="it-IT" sz="2400" dirty="0" smtClean="0"/>
              <a:t>Possibilità </a:t>
            </a:r>
            <a:r>
              <a:rPr lang="it-IT" sz="2400" dirty="0"/>
              <a:t>di visualizzare la schedulazione dei tirocinanti da parte del responsabile tirocini e dalla segreteria dell'asilo e del tirocinante.</a:t>
            </a:r>
          </a:p>
          <a:p>
            <a:endParaRPr lang="it-IT" sz="2400" dirty="0"/>
          </a:p>
          <a:p>
            <a:pPr lvl="1" indent="-285750">
              <a:buFont typeface="Arial" pitchFamily="34" charset="0"/>
              <a:buChar char="•"/>
            </a:pPr>
            <a:r>
              <a:rPr lang="it-IT" sz="2400" dirty="0" smtClean="0">
                <a:solidFill>
                  <a:schemeClr val="accent4"/>
                </a:solidFill>
              </a:rPr>
              <a:t>RF_M_2.14 </a:t>
            </a:r>
            <a:r>
              <a:rPr lang="it-IT" sz="2400" dirty="0" smtClean="0"/>
              <a:t>Possibilità </a:t>
            </a:r>
            <a:r>
              <a:rPr lang="it-IT" sz="2400" dirty="0"/>
              <a:t>di poter contestare l'allocazione da parte del tirocinante</a:t>
            </a:r>
          </a:p>
          <a:p>
            <a:endParaRPr lang="it-IT" dirty="0"/>
          </a:p>
          <a:p>
            <a:pPr marL="285750" indent="-285750">
              <a:buFont typeface="Arial" pitchFamily="34" charset="0"/>
              <a:buChar char="•"/>
            </a:pPr>
            <a:endParaRPr lang="it-IT" dirty="0"/>
          </a:p>
          <a:p>
            <a:endParaRPr lang="it-IT" dirty="0"/>
          </a:p>
          <a:p>
            <a:endParaRPr lang="it-IT" dirty="0"/>
          </a:p>
          <a:p>
            <a:endParaRPr lang="it-IT" dirty="0"/>
          </a:p>
          <a:p>
            <a:endParaRPr lang="it-IT" dirty="0"/>
          </a:p>
          <a:p>
            <a:endParaRPr lang="it-IT" dirty="0"/>
          </a:p>
          <a:p>
            <a:endParaRPr lang="it-IT" dirty="0" smtClean="0"/>
          </a:p>
          <a:p>
            <a:endParaRPr lang="it-IT" dirty="0"/>
          </a:p>
        </p:txBody>
      </p:sp>
    </p:spTree>
    <p:extLst>
      <p:ext uri="{BB962C8B-B14F-4D97-AF65-F5344CB8AC3E}">
        <p14:creationId xmlns:p14="http://schemas.microsoft.com/office/powerpoint/2010/main" val="5290956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908720"/>
            <a:ext cx="9144000" cy="784830"/>
          </a:xfrm>
          <a:prstGeom prst="rect">
            <a:avLst/>
          </a:prstGeom>
          <a:noFill/>
        </p:spPr>
        <p:txBody>
          <a:bodyPr wrap="square" rtlCol="0">
            <a:spAutoFit/>
          </a:bodyPr>
          <a:lstStyle/>
          <a:p>
            <a:pPr algn="ctr"/>
            <a:r>
              <a:rPr lang="it-IT" sz="4500" b="1" dirty="0" smtClean="0"/>
              <a:t>Tirocinanti </a:t>
            </a:r>
            <a:endParaRPr lang="it-IT" sz="4500" b="1" dirty="0"/>
          </a:p>
        </p:txBody>
      </p:sp>
      <p:sp>
        <p:nvSpPr>
          <p:cNvPr id="3" name="CasellaDiTesto 2"/>
          <p:cNvSpPr txBox="1"/>
          <p:nvPr/>
        </p:nvSpPr>
        <p:spPr>
          <a:xfrm>
            <a:off x="216024" y="2132856"/>
            <a:ext cx="8748464" cy="3108543"/>
          </a:xfrm>
          <a:prstGeom prst="rect">
            <a:avLst/>
          </a:prstGeom>
          <a:noFill/>
        </p:spPr>
        <p:txBody>
          <a:bodyPr wrap="square" rtlCol="0">
            <a:spAutoFit/>
          </a:bodyPr>
          <a:lstStyle/>
          <a:p>
            <a:r>
              <a:rPr lang="it-IT" sz="2800" dirty="0"/>
              <a:t>Questa funzionalità è stata quella che ci ha impegnati maggiormente.</a:t>
            </a:r>
          </a:p>
          <a:p>
            <a:r>
              <a:rPr lang="it-IT" sz="2800" dirty="0"/>
              <a:t>Infatti in una prima analisi erano stati riscontrati solo </a:t>
            </a:r>
            <a:r>
              <a:rPr lang="it-IT" sz="2800" b="1" dirty="0"/>
              <a:t>6 casi d’uso</a:t>
            </a:r>
            <a:r>
              <a:rPr lang="it-IT" sz="2800" dirty="0"/>
              <a:t>, poi in corso d’opera, man mano che il progetto prendeva forma e acquisivamo nuove </a:t>
            </a:r>
            <a:r>
              <a:rPr lang="it-IT" sz="2800" dirty="0"/>
              <a:t>informazioni da parte del committente </a:t>
            </a:r>
            <a:r>
              <a:rPr lang="it-IT" sz="2800" dirty="0"/>
              <a:t>su come dovevano interagire i tirocinanti con il sistema i casi d’uso sono diventati 19.</a:t>
            </a:r>
          </a:p>
        </p:txBody>
      </p:sp>
    </p:spTree>
    <p:extLst>
      <p:ext uri="{BB962C8B-B14F-4D97-AF65-F5344CB8AC3E}">
        <p14:creationId xmlns:p14="http://schemas.microsoft.com/office/powerpoint/2010/main" val="25373388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548680"/>
            <a:ext cx="9144000" cy="646331"/>
          </a:xfrm>
          <a:prstGeom prst="rect">
            <a:avLst/>
          </a:prstGeom>
          <a:noFill/>
        </p:spPr>
        <p:txBody>
          <a:bodyPr wrap="square" rtlCol="0">
            <a:spAutoFit/>
          </a:bodyPr>
          <a:lstStyle/>
          <a:p>
            <a:pPr algn="ctr"/>
            <a:r>
              <a:rPr lang="it-IT" sz="3600" b="1" dirty="0" smtClean="0"/>
              <a:t>Use Case </a:t>
            </a:r>
            <a:r>
              <a:rPr lang="it-IT" sz="3600" b="1" dirty="0" err="1" smtClean="0"/>
              <a:t>Diagram</a:t>
            </a:r>
            <a:r>
              <a:rPr lang="it-IT" sz="3600" b="1" dirty="0" smtClean="0"/>
              <a:t> - RAD 1</a:t>
            </a:r>
            <a:endParaRPr lang="it-IT" sz="3600" b="1" dirty="0"/>
          </a:p>
        </p:txBody>
      </p:sp>
      <p:pic>
        <p:nvPicPr>
          <p:cNvPr id="3" name="Immagin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5828" y="1481394"/>
            <a:ext cx="6954221" cy="4020111"/>
          </a:xfrm>
          <a:prstGeom prst="rect">
            <a:avLst/>
          </a:prstGeom>
        </p:spPr>
      </p:pic>
      <p:sp>
        <p:nvSpPr>
          <p:cNvPr id="5" name="CasellaDiTesto 4"/>
          <p:cNvSpPr txBox="1"/>
          <p:nvPr/>
        </p:nvSpPr>
        <p:spPr>
          <a:xfrm>
            <a:off x="2555776" y="5085184"/>
            <a:ext cx="3600400" cy="369332"/>
          </a:xfrm>
          <a:prstGeom prst="rect">
            <a:avLst/>
          </a:prstGeom>
          <a:noFill/>
        </p:spPr>
        <p:txBody>
          <a:bodyPr wrap="square" rtlCol="0">
            <a:spAutoFit/>
          </a:bodyPr>
          <a:lstStyle/>
          <a:p>
            <a:pPr algn="ctr"/>
            <a:r>
              <a:rPr lang="it-IT" dirty="0" err="1" smtClean="0"/>
              <a:t>UCD_Tirocinanti</a:t>
            </a:r>
            <a:r>
              <a:rPr lang="it-IT" dirty="0" smtClean="0"/>
              <a:t> 1</a:t>
            </a:r>
            <a:endParaRPr lang="it-IT" dirty="0"/>
          </a:p>
        </p:txBody>
      </p:sp>
    </p:spTree>
    <p:extLst>
      <p:ext uri="{BB962C8B-B14F-4D97-AF65-F5344CB8AC3E}">
        <p14:creationId xmlns:p14="http://schemas.microsoft.com/office/powerpoint/2010/main" val="4221238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908720"/>
            <a:ext cx="9144000" cy="984885"/>
          </a:xfrm>
          <a:prstGeom prst="rect">
            <a:avLst/>
          </a:prstGeom>
          <a:noFill/>
        </p:spPr>
        <p:txBody>
          <a:bodyPr wrap="square" rtlCol="0">
            <a:spAutoFit/>
          </a:bodyPr>
          <a:lstStyle/>
          <a:p>
            <a:pPr algn="ctr"/>
            <a:r>
              <a:rPr lang="it-IT" sz="4000" b="1" dirty="0" smtClean="0"/>
              <a:t>Use Case </a:t>
            </a:r>
            <a:r>
              <a:rPr lang="it-IT" sz="4000" b="1" dirty="0" err="1" smtClean="0"/>
              <a:t>Diagram</a:t>
            </a:r>
            <a:r>
              <a:rPr lang="it-IT" sz="4000" b="1" dirty="0" smtClean="0"/>
              <a:t> 1 – RAD 4.0</a:t>
            </a:r>
            <a:endParaRPr lang="it-IT" sz="4000" dirty="0"/>
          </a:p>
          <a:p>
            <a:endParaRPr lang="it-IT" dirty="0"/>
          </a:p>
        </p:txBody>
      </p:sp>
      <p:sp>
        <p:nvSpPr>
          <p:cNvPr id="5" name="CasellaDiTesto 4"/>
          <p:cNvSpPr txBox="1"/>
          <p:nvPr/>
        </p:nvSpPr>
        <p:spPr>
          <a:xfrm>
            <a:off x="539552" y="5589240"/>
            <a:ext cx="7848872" cy="369332"/>
          </a:xfrm>
          <a:prstGeom prst="rect">
            <a:avLst/>
          </a:prstGeom>
          <a:noFill/>
        </p:spPr>
        <p:txBody>
          <a:bodyPr wrap="square" rtlCol="0">
            <a:spAutoFit/>
          </a:bodyPr>
          <a:lstStyle/>
          <a:p>
            <a:pPr algn="ctr"/>
            <a:r>
              <a:rPr lang="it-IT" dirty="0" err="1"/>
              <a:t>UCD_Tirocinanti_Registro</a:t>
            </a:r>
            <a:endParaRPr lang="it-IT" dirty="0"/>
          </a:p>
        </p:txBody>
      </p:sp>
      <p:pic>
        <p:nvPicPr>
          <p:cNvPr id="6" name="Immagin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7639" y="1579568"/>
            <a:ext cx="8392697" cy="4379004"/>
          </a:xfrm>
          <a:prstGeom prst="rect">
            <a:avLst/>
          </a:prstGeom>
        </p:spPr>
      </p:pic>
      <p:sp>
        <p:nvSpPr>
          <p:cNvPr id="7" name="CasellaDiTesto 6"/>
          <p:cNvSpPr txBox="1"/>
          <p:nvPr/>
        </p:nvSpPr>
        <p:spPr>
          <a:xfrm>
            <a:off x="1547664" y="5958572"/>
            <a:ext cx="5040560" cy="369332"/>
          </a:xfrm>
          <a:prstGeom prst="rect">
            <a:avLst/>
          </a:prstGeom>
          <a:noFill/>
        </p:spPr>
        <p:txBody>
          <a:bodyPr wrap="square" rtlCol="0">
            <a:spAutoFit/>
          </a:bodyPr>
          <a:lstStyle/>
          <a:p>
            <a:pPr algn="ctr"/>
            <a:r>
              <a:rPr lang="it-IT" dirty="0" err="1" smtClean="0"/>
              <a:t>UCD_Tirocinanti</a:t>
            </a:r>
            <a:r>
              <a:rPr lang="it-IT" dirty="0" smtClean="0"/>
              <a:t> 1</a:t>
            </a:r>
          </a:p>
        </p:txBody>
      </p:sp>
    </p:spTree>
    <p:extLst>
      <p:ext uri="{BB962C8B-B14F-4D97-AF65-F5344CB8AC3E}">
        <p14:creationId xmlns:p14="http://schemas.microsoft.com/office/powerpoint/2010/main" val="2471694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0" y="1052736"/>
            <a:ext cx="9144000" cy="707886"/>
          </a:xfrm>
          <a:prstGeom prst="rect">
            <a:avLst/>
          </a:prstGeom>
          <a:noFill/>
        </p:spPr>
        <p:txBody>
          <a:bodyPr wrap="square" rtlCol="0">
            <a:spAutoFit/>
          </a:bodyPr>
          <a:lstStyle/>
          <a:p>
            <a:pPr algn="ctr"/>
            <a:r>
              <a:rPr lang="it-IT" sz="4000" b="1" dirty="0" smtClean="0"/>
              <a:t>Use Case </a:t>
            </a:r>
            <a:r>
              <a:rPr lang="it-IT" sz="4000" b="1" dirty="0" err="1" smtClean="0"/>
              <a:t>Diagram</a:t>
            </a:r>
            <a:r>
              <a:rPr lang="it-IT" sz="4000" b="1" dirty="0" smtClean="0"/>
              <a:t> 2 – RAD 4.0</a:t>
            </a:r>
            <a:endParaRPr lang="it-IT" sz="4000" b="1" dirty="0"/>
          </a:p>
        </p:txBody>
      </p:sp>
      <p:pic>
        <p:nvPicPr>
          <p:cNvPr id="4" name="Immagin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9552" y="1628801"/>
            <a:ext cx="8278381" cy="4752528"/>
          </a:xfrm>
          <a:prstGeom prst="rect">
            <a:avLst/>
          </a:prstGeom>
        </p:spPr>
      </p:pic>
      <p:sp>
        <p:nvSpPr>
          <p:cNvPr id="5" name="CasellaDiTesto 4"/>
          <p:cNvSpPr txBox="1"/>
          <p:nvPr/>
        </p:nvSpPr>
        <p:spPr>
          <a:xfrm>
            <a:off x="1475656" y="6165304"/>
            <a:ext cx="6048672" cy="369332"/>
          </a:xfrm>
          <a:prstGeom prst="rect">
            <a:avLst/>
          </a:prstGeom>
          <a:noFill/>
        </p:spPr>
        <p:txBody>
          <a:bodyPr wrap="square" rtlCol="0">
            <a:spAutoFit/>
          </a:bodyPr>
          <a:lstStyle/>
          <a:p>
            <a:pPr algn="ctr"/>
            <a:r>
              <a:rPr lang="it-IT" dirty="0" err="1" smtClean="0"/>
              <a:t>UCD_Tirocinanti</a:t>
            </a:r>
            <a:r>
              <a:rPr lang="it-IT" dirty="0" smtClean="0"/>
              <a:t> 2</a:t>
            </a:r>
            <a:endParaRPr lang="it-IT" dirty="0"/>
          </a:p>
        </p:txBody>
      </p:sp>
    </p:spTree>
    <p:extLst>
      <p:ext uri="{BB962C8B-B14F-4D97-AF65-F5344CB8AC3E}">
        <p14:creationId xmlns:p14="http://schemas.microsoft.com/office/powerpoint/2010/main" val="137620432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nozio">
  <a:themeElements>
    <a:clrScheme name="BuonoSfondoBianco">
      <a:dk1>
        <a:srgbClr val="000000"/>
      </a:dk1>
      <a:lt1>
        <a:srgbClr val="000000"/>
      </a:lt1>
      <a:dk2>
        <a:srgbClr val="FFFFFF"/>
      </a:dk2>
      <a:lt2>
        <a:srgbClr val="FFFFFF"/>
      </a:lt2>
      <a:accent1>
        <a:srgbClr val="BBECF4"/>
      </a:accent1>
      <a:accent2>
        <a:srgbClr val="BBECF4"/>
      </a:accent2>
      <a:accent3>
        <a:srgbClr val="BBECF4"/>
      </a:accent3>
      <a:accent4>
        <a:srgbClr val="167689"/>
      </a:accent4>
      <a:accent5>
        <a:srgbClr val="167689"/>
      </a:accent5>
      <a:accent6>
        <a:srgbClr val="A5C249"/>
      </a:accent6>
      <a:hlink>
        <a:srgbClr val="062328"/>
      </a:hlink>
      <a:folHlink>
        <a:srgbClr val="10596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quinozi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809</TotalTime>
  <Words>494</Words>
  <Application>Microsoft Office PowerPoint</Application>
  <PresentationFormat>Presentazione su schermo (4:3)</PresentationFormat>
  <Paragraphs>78</Paragraphs>
  <Slides>17</Slides>
  <Notes>1</Notes>
  <HiddenSlides>1</HiddenSlides>
  <MMClips>0</MMClips>
  <ScaleCrop>false</ScaleCrop>
  <HeadingPairs>
    <vt:vector size="4" baseType="variant">
      <vt:variant>
        <vt:lpstr>Tema</vt:lpstr>
      </vt:variant>
      <vt:variant>
        <vt:i4>1</vt:i4>
      </vt:variant>
      <vt:variant>
        <vt:lpstr>Titoli diapositive</vt:lpstr>
      </vt:variant>
      <vt:variant>
        <vt:i4>17</vt:i4>
      </vt:variant>
    </vt:vector>
  </HeadingPairs>
  <TitlesOfParts>
    <vt:vector size="18" baseType="lpstr">
      <vt:lpstr>Equinozio</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@silo</dc:title>
  <dc:subject>Presentazione Finale</dc:subject>
  <dc:creator>Francesco Durante</dc:creator>
  <cp:keywords>@silo</cp:keywords>
  <cp:lastModifiedBy>Fr4nc3sc0</cp:lastModifiedBy>
  <cp:revision>64</cp:revision>
  <dcterms:created xsi:type="dcterms:W3CDTF">2012-12-23T12:37:08Z</dcterms:created>
  <dcterms:modified xsi:type="dcterms:W3CDTF">2013-01-03T11:33:27Z</dcterms:modified>
</cp:coreProperties>
</file>