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72" r:id="rId4"/>
    <p:sldId id="260" r:id="rId5"/>
    <p:sldId id="264" r:id="rId6"/>
    <p:sldId id="266" r:id="rId7"/>
    <p:sldId id="262" r:id="rId8"/>
    <p:sldId id="261" r:id="rId9"/>
    <p:sldId id="267" r:id="rId10"/>
    <p:sldId id="271" r:id="rId11"/>
    <p:sldId id="269" r:id="rId12"/>
    <p:sldId id="273" r:id="rId13"/>
    <p:sldId id="270" r:id="rId14"/>
    <p:sldId id="275" r:id="rId15"/>
    <p:sldId id="274" r:id="rId16"/>
    <p:sldId id="277" r:id="rId17"/>
    <p:sldId id="276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4" clrIdx="0"/>
  <p:cmAuthor id="1" name="festaG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1" autoAdjust="0"/>
  </p:normalViewPr>
  <p:slideViewPr>
    <p:cSldViewPr>
      <p:cViewPr>
        <p:scale>
          <a:sx n="90" d="100"/>
          <a:sy n="90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5A1B-A5E8-491F-B313-6FCE15D5E4D4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3D5DF-DA06-4A41-8B63-7EA73ECE57E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input (</a:t>
            </a:r>
            <a:r>
              <a:rPr lang="en-US" sz="1200" dirty="0" err="1" smtClean="0"/>
              <a:t>validi</a:t>
            </a:r>
            <a:r>
              <a:rPr lang="en-US" sz="1200" dirty="0" smtClean="0"/>
              <a:t> e non </a:t>
            </a:r>
            <a:r>
              <a:rPr lang="en-US" sz="1200" dirty="0" err="1" smtClean="0"/>
              <a:t>validi</a:t>
            </a:r>
            <a:r>
              <a:rPr lang="en-US" sz="1200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 smtClean="0"/>
              <a:t>PROBLEM</a:t>
            </a:r>
            <a:r>
              <a:rPr lang="it-IT" sz="1200" b="1" baseline="0" dirty="0" smtClean="0"/>
              <a:t> </a:t>
            </a:r>
            <a:r>
              <a:rPr lang="it-IT" dirty="0" smtClean="0"/>
              <a:t>Visto il poco tempo a disposizione, ed essendo forniti soltanto di una versione imparziale del sistema, non è stato possibile individuare test case basandosi esclusivamente sul </a:t>
            </a:r>
            <a:r>
              <a:rPr lang="it-IT" dirty="0" err="1" smtClean="0"/>
              <a:t>Weak</a:t>
            </a:r>
            <a:r>
              <a:rPr lang="it-IT" dirty="0" smtClean="0"/>
              <a:t> </a:t>
            </a:r>
            <a:r>
              <a:rPr lang="it-IT" dirty="0" err="1" smtClean="0"/>
              <a:t>Equivalance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con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r>
              <a:rPr lang="it-IT" dirty="0" smtClean="0"/>
              <a:t>, come previsto dal Test </a:t>
            </a:r>
            <a:r>
              <a:rPr lang="it-IT" dirty="0" err="1" smtClean="0"/>
              <a:t>Plan</a:t>
            </a:r>
            <a:r>
              <a:rPr lang="it-IT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Eseguito con il criterio di copertura debole(WECT): un input non valido per volta, tutti gli altri input corretti.</a:t>
            </a:r>
          </a:p>
          <a:p>
            <a:pPr>
              <a:buFont typeface="Wingdings" pitchFamily="2" charset="2"/>
              <a:buChar char="v"/>
            </a:pPr>
            <a:r>
              <a:rPr lang="it-IT" sz="1200" dirty="0" smtClean="0"/>
              <a:t>Per ogni </a:t>
            </a:r>
            <a:r>
              <a:rPr lang="it-IT" sz="1200" dirty="0" err="1" smtClean="0"/>
              <a:t>use</a:t>
            </a:r>
            <a:r>
              <a:rPr lang="it-IT" sz="1200" dirty="0" smtClean="0"/>
              <a:t> case ad alta priorità sono stati realizzati diversi test </a:t>
            </a:r>
            <a:r>
              <a:rPr lang="it-IT" sz="1200" dirty="0" err="1" smtClean="0"/>
              <a:t>cases</a:t>
            </a:r>
            <a:r>
              <a:rPr lang="it-IT" sz="1200" dirty="0" smtClean="0"/>
              <a:t>, realizzati seguendo il criterio di copertura debole (</a:t>
            </a:r>
            <a:r>
              <a:rPr lang="it-IT" sz="1200" b="1" dirty="0" smtClean="0"/>
              <a:t>WECT</a:t>
            </a:r>
            <a:r>
              <a:rPr lang="it-IT" sz="1200" dirty="0" smtClean="0"/>
              <a:t>): </a:t>
            </a:r>
            <a:r>
              <a:rPr lang="it-IT" sz="1200" i="1" dirty="0" smtClean="0"/>
              <a:t>un input non valido per volta, tutti gli altri input corretti.</a:t>
            </a:r>
            <a:endParaRPr lang="it-IT" sz="12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Organizzazione della fase di </a:t>
            </a:r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i="1" dirty="0" smtClean="0"/>
              <a:t>poiché spesso impossibilitati nel seguire la tracciabilità specificata;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Difficoltà dovuta ad </a:t>
            </a:r>
          </a:p>
          <a:p>
            <a:r>
              <a:rPr lang="it-IT" dirty="0" smtClean="0"/>
              <a:t>- inesperienza (è</a:t>
            </a:r>
            <a:r>
              <a:rPr lang="it-IT" baseline="0" dirty="0" smtClean="0"/>
              <a:t> stata la prima esperienza progettuale per tutti noi)</a:t>
            </a:r>
            <a:r>
              <a:rPr lang="it-IT" dirty="0" smtClean="0"/>
              <a:t>, </a:t>
            </a:r>
          </a:p>
          <a:p>
            <a:pPr>
              <a:buFontTx/>
              <a:buChar char="-"/>
            </a:pPr>
            <a:r>
              <a:rPr lang="it-IT" dirty="0" err="1" smtClean="0"/>
              <a:t>greenfield</a:t>
            </a:r>
            <a:r>
              <a:rPr lang="it-IT" dirty="0" smtClean="0"/>
              <a:t> </a:t>
            </a:r>
            <a:r>
              <a:rPr lang="it-IT" dirty="0" err="1" smtClean="0"/>
              <a:t>engeneering</a:t>
            </a:r>
            <a:r>
              <a:rPr lang="it-IT" baseline="0" dirty="0" smtClean="0"/>
              <a:t> (ambiente non noto e sistema realizzato completamente da capo), </a:t>
            </a:r>
          </a:p>
          <a:p>
            <a:pPr>
              <a:buFontTx/>
              <a:buChar char="-"/>
            </a:pPr>
            <a:r>
              <a:rPr lang="it-IT" baseline="0" dirty="0" smtClean="0"/>
              <a:t>tempo a disposizione</a:t>
            </a:r>
          </a:p>
          <a:p>
            <a:pPr>
              <a:buFontTx/>
              <a:buChar char="-"/>
            </a:pPr>
            <a:r>
              <a:rPr lang="it-IT" baseline="0" dirty="0" smtClean="0"/>
              <a:t> comunicazione tra 3 sottoteam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aseline="0" dirty="0" smtClean="0"/>
              <a:t>Dopo diverse consultazioni con il committente, i requisiti sono cambiati, ma alla fine è stata realizzata una documentazione solida, flessibile. Per il team 2 le funzionalità dei tirocinanti, pagamenti e servizi rispettano questo requisito e sono quasi aderenti alle richieste del committente. La semplicità e  chiarezza sono i nostri punti di forza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- Abbiamo cercato</a:t>
            </a:r>
            <a:r>
              <a:rPr lang="it-IT" baseline="0" dirty="0" smtClean="0"/>
              <a:t> di attenerci il più possibile al sistema di riferimento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La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 ha comportato una conoscenza quasi globale dei requisiti del sottosistema a tutti i team </a:t>
            </a:r>
            <a:r>
              <a:rPr lang="it-IT" dirty="0" err="1" smtClean="0"/>
              <a:t>members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738-C1D5-4C0F-9A1E-7C088B866E8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B4FF-C3C0-47CD-BD78-073B9292DD40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5E1C-E53C-4471-AF39-77E4C2343FCF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2AED-89CE-44D5-BB78-0BFCBDE11F8F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FD7-DBC1-4A2E-8498-937F2559B7E3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FB7D-D67F-45CF-A7F9-A6D9C6F34263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EBC-8580-402B-9961-B0FD7CB6CFD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5FB3-320C-4134-9144-CB9F176A442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FEA-3DB0-414B-9C43-87C22C3AB054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467-4081-4EEA-B0D2-2988DF533D7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0AB-FA2C-4338-B654-D49B9CF4B4FD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F1FD18-C973-4BFE-9DC8-614B050EAE48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179512" y="5589240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0512100741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556792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10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149080"/>
            <a:ext cx="3400814" cy="180332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39552" y="3140968"/>
            <a:ext cx="79928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500" dirty="0" smtClean="0"/>
              <a:t>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 realizzati </a:t>
            </a:r>
            <a:r>
              <a:rPr lang="it-IT" sz="2500" dirty="0" smtClean="0"/>
              <a:t>seguendo il criterio di copertura 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692696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852936"/>
            <a:ext cx="1429993" cy="2011686"/>
          </a:xfrm>
          <a:prstGeom prst="rect">
            <a:avLst/>
          </a:prstGeom>
          <a:noFill/>
        </p:spPr>
      </p:pic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sz="2600" u="sng" dirty="0" smtClean="0"/>
              <a:t>Incongruenze</a:t>
            </a:r>
            <a:r>
              <a:rPr lang="it-IT" sz="2600" dirty="0" smtClean="0"/>
              <a:t> tra </a:t>
            </a:r>
            <a:r>
              <a:rPr lang="it-IT" sz="2600" dirty="0" smtClean="0"/>
              <a:t>documentazione fornita e sistema </a:t>
            </a:r>
            <a:r>
              <a:rPr lang="it-IT" sz="2600" dirty="0" smtClean="0"/>
              <a:t>implementato</a:t>
            </a:r>
            <a:endParaRPr lang="it-IT" sz="2600" dirty="0" smtClean="0"/>
          </a:p>
          <a:p>
            <a:pPr marL="365760" lvl="1" indent="0"/>
            <a:r>
              <a:rPr lang="it-IT" sz="2400" dirty="0" smtClean="0"/>
              <a:t> </a:t>
            </a:r>
            <a:r>
              <a:rPr lang="it-IT" sz="2200" i="1" dirty="0" smtClean="0"/>
              <a:t>difficoltà nell’organizzazione della </a:t>
            </a:r>
            <a:r>
              <a:rPr lang="it-IT" sz="2200" i="1" dirty="0" smtClean="0"/>
              <a:t>fase di </a:t>
            </a:r>
            <a:r>
              <a:rPr lang="it-IT" sz="2200" i="1" dirty="0" err="1" smtClean="0"/>
              <a:t>testing</a:t>
            </a:r>
            <a:r>
              <a:rPr lang="it-IT" sz="2200" i="1" dirty="0" smtClean="0"/>
              <a:t> e nella </a:t>
            </a:r>
            <a:r>
              <a:rPr lang="it-IT" sz="2200" i="1" dirty="0" smtClean="0"/>
              <a:t>comprensione della documentazione e del </a:t>
            </a:r>
            <a:r>
              <a:rPr lang="it-IT" sz="2200" i="1" dirty="0" smtClean="0"/>
              <a:t>funzionamento </a:t>
            </a:r>
            <a:r>
              <a:rPr lang="it-IT" sz="2200" i="1" dirty="0" smtClean="0"/>
              <a:t>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077072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funzionalità non implementate o non coerenti con la documentazione	</a:t>
            </a:r>
            <a:r>
              <a:rPr lang="it-IT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Sottosistema non implementato: </a:t>
            </a:r>
          </a:p>
          <a:p>
            <a:pPr marL="0" indent="0">
              <a:buNone/>
            </a:pPr>
            <a:r>
              <a:rPr lang="it-IT" i="1" dirty="0" smtClean="0"/>
              <a:t>bassa 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chiare </a:t>
            </a:r>
            <a:r>
              <a:rPr lang="it-IT" i="1" dirty="0" smtClean="0"/>
              <a:t>robustezza ai cambiamenti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  <p:bldP spid="5" grpId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abbiamo imparato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scadenze</a:t>
            </a:r>
          </a:p>
          <a:p>
            <a:pPr marL="0" indent="0"/>
            <a:r>
              <a:rPr lang="it-IT" dirty="0" smtClean="0"/>
              <a:t> Lavoro di squadra</a:t>
            </a:r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17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66482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836712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I sottosistemi da 3 diventano 9: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Servizi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Ricerca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</a:t>
            </a:r>
            <a:r>
              <a:rPr lang="it-IT" sz="1700" dirty="0" smtClean="0"/>
              <a:t>Gestione Tirocinanti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</a:t>
            </a:r>
            <a:r>
              <a:rPr lang="it-IT" sz="1700" dirty="0" smtClean="0"/>
              <a:t>Gestione Registro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</a:t>
            </a:r>
            <a:r>
              <a:rPr lang="it-IT" sz="1700" dirty="0" smtClean="0"/>
              <a:t>Gestione Questionari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7951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livelli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questa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212976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1"/>
      <p:bldP spid="5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1020</TotalTime>
  <Words>838</Words>
  <Application>Microsoft Office PowerPoint</Application>
  <PresentationFormat>Presentazione su schermo (4:3)</PresentationFormat>
  <Paragraphs>152</Paragraphs>
  <Slides>17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Mariella Ferrara</dc:creator>
  <cp:keywords>@silo</cp:keywords>
  <cp:lastModifiedBy>festaG</cp:lastModifiedBy>
  <cp:revision>115</cp:revision>
  <dcterms:created xsi:type="dcterms:W3CDTF">2012-12-23T12:37:08Z</dcterms:created>
  <dcterms:modified xsi:type="dcterms:W3CDTF">2013-01-04T15:30:50Z</dcterms:modified>
</cp:coreProperties>
</file>