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.jpeg" ContentType="image/jpeg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9360" y="-7200"/>
            <a:ext cx="9162720" cy="1041120"/>
          </a:xfrm>
          <a:prstGeom prst="rect">
            <a:avLst>
              <a:gd fmla="val 0" name="adj1"/>
              <a:gd fmla="val 0" name="adj2"/>
              <a:gd fmla="val 0" name="adj3"/>
              <a:gd fmla="val 0" name="adj4"/>
              <a:gd fmla="val 0" name="adj5"/>
              <a:gd fmla="val 0" name="adj6"/>
              <a:gd fmla="val 0" name="adj7"/>
              <a:gd fmla="val 0" name="adj8"/>
            </a:avLst>
          </a:prstGeom>
          <a:gradFill>
            <a:gsLst>
              <a:gs pos="0">
                <a:srgbClr val="86b1b8"/>
              </a:gs>
              <a:gs pos="100000">
                <a:srgbClr val="9be0eb"/>
              </a:gs>
            </a:gsLst>
            <a:lin ang="5400000"/>
          </a:gradFill>
        </p:spPr>
      </p:sp>
      <p:sp>
        <p:nvSpPr>
          <p:cNvPr id="1" name="CustomShape 2"/>
          <p:cNvSpPr/>
          <p:nvPr/>
        </p:nvSpPr>
        <p:spPr>
          <a:xfrm>
            <a:off x="4381560" y="-7200"/>
            <a:ext cx="4762080" cy="637920"/>
          </a:xfrm>
          <a:prstGeom prst="rect">
            <a:avLst>
              <a:gd fmla="val 0" name="adj1"/>
              <a:gd fmla="val 0" name="adj2"/>
              <a:gd fmla="val 0" name="adj3"/>
              <a:gd fmla="val 0" name="adj4"/>
              <a:gd fmla="val 0" name="adj5"/>
              <a:gd fmla="val 0" name="adj6"/>
              <a:gd fmla="val 0" name="adj7"/>
              <a:gd fmla="val 0" name="adj8"/>
            </a:avLst>
          </a:prstGeom>
          <a:gradFill>
            <a:gsLst>
              <a:gs pos="0">
                <a:srgbClr val="84b2ba"/>
              </a:gs>
              <a:gs pos="100000">
                <a:srgbClr val="9bd7e1"/>
              </a:gs>
            </a:gsLst>
            <a:lin ang="5400000"/>
          </a:gradFill>
        </p:spPr>
      </p:sp>
      <p:sp>
        <p:nvSpPr>
          <p:cNvPr id="2" name="CustomShape 3"/>
          <p:cNvSpPr/>
          <p:nvPr/>
        </p:nvSpPr>
        <p:spPr>
          <a:xfrm>
            <a:off x="-29160" y="421560"/>
            <a:ext cx="9162720" cy="648720"/>
          </a:xfrm>
          <a:prstGeom prst="rect">
            <a:avLst>
              <a:gd fmla="val 0" name="adj1"/>
              <a:gd fmla="val 0" name="adj2"/>
              <a:gd fmla="val 0" name="adj3"/>
              <a:gd fmla="val 0" name="adj4"/>
              <a:gd fmla="val 0" name="adj5"/>
              <a:gd fmla="val 0" name="adj6"/>
              <a:gd fmla="val 0" name="adj7"/>
              <a:gd fmla="val 0" name="adj8"/>
            </a:avLst>
          </a:prstGeom>
          <a:ln w="10800">
            <a:solidFill>
              <a:srgbClr val="a5d0d7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>
            <a:off x="-21600" y="495360"/>
            <a:ext cx="9175320" cy="529920"/>
          </a:xfrm>
          <a:prstGeom prst="rect">
            <a:avLst>
              <a:gd fmla="val 0" name="adj1"/>
              <a:gd fmla="val 0" name="adj2"/>
              <a:gd fmla="val 0" name="adj3"/>
              <a:gd fmla="val 0" name="adj4"/>
              <a:gd fmla="val 0" name="adj5"/>
              <a:gd fmla="val 0" name="adj6"/>
              <a:gd fmla="val 0" name="adj7"/>
              <a:gd fmla="val 0" name="adj8"/>
            </a:avLst>
          </a:prstGeom>
          <a:ln w="9360">
            <a:solidFill>
              <a:srgbClr val="bbecf4"/>
            </a:solidFill>
            <a:round/>
          </a:ln>
        </p:spPr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it-IT">
                <a:solidFill>
                  <a:srgbClr val="000000"/>
                </a:solidFill>
                <a:latin typeface="Calibri"/>
              </a:rPr>
              <a:t>29/12/12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5185377C-02E3-4ADF-964B-B9E6AA31255C}" type="slidenum">
              <a:rPr lang="it-IT">
                <a:solidFill>
                  <a:srgbClr val="000000"/>
                </a:solidFill>
                <a:latin typeface="Calibri"/>
              </a:rPr>
              <a:t>&lt;numero&gt;</a:t>
            </a:fld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it-IT"/>
              <a:t>Fate clic per modificare il formato del testo del titolo</a:t>
            </a:r>
            <a:endParaRPr/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it-IT"/>
              <a:t>Fate clic per modificare il formato del testo della struttura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it-IT"/>
              <a:t>Secondo livello struttura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it-IT"/>
              <a:t>Terzo livello struttura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it-IT"/>
              <a:t>Quarto livello struttura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it-IT"/>
              <a:t>Quinto livello struttura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it-IT"/>
              <a:t>Sesto livello struttura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it-IT"/>
              <a:t>Settimo livello struttura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b="1" lang="it-IT" sz="4800">
                <a:solidFill>
                  <a:srgbClr val="000000"/>
                </a:solidFill>
                <a:latin typeface="Calibri"/>
              </a:rPr>
              <a:t>N</a:t>
            </a:r>
            <a:r>
              <a:rPr b="1" lang="it-IT" sz="4800">
                <a:solidFill>
                  <a:srgbClr val="000000"/>
                </a:solidFill>
                <a:latin typeface="Calibri"/>
              </a:rPr>
              <a:t>	</a:t>
            </a:r>
            <a:r>
              <a:rPr b="1" lang="it-IT" sz="4800">
                <a:solidFill>
                  <a:srgbClr val="000000"/>
                </a:solidFill>
                <a:latin typeface="Calibri"/>
              </a:rPr>
              <a:t>OTIFICHE EMAIL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2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  <p:txBody>
          <a:bodyPr bIns="45000" lIns="90000" rIns="90000" tIns="0"/>
          <a:p>
            <a:pPr>
              <a:lnSpc>
                <a:spcPct val="100000"/>
              </a:lnSpc>
              <a:buSzPct val="95000"/>
              <a:buFont typeface="Arial"/>
              <a:buChar char="•"/>
            </a:pPr>
            <a:r>
              <a:rPr b="1" lang="it-IT" sz="2800">
                <a:solidFill>
                  <a:srgbClr val="000000"/>
                </a:solidFill>
                <a:latin typeface="Calibri"/>
              </a:rPr>
              <a:t>NotificheMail: </a:t>
            </a:r>
            <a:r>
              <a:rPr lang="it-IT" sz="2800">
                <a:solidFill>
                  <a:srgbClr val="000000"/>
                </a:solidFill>
                <a:latin typeface="Calibri"/>
              </a:rPr>
              <a:t>è una funzionalità interna al nostro sitema che permette di inviare, brevi messaggi di notifiche agli utenti che porto a termine iterazioni con il nostro sistema: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b="1" lang="it-IT" sz="4800">
                <a:solidFill>
                  <a:srgbClr val="000000"/>
                </a:solidFill>
                <a:latin typeface="Calibri"/>
              </a:rPr>
              <a:t>TIPI DI NOTIFICHE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4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  <p:txBody>
          <a:bodyPr bIns="45000" lIns="90000" rIns="90000" tIns="0"/>
          <a:p>
            <a:pPr>
              <a:lnSpc>
                <a:spcPct val="100000"/>
              </a:lnSpc>
              <a:buSzPct val="95000"/>
              <a:buFont typeface="Arial"/>
              <a:buChar char="•"/>
            </a:pPr>
            <a:r>
              <a:rPr lang="it-IT" sz="2800">
                <a:solidFill>
                  <a:srgbClr val="000000"/>
                </a:solidFill>
                <a:latin typeface="Calibri"/>
              </a:rPr>
              <a:t>Fra le varie notifiche che il sistema invia possiamo trovare notifiche di :</a:t>
            </a:r>
            <a:endParaRPr/>
          </a:p>
          <a:p>
            <a:pPr>
              <a:lnSpc>
                <a:spcPct val="100000"/>
              </a:lnSpc>
              <a:buSzPct val="95000"/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SzPct val="95000"/>
              <a:buFont typeface="Arial"/>
              <a:buChar char="•"/>
            </a:pPr>
            <a:r>
              <a:rPr b="1" lang="it-IT" sz="2800">
                <a:solidFill>
                  <a:srgbClr val="000000"/>
                </a:solidFill>
                <a:latin typeface="Calibri"/>
              </a:rPr>
              <a:t>Composizione classe</a:t>
            </a:r>
            <a:r>
              <a:rPr lang="it-IT" sz="2800">
                <a:solidFill>
                  <a:srgbClr val="000000"/>
                </a:solidFill>
                <a:latin typeface="Calibri"/>
              </a:rPr>
              <a:t>, manda una notifica al responsabile delle classi, con un link in cui quest'ultimo l'approverà.</a:t>
            </a:r>
            <a:endParaRPr/>
          </a:p>
          <a:p>
            <a:pPr>
              <a:lnSpc>
                <a:spcPct val="100000"/>
              </a:lnSpc>
              <a:buSzPct val="95000"/>
              <a:buFont typeface="Arial"/>
              <a:buChar char="•"/>
            </a:pPr>
            <a:r>
              <a:rPr b="1" lang="it-IT" sz="2800">
                <a:solidFill>
                  <a:srgbClr val="000000"/>
                </a:solidFill>
                <a:latin typeface="Calibri"/>
              </a:rPr>
              <a:t>Evento</a:t>
            </a:r>
            <a:r>
              <a:rPr lang="it-IT" sz="2800">
                <a:solidFill>
                  <a:srgbClr val="000000"/>
                </a:solidFill>
                <a:latin typeface="Calibri"/>
              </a:rPr>
              <a:t>,manda una notifica tutte le email presenti nel campo CC dell'evento, con data ora e luogo dell'evento.</a:t>
            </a:r>
            <a:endParaRPr/>
          </a:p>
          <a:p>
            <a:pPr>
              <a:lnSpc>
                <a:spcPct val="100000"/>
              </a:lnSpc>
              <a:buSzPct val="95000"/>
              <a:buFont typeface="Arial"/>
              <a:buChar char="•"/>
            </a:pPr>
            <a:r>
              <a:rPr lang="it-IT" sz="2800">
                <a:solidFill>
                  <a:srgbClr val="000000"/>
                </a:solidFill>
                <a:latin typeface="Calibri"/>
              </a:rPr>
              <a:t>…</a:t>
            </a:r>
            <a:r>
              <a:rPr lang="it-IT" sz="2800">
                <a:solidFill>
                  <a:srgbClr val="000000"/>
                </a:solidFill>
                <a:latin typeface="Calibri"/>
              </a:rPr>
              <a:t>..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6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  <p:txBody>
          <a:bodyPr bIns="45000" lIns="90000" rIns="90000" tIns="0"/>
          <a:p>
            <a:pPr>
              <a:lnSpc>
                <a:spcPct val="100000"/>
              </a:lnSpc>
              <a:buSzPct val="95000"/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SzPct val="95000"/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SzPct val="95000"/>
              <a:buFont typeface="Arial"/>
              <a:buChar char="•"/>
            </a:pPr>
            <a:r>
              <a:rPr b="1" lang="it-IT" sz="2800">
                <a:solidFill>
                  <a:srgbClr val="000000"/>
                </a:solidFill>
                <a:latin typeface="Calibri"/>
              </a:rPr>
              <a:t>Licenziamento,</a:t>
            </a:r>
            <a:r>
              <a:rPr lang="it-IT" sz="2800">
                <a:solidFill>
                  <a:srgbClr val="000000"/>
                </a:solidFill>
                <a:latin typeface="Calibri"/>
              </a:rPr>
              <a:t>manda una notifica al diretto interessato</a:t>
            </a:r>
            <a:r>
              <a:rPr b="1" lang="it-IT" sz="2800">
                <a:solidFill>
                  <a:srgbClr val="000000"/>
                </a:solidFill>
                <a:latin typeface="Calibri"/>
              </a:rPr>
              <a:t>.</a:t>
            </a:r>
            <a:endParaRPr/>
          </a:p>
          <a:p>
            <a:pPr>
              <a:lnSpc>
                <a:spcPct val="100000"/>
              </a:lnSpc>
              <a:buSzPct val="95000"/>
              <a:buFont typeface="Arial"/>
              <a:buChar char="•"/>
            </a:pPr>
            <a:r>
              <a:rPr b="1" lang="it-IT" sz="2800">
                <a:solidFill>
                  <a:srgbClr val="000000"/>
                </a:solidFill>
                <a:latin typeface="Calibri"/>
              </a:rPr>
              <a:t>Registrazione,</a:t>
            </a:r>
            <a:r>
              <a:rPr lang="it-IT" sz="2800">
                <a:solidFill>
                  <a:srgbClr val="000000"/>
                </a:solidFill>
                <a:latin typeface="Calibri"/>
              </a:rPr>
              <a:t>alla fine della registrazione il sistema invia un email con le credenziali appena inserite</a:t>
            </a:r>
            <a:r>
              <a:rPr b="1" lang="it-IT" sz="2800">
                <a:solidFill>
                  <a:srgbClr val="000000"/>
                </a:solidFill>
                <a:latin typeface="Calibri"/>
              </a:rPr>
              <a:t>.</a:t>
            </a:r>
            <a:endParaRPr/>
          </a:p>
        </p:txBody>
      </p:sp>
      <p:sp>
        <p:nvSpPr>
          <p:cNvPr id="47" name="TextShape 3"/>
          <p:cNvSpPr txBox="1"/>
          <p:nvPr/>
        </p:nvSpPr>
        <p:spPr>
          <a:xfrm>
            <a:off x="1742040" y="792000"/>
            <a:ext cx="5529960" cy="136800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b="1" lang="it-IT" sz="4800">
                <a:solidFill>
                  <a:srgbClr val="000000"/>
                </a:solidFill>
                <a:latin typeface="Calibri"/>
              </a:rPr>
              <a:t>TIPI DI NOTIFICHE</a:t>
            </a:r>
            <a:endParaRPr/>
          </a:p>
          <a:p>
            <a:pPr algn="ctr">
              <a:lnSpc>
                <a:spcPct val="100000"/>
              </a:lnSpc>
            </a:pPr>
            <a:r>
              <a:rPr lang="it-IT" sz="3000">
                <a:solidFill>
                  <a:srgbClr val="000000"/>
                </a:solidFill>
                <a:latin typeface="Calibri"/>
              </a:rPr>
              <a:t>(continua)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  <p:txBody>
          <a:bodyPr bIns="45000" lIns="90000" rIns="90000" tIns="0"/>
          <a:p>
            <a:pPr>
              <a:lnSpc>
                <a:spcPct val="100000"/>
              </a:lnSpc>
              <a:buSzPct val="95000"/>
              <a:buFont typeface="Arial"/>
              <a:buChar char="•"/>
            </a:pPr>
            <a:r>
              <a:rPr lang="it-IT" sz="2800">
                <a:solidFill>
                  <a:srgbClr val="000000"/>
                </a:solidFill>
                <a:latin typeface="Calibri"/>
              </a:rPr>
              <a:t>Per dar vita a questa funzionalità abbiamo usato </a:t>
            </a:r>
            <a:r>
              <a:rPr b="1" lang="it-IT" sz="2800">
                <a:solidFill>
                  <a:srgbClr val="000000"/>
                </a:solidFill>
                <a:latin typeface="Calibri"/>
              </a:rPr>
              <a:t>JAVAMAIL(è un api della Sun) </a:t>
            </a:r>
            <a:r>
              <a:rPr lang="it-IT" sz="2800">
                <a:solidFill>
                  <a:srgbClr val="000000"/>
                </a:solidFill>
                <a:latin typeface="Calibri"/>
              </a:rPr>
              <a:t>e l'abbiamo integrata nel nostro sistema tramite il design pattern BRIDGE.</a:t>
            </a:r>
            <a:endParaRPr/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b="1" lang="it-IT" sz="4800">
                <a:solidFill>
                  <a:srgbClr val="000000"/>
                </a:solidFill>
                <a:latin typeface="Calibri"/>
              </a:rPr>
              <a:t>IMPLEMENTAZIONE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</p:sp>
      <p:sp>
        <p:nvSpPr>
          <p:cNvPr id="53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b="1" lang="it-IT" sz="4800">
                <a:solidFill>
                  <a:srgbClr val="000000"/>
                </a:solidFill>
                <a:latin typeface="Calibri"/>
              </a:rPr>
              <a:t>IMPLEMENTAZIONE</a:t>
            </a:r>
            <a:endParaRPr/>
          </a:p>
        </p:txBody>
      </p:sp>
      <p:pic>
        <p:nvPicPr>
          <p:cNvPr descr="" id="5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6000" y="1656000"/>
            <a:ext cx="8712000" cy="4392000"/>
          </a:xfrm>
          <a:prstGeom prst="rect">
            <a:avLst/>
          </a:prstGeom>
        </p:spPr>
      </p:pic>
    </p:spTree>
  </p:cSld>
  <p:timing>
    <p:tnLst>
      <p:par>
        <p:cTn dur="indefinite" id="9" nodeType="tmRoot" restart="never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