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429" autoAdjust="0"/>
  </p:normalViewPr>
  <p:slideViewPr>
    <p:cSldViewPr>
      <p:cViewPr varScale="1">
        <p:scale>
          <a:sx n="81" d="100"/>
          <a:sy n="81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</a:t>
            </a:r>
            <a:r>
              <a:rPr lang="it-IT" baseline="0" dirty="0" smtClean="0"/>
              <a:t> possibile cancellare un evento. Per rimuoverlo bisogna essere l’autore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12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 I dati inseriti nel sistema, durante la registrazione o in altre fasi critiche fanno parte di informazioni strettamente personali.</a:t>
            </a:r>
          </a:p>
          <a:p>
            <a:r>
              <a:rPr lang="it-IT" sz="1200" dirty="0" smtClean="0"/>
              <a:t>Qualora quest’ultime venissero rese pubbliche, il sistema notificherà l’accaduto al proprietario dei dati personali.</a:t>
            </a:r>
          </a:p>
          <a:p>
            <a:endParaRPr lang="it-IT" sz="1200" dirty="0" smtClean="0"/>
          </a:p>
          <a:p>
            <a:r>
              <a:rPr lang="it-IT" sz="1200" dirty="0" smtClean="0"/>
              <a:t>Il sistema permette agli utenti di compilare i questionari in maniera anonima nonostante abbiano effettuato l’accesso e siano stati identificati.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1200" dirty="0" smtClean="0"/>
              <a:t>Gli utenti del sistema compiono giornalmente delle operazioni. Il sistema si occupa quasi esclusivamente di interrogazioni al database, gli utenti, quindi, consultano e modificano gli elenchi, dopo aver eseguito operazioni di login. Questo tipo di operazioni, login e consultazione/modifica, seppur oneroso per il database di grande dimensioni, non può quindi occupare più di qualche secondo per produrre risultati. In altre parole il tempo di attese di un utente è di pochi secondi.</a:t>
            </a:r>
          </a:p>
          <a:p>
            <a:pPr algn="just"/>
            <a:r>
              <a:rPr lang="it-IT" sz="1200" dirty="0" smtClean="0"/>
              <a:t>Il sistema deve permettere all’utente di poter ricevere un riscontro da parte del sistema in non più di 5 secondi. </a:t>
            </a:r>
          </a:p>
          <a:p>
            <a:pPr algn="just"/>
            <a:r>
              <a:rPr lang="it-IT" sz="1200" dirty="0" smtClean="0"/>
              <a:t>Inoltre il sistema deve ridurre significativamente il tempo di compilazione dei questionari compilando le domande di cui già conosce le risposte al posto del genitore.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 : Possibili</a:t>
            </a:r>
            <a:r>
              <a:rPr lang="it-IT" baseline="0" dirty="0" smtClean="0"/>
              <a:t> cenni su operazioni.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Visualizza</a:t>
            </a:r>
            <a:r>
              <a:rPr lang="it-IT" baseline="0" dirty="0" smtClean="0"/>
              <a:t> eventi. Tramite un calendario è possibile selezionare il giorno per il quale vogliamo mostrare gli eventi. Gli eventi sono : Filtrati (Genitore vede solo quelli di suo figlio, Staff modifica solo i propri eventi e visualizza gli eventi degli altri).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inserire un evento</a:t>
            </a:r>
            <a:r>
              <a:rPr lang="it-IT" baseline="0" dirty="0" smtClean="0"/>
              <a:t> compilando un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(con controlli su ogni campo </a:t>
            </a:r>
            <a:r>
              <a:rPr lang="it-IT" baseline="0" dirty="0" err="1" smtClean="0"/>
              <a:t>pre</a:t>
            </a:r>
            <a:r>
              <a:rPr lang="it-IT" baseline="0" dirty="0" smtClean="0"/>
              <a:t> invio). Si può allegare un file contenente il programma dell’evento.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possibile modificare</a:t>
            </a:r>
            <a:r>
              <a:rPr lang="it-IT" baseline="0" dirty="0" smtClean="0"/>
              <a:t> un evento cliccando il tasto modifica. Per questioni di ottimizzazione la modifica di un evento </a:t>
            </a:r>
            <a:r>
              <a:rPr lang="it-IT" baseline="0" dirty="0" err="1" smtClean="0"/>
              <a:t>precarica</a:t>
            </a:r>
            <a:r>
              <a:rPr lang="it-IT" baseline="0" dirty="0" smtClean="0"/>
              <a:t> nella </a:t>
            </a:r>
            <a:r>
              <a:rPr lang="it-IT" baseline="0" dirty="0" err="1" smtClean="0"/>
              <a:t>form</a:t>
            </a:r>
            <a:r>
              <a:rPr lang="it-IT" baseline="0" dirty="0" smtClean="0"/>
              <a:t> i dati già presenti e permette allo staff di modificarli. E’ possibile modificare solo un evento creato dalla stessa persona che sta effettuando la modifica. L’allegato può essere ricaricato.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604CA-7593-4640-8FA1-5523937B8510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27/12/2012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2</a:t>
            </a:r>
            <a:endParaRPr lang="it-IT" sz="2000" b="1" dirty="0">
              <a:latin typeface="+mj-lt"/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78576524"/>
              </p:ext>
            </p:extLst>
          </p:nvPr>
        </p:nvGraphicFramePr>
        <p:xfrm>
          <a:off x="29313" y="4572009"/>
          <a:ext cx="2051720" cy="23774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39517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81373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365319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..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521689"/>
              </p:ext>
            </p:extLst>
          </p:nvPr>
        </p:nvGraphicFramePr>
        <p:xfrm>
          <a:off x="7092280" y="6060793"/>
          <a:ext cx="2051720" cy="7924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Giulio Franco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pic>
        <p:nvPicPr>
          <p:cNvPr id="1027" name="Picture 3" descr="C:\linda\uni\esami_da_svolgere\gps\progetto_gps\Atsilo\documenti_comuni\loghi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44" y="764704"/>
            <a:ext cx="4163346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Modifica Evento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modificare solo un evento creato dalla stessa persona che vuole effettuare la modifica. </a:t>
            </a:r>
            <a:endParaRPr lang="it-IT" sz="2400" dirty="0" smtClean="0"/>
          </a:p>
        </p:txBody>
      </p:sp>
      <p:pic>
        <p:nvPicPr>
          <p:cNvPr id="5122" name="Picture 2" descr="C:\Users\Amministratore\Desktop\eventi\modific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786058"/>
            <a:ext cx="7786742" cy="3887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Rimozione </a:t>
            </a:r>
            <a:r>
              <a:rPr lang="it-IT" sz="2800" b="1" dirty="0" smtClean="0">
                <a:latin typeface="+mj-lt"/>
              </a:rPr>
              <a:t>Evento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E’ possibile cancellare un evento. Per farlo bisogna essere l’autore dell’evento che decidiamo di eliminare.</a:t>
            </a:r>
            <a:endParaRPr lang="it-IT" sz="2400" dirty="0" smtClean="0"/>
          </a:p>
        </p:txBody>
      </p:sp>
      <p:pic>
        <p:nvPicPr>
          <p:cNvPr id="6146" name="Picture 2" descr="C:\Users\Amministratore\Desktop\eventi\elimi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786058"/>
            <a:ext cx="7815279" cy="3913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Singleton Pattern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Durante tutta la fase di implementazione abbiamo utilizzato il design pattern “singleton”. </a:t>
            </a:r>
          </a:p>
          <a:p>
            <a:pPr algn="just"/>
            <a:endParaRPr lang="it-IT" sz="2400" dirty="0" smtClean="0"/>
          </a:p>
          <a:p>
            <a:pPr algn="just"/>
            <a:r>
              <a:rPr lang="it-IT" sz="2400" dirty="0" smtClean="0"/>
              <a:t>Questo pattern di tipo </a:t>
            </a:r>
            <a:r>
              <a:rPr lang="it-IT" sz="2400" dirty="0" err="1" smtClean="0"/>
              <a:t>creazionale</a:t>
            </a:r>
            <a:r>
              <a:rPr lang="it-IT" sz="2400" dirty="0" smtClean="0"/>
              <a:t> permette di realizzare una sola istanza di una determinata classe fornendo un punto d’accesso globale a tale istanza.</a:t>
            </a:r>
            <a:endParaRPr lang="it-IT" sz="2400" dirty="0" smtClean="0"/>
          </a:p>
        </p:txBody>
      </p:sp>
      <p:pic>
        <p:nvPicPr>
          <p:cNvPr id="7170" name="Picture 2" descr="C:\Users\Amministratore\Desktop\eventi\singleto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4286256"/>
            <a:ext cx="7377067" cy="714380"/>
          </a:xfrm>
          <a:prstGeom prst="rect">
            <a:avLst/>
          </a:prstGeom>
          <a:noFill/>
        </p:spPr>
      </p:pic>
      <p:pic>
        <p:nvPicPr>
          <p:cNvPr id="7171" name="Picture 3" descr="C:\Users\Amministratore\Desktop\eventi\singleto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5102350"/>
            <a:ext cx="4500594" cy="175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8596" y="476672"/>
            <a:ext cx="821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Obiettivi di Design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857224" y="1857364"/>
            <a:ext cx="7500990" cy="3071834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dirty="0" smtClean="0"/>
              <a:t>Rappresentano, in un prodotto software, le basi del successivo sviluppo del prodotto, perché, su di esse, si fondano le scelte prese durante la fase di implementazione. </a:t>
            </a:r>
          </a:p>
          <a:p>
            <a:pPr marL="0" indent="0" algn="just">
              <a:buNone/>
            </a:pPr>
            <a:r>
              <a:rPr lang="it-IT" dirty="0" smtClean="0"/>
              <a:t>Una breve panoramica illustrerà i principali obiettivi di design di questo progetto.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Sicurezza e tutela della privacy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5720" y="1857364"/>
            <a:ext cx="87154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Il sistema deve garantire la sicurezza e l'affidabilità nell'inserimento dei propri dati sensibili, sia in campo di sicurezza web, sia nel caso del rispetto delle leggi in vigore sulla visibilità e sul trattamento dei dati personali.</a:t>
            </a:r>
          </a:p>
          <a:p>
            <a:endParaRPr lang="it-IT" sz="2400" dirty="0" smtClean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85720" y="3786190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Iscrizione Utenti</a:t>
            </a:r>
          </a:p>
          <a:p>
            <a:pPr lvl="1"/>
            <a:r>
              <a:rPr lang="it-IT" dirty="0" smtClean="0"/>
              <a:t> Registrazione Dati personali</a:t>
            </a:r>
          </a:p>
          <a:p>
            <a:pPr lvl="1"/>
            <a:r>
              <a:rPr lang="it-IT" dirty="0" smtClean="0"/>
              <a:t> Gestione dei pagamenti </a:t>
            </a:r>
          </a:p>
          <a:p>
            <a:pPr lvl="1"/>
            <a:r>
              <a:rPr lang="it-IT" dirty="0" smtClean="0"/>
              <a:t> Questionari anonimi</a:t>
            </a:r>
          </a:p>
        </p:txBody>
      </p:sp>
      <p:pic>
        <p:nvPicPr>
          <p:cNvPr id="1027" name="Picture 3" descr="C:\Users\Amministratore\Desktop\CLIPART_OF_100983_SMJP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2252" y="5000636"/>
            <a:ext cx="1465336" cy="1857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Tempo di Risposta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Gli utenti compiono giornalmente delle operazioni. Il sistema prevede di inviare una risposta all’utente in non più di 5 secondi. </a:t>
            </a:r>
          </a:p>
          <a:p>
            <a:pPr algn="just"/>
            <a:r>
              <a:rPr lang="it-IT" sz="2400" dirty="0" smtClean="0"/>
              <a:t>Alcune delle operazioni che l’utente può effettuare :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Login</a:t>
            </a:r>
          </a:p>
          <a:p>
            <a:pPr lvl="1"/>
            <a:r>
              <a:rPr lang="it-IT" dirty="0" smtClean="0"/>
              <a:t>Modifica dati iscritto</a:t>
            </a:r>
          </a:p>
          <a:p>
            <a:pPr lvl="1"/>
            <a:r>
              <a:rPr lang="it-IT" dirty="0" smtClean="0"/>
              <a:t>Visualizzazione graduatorie</a:t>
            </a:r>
          </a:p>
          <a:p>
            <a:pPr lvl="1"/>
            <a:r>
              <a:rPr lang="it-IT" dirty="0" smtClean="0"/>
              <a:t> Inserimento Eventi</a:t>
            </a:r>
          </a:p>
        </p:txBody>
      </p:sp>
      <p:pic>
        <p:nvPicPr>
          <p:cNvPr id="3074" name="Picture 2" descr="C:\Users\Amministratore\Desktop\12928006-disegno-vettoriale-di-orologio-colorat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500570"/>
            <a:ext cx="2052637" cy="2052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Obiettivi di Design</a:t>
            </a:r>
          </a:p>
          <a:p>
            <a:pPr algn="ctr"/>
            <a:r>
              <a:rPr lang="it-IT" sz="2800" b="1" dirty="0" smtClean="0">
                <a:latin typeface="+mj-lt"/>
              </a:rPr>
              <a:t>Facilità di apprendimento</a:t>
            </a: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Attraverso una semplice interfaccia grafica gli utenti potranno facilmente e velocemente apprendere il funzionamento del sistema.	</a:t>
            </a:r>
          </a:p>
        </p:txBody>
      </p:sp>
      <p:pic>
        <p:nvPicPr>
          <p:cNvPr id="2050" name="Picture 2" descr="C:\Users\Amministratore\Desktop\8717357-illustrazione-di-lavoratore-di-ufficio-con-un-grande-punto-interrogativ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70" y="4000504"/>
            <a:ext cx="2500330" cy="2500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2071678"/>
            <a:ext cx="878687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smtClean="0"/>
              <a:t>Il nostro sistema permette di gestire gli eventi che coinvolgono gli iscritti all’asilo.</a:t>
            </a:r>
            <a:endParaRPr lang="it-IT" sz="2600" dirty="0" smtClean="0"/>
          </a:p>
          <a:p>
            <a:pPr algn="just"/>
            <a:r>
              <a:rPr lang="it-IT" sz="2600" dirty="0" smtClean="0"/>
              <a:t>Alcune delle possibili operazioni sono :</a:t>
            </a:r>
            <a:endParaRPr lang="it-IT" sz="2600" dirty="0" smtClean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85720" y="3571876"/>
            <a:ext cx="500066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dirty="0" smtClean="0"/>
              <a:t>Visualizzazione Eventi</a:t>
            </a:r>
          </a:p>
          <a:p>
            <a:pPr lvl="1"/>
            <a:r>
              <a:rPr lang="it-IT" dirty="0" smtClean="0"/>
              <a:t>Inserimento Eventi</a:t>
            </a:r>
            <a:endParaRPr lang="it-IT" dirty="0" smtClean="0"/>
          </a:p>
          <a:p>
            <a:pPr lvl="1"/>
            <a:r>
              <a:rPr lang="it-IT" dirty="0" smtClean="0"/>
              <a:t>Modifica Eventi</a:t>
            </a:r>
            <a:endParaRPr lang="it-IT" dirty="0" smtClean="0"/>
          </a:p>
          <a:p>
            <a:pPr lvl="1"/>
            <a:r>
              <a:rPr lang="it-IT" dirty="0" smtClean="0"/>
              <a:t>Rimozione Eventi</a:t>
            </a: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endParaRPr lang="it-IT" dirty="0">
              <a:latin typeface="+mj-lt"/>
            </a:endParaRPr>
          </a:p>
        </p:txBody>
      </p:sp>
      <p:pic>
        <p:nvPicPr>
          <p:cNvPr id="2050" name="Picture 2" descr="C:\Users\Amministratore\Desktop\Lucidi lezioni\Ingegneria del software\at-silo\RAD\Casi d'uso\Atsilo3\Eventi\diagramma event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230883"/>
            <a:ext cx="6858048" cy="5627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Visualizzazione Evento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Selezionando un giorno dal calendario è possibile visualizzare tutti gli eventi per quella specifica data.</a:t>
            </a:r>
            <a:endParaRPr lang="it-IT" sz="2400" dirty="0" smtClean="0"/>
          </a:p>
        </p:txBody>
      </p:sp>
      <p:pic>
        <p:nvPicPr>
          <p:cNvPr id="3" name="Picture 2" descr="C:\Users\Amministratore\Desktop\eventi\cal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86059"/>
            <a:ext cx="6357982" cy="3164082"/>
          </a:xfrm>
          <a:prstGeom prst="rect">
            <a:avLst/>
          </a:prstGeom>
          <a:noFill/>
        </p:spPr>
      </p:pic>
      <p:pic>
        <p:nvPicPr>
          <p:cNvPr id="3075" name="Picture 3" descr="C:\Users\Amministratore\Desktop\eventi\lis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4214818"/>
            <a:ext cx="5000660" cy="2504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00034" y="476672"/>
            <a:ext cx="81423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smtClean="0"/>
              <a:t>Gestione Eventi</a:t>
            </a:r>
            <a:endParaRPr lang="it-IT" sz="4800" b="1" dirty="0" smtClean="0"/>
          </a:p>
          <a:p>
            <a:pPr algn="ctr"/>
            <a:r>
              <a:rPr lang="it-IT" sz="2800" b="1" dirty="0" smtClean="0">
                <a:latin typeface="+mj-lt"/>
              </a:rPr>
              <a:t>Inserimento Evento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4282" y="1857365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Il Personale selezionato è abilitato ad inserire degli eventi tramite un apposito </a:t>
            </a:r>
            <a:r>
              <a:rPr lang="it-IT" sz="2400" dirty="0" err="1" smtClean="0"/>
              <a:t>form</a:t>
            </a:r>
            <a:r>
              <a:rPr lang="it-IT" sz="2400" dirty="0" smtClean="0"/>
              <a:t>. E’ possibile allegare un file contenente il programma dell’evento.</a:t>
            </a:r>
            <a:endParaRPr lang="it-IT" sz="2400" dirty="0" smtClean="0"/>
          </a:p>
        </p:txBody>
      </p:sp>
      <p:pic>
        <p:nvPicPr>
          <p:cNvPr id="4098" name="Picture 2" descr="C:\Users\Amministratore\Desktop\eventi\inseriment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78521"/>
            <a:ext cx="7570794" cy="377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698</TotalTime>
  <Words>760</Words>
  <Application>Microsoft Office PowerPoint</Application>
  <PresentationFormat>Presentazione su schermo (4:3)</PresentationFormat>
  <Paragraphs>81</Paragraphs>
  <Slides>12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Amministratore</cp:lastModifiedBy>
  <cp:revision>51</cp:revision>
  <dcterms:created xsi:type="dcterms:W3CDTF">2012-12-23T12:37:08Z</dcterms:created>
  <dcterms:modified xsi:type="dcterms:W3CDTF">2012-12-27T16:06:15Z</dcterms:modified>
</cp:coreProperties>
</file>