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7"/>
  </p:notesMasterIdLst>
  <p:sldIdLst>
    <p:sldId id="256" r:id="rId2"/>
    <p:sldId id="257" r:id="rId3"/>
    <p:sldId id="264" r:id="rId4"/>
    <p:sldId id="260" r:id="rId5"/>
    <p:sldId id="305" r:id="rId6"/>
    <p:sldId id="261" r:id="rId7"/>
    <p:sldId id="262" r:id="rId8"/>
    <p:sldId id="297" r:id="rId9"/>
    <p:sldId id="298" r:id="rId10"/>
    <p:sldId id="265" r:id="rId11"/>
    <p:sldId id="266" r:id="rId12"/>
    <p:sldId id="268" r:id="rId13"/>
    <p:sldId id="267" r:id="rId14"/>
    <p:sldId id="269" r:id="rId15"/>
    <p:sldId id="270" r:id="rId16"/>
    <p:sldId id="271" r:id="rId17"/>
    <p:sldId id="272" r:id="rId18"/>
    <p:sldId id="284" r:id="rId19"/>
    <p:sldId id="274" r:id="rId20"/>
    <p:sldId id="276" r:id="rId21"/>
    <p:sldId id="277" r:id="rId22"/>
    <p:sldId id="294" r:id="rId23"/>
    <p:sldId id="279" r:id="rId24"/>
    <p:sldId id="295" r:id="rId25"/>
    <p:sldId id="307" r:id="rId26"/>
    <p:sldId id="286" r:id="rId27"/>
    <p:sldId id="290" r:id="rId28"/>
    <p:sldId id="292" r:id="rId29"/>
    <p:sldId id="296" r:id="rId30"/>
    <p:sldId id="288" r:id="rId31"/>
    <p:sldId id="303" r:id="rId32"/>
    <p:sldId id="304" r:id="rId33"/>
    <p:sldId id="301" r:id="rId34"/>
    <p:sldId id="302" r:id="rId35"/>
    <p:sldId id="306" r:id="rId3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Stile scuro 1 - Color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Stile con tema 2 - Color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2832" autoAdjust="0"/>
  </p:normalViewPr>
  <p:slideViewPr>
    <p:cSldViewPr>
      <p:cViewPr>
        <p:scale>
          <a:sx n="75" d="100"/>
          <a:sy n="75" d="100"/>
        </p:scale>
        <p:origin x="-1242"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2194E9-6B75-4AD2-8132-8C171B6F57AB}" type="datetimeFigureOut">
              <a:rPr lang="it-IT" smtClean="0"/>
              <a:pPr/>
              <a:t>23/12/2012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13DB79-DE61-4BBD-A985-5277A060F8C1}" type="slidenum">
              <a:rPr lang="it-IT" smtClean="0"/>
              <a:pPr/>
              <a:t>‹N›</a:t>
            </a:fld>
            <a:endParaRPr lang="it-IT"/>
          </a:p>
        </p:txBody>
      </p:sp>
    </p:spTree>
    <p:extLst>
      <p:ext uri="{BB962C8B-B14F-4D97-AF65-F5344CB8AC3E}">
        <p14:creationId xmlns:p14="http://schemas.microsoft.com/office/powerpoint/2010/main" val="190082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10000"/>
          </a:bodyPr>
          <a:lstStyle/>
          <a:p>
            <a:pPr marL="0" algn="l" rtl="0" eaLnBrk="1" fontAlgn="t" latinLnBrk="0" hangingPunct="1">
              <a:spcBef>
                <a:spcPts val="0"/>
              </a:spcBef>
              <a:spcAft>
                <a:spcPts val="0"/>
              </a:spcAft>
            </a:pPr>
            <a:r>
              <a:rPr lang="it-IT" sz="1200" b="1" i="0" u="none" strike="noStrike" kern="1200" dirty="0" smtClean="0">
                <a:solidFill>
                  <a:schemeClr val="lt1"/>
                </a:solidFill>
                <a:latin typeface="Century Schoolbook"/>
              </a:rPr>
              <a:t>Prenotazione libro</a:t>
            </a:r>
            <a:r>
              <a:rPr lang="it-IT" sz="1200" b="1" i="0" u="none" strike="noStrike" kern="1200" baseline="0" dirty="0" smtClean="0">
                <a:solidFill>
                  <a:schemeClr val="lt1"/>
                </a:solidFill>
                <a:latin typeface="Century Schoolbook"/>
              </a:rPr>
              <a:t> non disponibile</a:t>
            </a:r>
            <a:endParaRPr lang="it-IT" sz="1200" b="1" i="0" u="none" strike="noStrike" kern="1200" dirty="0" smtClean="0">
              <a:solidFill>
                <a:schemeClr val="lt1"/>
              </a:solidFill>
              <a:latin typeface="Century Schoolbook"/>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 </a:t>
            </a:r>
            <a:r>
              <a:rPr lang="it-IT" sz="1200" b="0" i="0" u="none" strike="noStrike" kern="1200" dirty="0" smtClean="0">
                <a:solidFill>
                  <a:schemeClr val="dk1"/>
                </a:solidFill>
                <a:latin typeface="Arial"/>
                <a:cs typeface="Arial"/>
              </a:rPr>
              <a:t>Paolo è uno studente che frequenta il corso di laurea in Matematica presso l'Università degli Studi di Salerno. Per il corso di “Fisica” vuole prenotare un libro di supporto per esercizi.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2. </a:t>
            </a:r>
            <a:r>
              <a:rPr lang="it-IT" sz="1200" b="0" i="0" u="none" strike="noStrike" kern="1200" dirty="0" smtClean="0">
                <a:solidFill>
                  <a:schemeClr val="dk1"/>
                </a:solidFill>
                <a:latin typeface="Arial"/>
                <a:cs typeface="Arial"/>
              </a:rPr>
              <a:t>Paolo  accende il suo PC e si connette alla rete;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3</a:t>
            </a:r>
            <a:r>
              <a:rPr lang="it-IT" sz="1200" b="0" i="0" u="none" strike="noStrike" kern="1200" dirty="0" smtClean="0">
                <a:solidFill>
                  <a:schemeClr val="dk1"/>
                </a:solidFill>
                <a:latin typeface="Arial"/>
                <a:cs typeface="Arial"/>
              </a:rPr>
              <a:t>. Accede al sito della biblioteca di ateneo;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4</a:t>
            </a:r>
            <a:r>
              <a:rPr lang="it-IT" sz="1200" b="0" i="0" u="none" strike="noStrike" kern="1200" dirty="0" smtClean="0">
                <a:solidFill>
                  <a:schemeClr val="dk1"/>
                </a:solidFill>
                <a:latin typeface="Arial"/>
                <a:cs typeface="Arial"/>
              </a:rPr>
              <a:t>. Il sistema mostra i servizi messi a disposizione per i clienti;</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5</a:t>
            </a:r>
            <a:r>
              <a:rPr lang="it-IT" sz="1200" b="0" i="0" u="none" strike="noStrike" kern="1200" dirty="0" smtClean="0">
                <a:solidFill>
                  <a:schemeClr val="dk1"/>
                </a:solidFill>
                <a:latin typeface="Arial"/>
                <a:cs typeface="Arial"/>
              </a:rPr>
              <a:t>. Paolo sceglie la funzionalità di ricerca tematica;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6</a:t>
            </a:r>
            <a:r>
              <a:rPr lang="it-IT" sz="1200" b="0" i="0" u="none" strike="noStrike" kern="1200" dirty="0" smtClean="0">
                <a:solidFill>
                  <a:schemeClr val="dk1"/>
                </a:solidFill>
                <a:latin typeface="Arial"/>
                <a:cs typeface="Arial"/>
              </a:rPr>
              <a:t>. Il sistema mostra un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con un campo da compilare, ossia il campo relativo all'argomento da ricercare.</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7</a:t>
            </a:r>
            <a:r>
              <a:rPr lang="it-IT" sz="1200" b="0" i="0" u="none" strike="noStrike" kern="1200" dirty="0" smtClean="0">
                <a:solidFill>
                  <a:schemeClr val="dk1"/>
                </a:solidFill>
                <a:latin typeface="Arial"/>
                <a:cs typeface="Arial"/>
              </a:rPr>
              <a:t>. Paolo non conoscendo informazioni sul libro da ricercare, per restringere il campo, inserisce nell'apposito campo il seguente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“fisica teorica, Landau”. </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8</a:t>
            </a:r>
            <a:r>
              <a:rPr lang="it-IT" sz="1200" b="0" i="0" u="none" strike="noStrike" kern="1200" dirty="0" smtClean="0">
                <a:solidFill>
                  <a:schemeClr val="dk1"/>
                </a:solidFill>
                <a:latin typeface="Arial"/>
                <a:cs typeface="Arial"/>
              </a:rPr>
              <a:t>. Il sistema mostra la lista dei libri corrispondenti al </a:t>
            </a:r>
            <a:r>
              <a:rPr lang="it-IT" sz="1200" b="0" i="0" u="none" strike="noStrike" kern="1200" dirty="0" err="1" smtClean="0">
                <a:solidFill>
                  <a:schemeClr val="dk1"/>
                </a:solidFill>
                <a:latin typeface="Arial"/>
                <a:cs typeface="Arial"/>
              </a:rPr>
              <a:t>tag</a:t>
            </a:r>
            <a:r>
              <a:rPr lang="it-IT" sz="1200" b="0" i="0" u="none" strike="noStrike" kern="1200" dirty="0" smtClean="0">
                <a:solidFill>
                  <a:schemeClr val="dk1"/>
                </a:solidFill>
                <a:latin typeface="Arial"/>
                <a:cs typeface="Arial"/>
              </a:rPr>
              <a:t> inserito.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9</a:t>
            </a:r>
            <a:r>
              <a:rPr lang="it-IT" sz="1200" b="0" i="0" u="none" strike="noStrike" kern="1200" dirty="0" smtClean="0">
                <a:solidFill>
                  <a:schemeClr val="dk1"/>
                </a:solidFill>
                <a:latin typeface="Arial"/>
                <a:cs typeface="Arial"/>
              </a:rPr>
              <a:t>. Paolo dopo aver visualizzato l'elenco dei libri corrispondenti alla sua ricerca clicca sul pulsante “Dettagli” in corrispondenza del volume di “Fisica teorica”;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10</a:t>
            </a:r>
            <a:r>
              <a:rPr lang="it-IT" sz="1200" b="0" i="0" u="none" strike="noStrike" kern="1200" dirty="0" smtClean="0">
                <a:solidFill>
                  <a:schemeClr val="dk1"/>
                </a:solidFill>
                <a:latin typeface="Arial"/>
                <a:cs typeface="Arial"/>
              </a:rPr>
              <a:t>. Il sistema mostra una scheda con i dettagli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11</a:t>
            </a:r>
            <a:r>
              <a:rPr lang="it-IT" sz="1200" b="0" i="0" u="none" strike="noStrike" kern="1200" dirty="0" smtClean="0">
                <a:solidFill>
                  <a:schemeClr val="dk1"/>
                </a:solidFill>
                <a:latin typeface="Arial"/>
                <a:cs typeface="Arial"/>
              </a:rPr>
              <a:t>. Paolo nota che il libro sarà disponibile fra due settimane ma decide in ogni caso di prenotarlo, clicca così sul pulsante “Prenota”.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12</a:t>
            </a:r>
            <a:r>
              <a:rPr lang="it-IT" sz="1200" b="0" i="0" u="none" strike="noStrike" kern="1200" dirty="0" smtClean="0">
                <a:solidFill>
                  <a:schemeClr val="dk1"/>
                </a:solidFill>
                <a:latin typeface="Arial"/>
                <a:cs typeface="Arial"/>
              </a:rPr>
              <a:t>. Il sistema mostra il </a:t>
            </a:r>
            <a:r>
              <a:rPr lang="it-IT" sz="1200" b="0" i="0" u="none" strike="noStrike" kern="1200" dirty="0" err="1" smtClean="0">
                <a:solidFill>
                  <a:schemeClr val="dk1"/>
                </a:solidFill>
                <a:latin typeface="Arial"/>
                <a:cs typeface="Arial"/>
              </a:rPr>
              <a:t>form</a:t>
            </a:r>
            <a:r>
              <a:rPr lang="it-IT" sz="1200" b="0" i="0" u="none" strike="noStrike" kern="1200" dirty="0" smtClean="0">
                <a:solidFill>
                  <a:schemeClr val="dk1"/>
                </a:solidFill>
                <a:latin typeface="Arial"/>
                <a:cs typeface="Arial"/>
              </a:rPr>
              <a:t> di autenticazione, in quanto Paolo non è ancora identificato al sistema.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13</a:t>
            </a:r>
            <a:r>
              <a:rPr lang="it-IT" sz="1200" b="0" i="0" u="none" strike="noStrike" kern="1200" dirty="0" smtClean="0">
                <a:solidFill>
                  <a:schemeClr val="dk1"/>
                </a:solidFill>
                <a:latin typeface="Arial"/>
                <a:cs typeface="Arial"/>
              </a:rPr>
              <a:t>. Dopo che Paolo si è loggato al sistema, quest'ultimo mostra una scheda riepilogativa dei dati riguardanti la prenotazione, dove è indicato anche il giorno in cui è possibile recarsi alla biblioteca per il ritiro del libro.</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14. </a:t>
            </a:r>
            <a:r>
              <a:rPr lang="it-IT" sz="1200" b="0" i="0" u="none" strike="noStrike" kern="1200" dirty="0" smtClean="0">
                <a:solidFill>
                  <a:schemeClr val="dk1"/>
                </a:solidFill>
                <a:latin typeface="Arial"/>
                <a:cs typeface="Arial"/>
              </a:rPr>
              <a:t>Paolo clicca sul pulsante “Conferma”.</a:t>
            </a:r>
            <a:endParaRPr lang="it-IT" sz="1200" b="0" i="0" u="none" strike="noStrike" dirty="0" smtClean="0">
              <a:latin typeface="Arial"/>
            </a:endParaRPr>
          </a:p>
          <a:p>
            <a:pPr marL="0" algn="l" rtl="0" eaLnBrk="1" fontAlgn="t" latinLnBrk="0" hangingPunct="1">
              <a:spcBef>
                <a:spcPts val="0"/>
              </a:spcBef>
              <a:spcAft>
                <a:spcPts val="0"/>
              </a:spcAft>
            </a:pPr>
            <a:r>
              <a:rPr lang="it-IT" sz="1200" b="1" i="0" u="none" strike="noStrike" kern="1200" dirty="0" smtClean="0">
                <a:solidFill>
                  <a:schemeClr val="dk1"/>
                </a:solidFill>
                <a:latin typeface="Arial"/>
                <a:cs typeface="Arial"/>
              </a:rPr>
              <a:t>15</a:t>
            </a:r>
            <a:r>
              <a:rPr lang="it-IT" sz="1200" b="0" i="0" u="none" strike="noStrike" kern="1200" dirty="0" smtClean="0">
                <a:solidFill>
                  <a:schemeClr val="dk1"/>
                </a:solidFill>
                <a:latin typeface="Arial"/>
                <a:cs typeface="Arial"/>
              </a:rPr>
              <a:t>. Il sistema mostra il messaggio di conferma prenotazione.</a:t>
            </a:r>
          </a:p>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3</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CC13DB79-DE61-4BBD-A985-5277A060F8C1}" type="slidenum">
              <a:rPr lang="it-IT" smtClean="0"/>
              <a:pPr/>
              <a:t>14</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8C8C4E06-221C-433F-A152-A6167555014F}" type="datetimeFigureOut">
              <a:rPr lang="it-IT" smtClean="0"/>
              <a:pPr/>
              <a:t>23/12/2012</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B7926A17-E06B-4C7C-B46D-E09CA4355895}" type="slidenum">
              <a:rPr lang="it-IT" smtClean="0"/>
              <a:pPr/>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9" name="Segnaposto numero diapositiva 8"/>
          <p:cNvSpPr>
            <a:spLocks noGrp="1"/>
          </p:cNvSpPr>
          <p:nvPr>
            <p:ph type="sldNum" sz="quarter" idx="15"/>
          </p:nvPr>
        </p:nvSpPr>
        <p:spPr/>
        <p:txBody>
          <a:bodyPr rtlCol="0"/>
          <a:lstStyle/>
          <a:p>
            <a:fld id="{B7926A17-E06B-4C7C-B46D-E09CA4355895}" type="slidenum">
              <a:rPr lang="it-IT" smtClean="0"/>
              <a:pPr/>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8C8C4E06-221C-433F-A152-A6167555014F}" type="datetimeFigureOut">
              <a:rPr lang="it-IT" smtClean="0"/>
              <a:pPr/>
              <a:t>23/12/2012</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B7926A17-E06B-4C7C-B46D-E09CA4355895}"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7926A17-E06B-4C7C-B46D-E09CA4355895}" type="slidenum">
              <a:rPr lang="it-IT" smtClean="0"/>
              <a:pPr/>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7926A17-E06B-4C7C-B46D-E09CA4355895}" type="slidenum">
              <a:rPr lang="it-IT" smtClean="0"/>
              <a:pPr/>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7" name="Segnaposto numero diapositiva 6"/>
          <p:cNvSpPr>
            <a:spLocks noGrp="1"/>
          </p:cNvSpPr>
          <p:nvPr>
            <p:ph type="sldNum" sz="quarter" idx="11"/>
          </p:nvPr>
        </p:nvSpPr>
        <p:spPr/>
        <p:txBody>
          <a:bodyPr rtlCol="0"/>
          <a:lstStyle/>
          <a:p>
            <a:fld id="{B7926A17-E06B-4C7C-B46D-E09CA4355895}" type="slidenum">
              <a:rPr lang="it-IT" smtClean="0"/>
              <a:pPr/>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7926A17-E06B-4C7C-B46D-E09CA4355895}"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8C8C4E06-221C-433F-A152-A6167555014F}" type="datetimeFigureOut">
              <a:rPr lang="it-IT" smtClean="0"/>
              <a:pPr/>
              <a:t>23/12/2012</a:t>
            </a:fld>
            <a:endParaRPr lang="it-IT"/>
          </a:p>
        </p:txBody>
      </p:sp>
      <p:sp>
        <p:nvSpPr>
          <p:cNvPr id="22" name="Segnaposto numero diapositiva 21"/>
          <p:cNvSpPr>
            <a:spLocks noGrp="1"/>
          </p:cNvSpPr>
          <p:nvPr>
            <p:ph type="sldNum" sz="quarter" idx="15"/>
          </p:nvPr>
        </p:nvSpPr>
        <p:spPr/>
        <p:txBody>
          <a:bodyPr rtlCol="0"/>
          <a:lstStyle/>
          <a:p>
            <a:fld id="{B7926A17-E06B-4C7C-B46D-E09CA4355895}" type="slidenum">
              <a:rPr lang="it-IT" smtClean="0"/>
              <a:pPr/>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8C8C4E06-221C-433F-A152-A6167555014F}" type="datetimeFigureOut">
              <a:rPr lang="it-IT" smtClean="0"/>
              <a:pPr/>
              <a:t>23/12/2012</a:t>
            </a:fld>
            <a:endParaRPr lang="it-IT"/>
          </a:p>
        </p:txBody>
      </p:sp>
      <p:sp>
        <p:nvSpPr>
          <p:cNvPr id="18" name="Segnaposto numero diapositiva 17"/>
          <p:cNvSpPr>
            <a:spLocks noGrp="1"/>
          </p:cNvSpPr>
          <p:nvPr>
            <p:ph type="sldNum" sz="quarter" idx="11"/>
          </p:nvPr>
        </p:nvSpPr>
        <p:spPr/>
        <p:txBody>
          <a:bodyPr rtlCol="0"/>
          <a:lstStyle/>
          <a:p>
            <a:fld id="{B7926A17-E06B-4C7C-B46D-E09CA4355895}" type="slidenum">
              <a:rPr lang="it-IT" smtClean="0"/>
              <a:pPr/>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C8C4E06-221C-433F-A152-A6167555014F}" type="datetimeFigureOut">
              <a:rPr lang="it-IT" smtClean="0"/>
              <a:pPr/>
              <a:t>23/12/2012</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7926A17-E06B-4C7C-B46D-E09CA4355895}"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demo.avi"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indig\Desktop\presentazione\logoProgetto.png"/>
          <p:cNvPicPr>
            <a:picLocks noChangeAspect="1" noChangeArrowheads="1"/>
          </p:cNvPicPr>
          <p:nvPr/>
        </p:nvPicPr>
        <p:blipFill>
          <a:blip r:embed="rId2" cstate="print"/>
          <a:srcRect/>
          <a:stretch>
            <a:fillRect/>
          </a:stretch>
        </p:blipFill>
        <p:spPr bwMode="auto">
          <a:xfrm>
            <a:off x="3225800" y="0"/>
            <a:ext cx="5918200" cy="3302000"/>
          </a:xfrm>
          <a:prstGeom prst="rect">
            <a:avLst/>
          </a:prstGeom>
          <a:noFill/>
        </p:spPr>
      </p:pic>
      <p:sp>
        <p:nvSpPr>
          <p:cNvPr id="5" name="CasellaDiTesto 4"/>
          <p:cNvSpPr txBox="1"/>
          <p:nvPr/>
        </p:nvSpPr>
        <p:spPr>
          <a:xfrm>
            <a:off x="4786314" y="3357562"/>
            <a:ext cx="3171061" cy="3028521"/>
          </a:xfrm>
          <a:prstGeom prst="rect">
            <a:avLst/>
          </a:prstGeom>
          <a:noFill/>
        </p:spPr>
        <p:txBody>
          <a:bodyPr wrap="none" rtlCol="0">
            <a:spAutoFit/>
          </a:bodyPr>
          <a:lstStyle/>
          <a:p>
            <a:pPr algn="ctr">
              <a:lnSpc>
                <a:spcPct val="90000"/>
              </a:lnSpc>
            </a:pPr>
            <a:r>
              <a:rPr lang="en-US" sz="1600" b="1" dirty="0" smtClean="0">
                <a:solidFill>
                  <a:srgbClr val="002060"/>
                </a:solidFill>
                <a:latin typeface="Arial" pitchFamily="34" charset="0"/>
                <a:cs typeface="Arial" pitchFamily="34" charset="0"/>
              </a:rPr>
              <a:t>PM:</a:t>
            </a:r>
          </a:p>
          <a:p>
            <a:pPr algn="ctr">
              <a:lnSpc>
                <a:spcPct val="90000"/>
              </a:lnSpc>
            </a:pPr>
            <a:r>
              <a:rPr lang="en-US" sz="1600" dirty="0" err="1" smtClean="0">
                <a:solidFill>
                  <a:srgbClr val="002060"/>
                </a:solidFill>
                <a:latin typeface="Arial" pitchFamily="34" charset="0"/>
                <a:cs typeface="Arial" pitchFamily="34" charset="0"/>
              </a:rPr>
              <a:t>Dott</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Vincenzo</a:t>
            </a:r>
            <a:r>
              <a:rPr lang="en-US" sz="1600" dirty="0" smtClean="0">
                <a:solidFill>
                  <a:srgbClr val="002060"/>
                </a:solidFill>
                <a:latin typeface="Arial" pitchFamily="34" charset="0"/>
                <a:cs typeface="Arial" pitchFamily="34" charset="0"/>
              </a:rPr>
              <a:t> Di </a:t>
            </a:r>
            <a:r>
              <a:rPr lang="en-US" sz="1600" dirty="0" err="1" smtClean="0">
                <a:solidFill>
                  <a:srgbClr val="002060"/>
                </a:solidFill>
                <a:latin typeface="Arial" pitchFamily="34" charset="0"/>
                <a:cs typeface="Arial" pitchFamily="34" charset="0"/>
              </a:rPr>
              <a:t>Donato</a:t>
            </a:r>
            <a:endParaRPr lang="en-US" sz="1600" dirty="0" smtClean="0">
              <a:solidFill>
                <a:srgbClr val="002060"/>
              </a:solidFill>
              <a:latin typeface="Arial" pitchFamily="34" charset="0"/>
              <a:cs typeface="Arial" pitchFamily="34" charset="0"/>
            </a:endParaRPr>
          </a:p>
          <a:p>
            <a:pPr algn="ctr">
              <a:lnSpc>
                <a:spcPct val="90000"/>
              </a:lnSpc>
            </a:pPr>
            <a:r>
              <a:rPr lang="en-US" sz="1600" b="1" dirty="0" smtClean="0">
                <a:solidFill>
                  <a:srgbClr val="002060"/>
                </a:solidFill>
                <a:latin typeface="Arial" pitchFamily="34" charset="0"/>
                <a:cs typeface="Arial" pitchFamily="34" charset="0"/>
              </a:rPr>
              <a:t>TEAM</a:t>
            </a:r>
          </a:p>
          <a:p>
            <a:pPr algn="ctr">
              <a:lnSpc>
                <a:spcPct val="90000"/>
              </a:lnSpc>
            </a:pPr>
            <a:r>
              <a:rPr lang="en-US" sz="1600" dirty="0" smtClean="0">
                <a:solidFill>
                  <a:srgbClr val="002060"/>
                </a:solidFill>
                <a:latin typeface="Arial" pitchFamily="34" charset="0"/>
                <a:cs typeface="Arial" pitchFamily="34" charset="0"/>
              </a:rPr>
              <a:t>Mariano </a:t>
            </a:r>
            <a:r>
              <a:rPr lang="en-US" sz="1600" dirty="0" err="1" smtClean="0">
                <a:solidFill>
                  <a:srgbClr val="002060"/>
                </a:solidFill>
                <a:latin typeface="Arial" pitchFamily="34" charset="0"/>
                <a:cs typeface="Arial" pitchFamily="34" charset="0"/>
              </a:rPr>
              <a:t>Conversano</a:t>
            </a:r>
            <a:endParaRPr lang="en-US" sz="1600" dirty="0" smtClean="0">
              <a:solidFill>
                <a:srgbClr val="002060"/>
              </a:solidFill>
              <a:latin typeface="Arial" pitchFamily="34" charset="0"/>
              <a:cs typeface="Arial" pitchFamily="34" charset="0"/>
            </a:endParaRPr>
          </a:p>
          <a:p>
            <a:pPr algn="ctr">
              <a:lnSpc>
                <a:spcPct val="90000"/>
              </a:lnSpc>
            </a:pPr>
            <a:r>
              <a:rPr lang="en-US" sz="1600" dirty="0" smtClean="0">
                <a:solidFill>
                  <a:srgbClr val="002060"/>
                </a:solidFill>
                <a:latin typeface="Arial" pitchFamily="34" charset="0"/>
                <a:cs typeface="Arial" pitchFamily="34" charset="0"/>
              </a:rPr>
              <a:t>Linda Di Geronimo</a:t>
            </a:r>
          </a:p>
          <a:p>
            <a:pPr algn="ctr">
              <a:lnSpc>
                <a:spcPct val="90000"/>
              </a:lnSpc>
            </a:pPr>
            <a:r>
              <a:rPr lang="en-US" sz="1600" dirty="0" smtClean="0">
                <a:solidFill>
                  <a:srgbClr val="002060"/>
                </a:solidFill>
                <a:latin typeface="Arial" pitchFamily="34" charset="0"/>
                <a:cs typeface="Arial" pitchFamily="34" charset="0"/>
              </a:rPr>
              <a:t>Dario Ferrara</a:t>
            </a:r>
          </a:p>
          <a:p>
            <a:pPr algn="ctr">
              <a:lnSpc>
                <a:spcPct val="90000"/>
              </a:lnSpc>
            </a:pPr>
            <a:r>
              <a:rPr lang="en-US" sz="1600" dirty="0" err="1" smtClean="0">
                <a:solidFill>
                  <a:srgbClr val="002060"/>
                </a:solidFill>
                <a:latin typeface="Arial" pitchFamily="34" charset="0"/>
                <a:cs typeface="Arial" pitchFamily="34" charset="0"/>
              </a:rPr>
              <a:t>Sabato</a:t>
            </a:r>
            <a:r>
              <a:rPr lang="en-US" sz="1600" dirty="0" smtClean="0">
                <a:solidFill>
                  <a:srgbClr val="002060"/>
                </a:solidFill>
                <a:latin typeface="Arial" pitchFamily="34" charset="0"/>
                <a:cs typeface="Arial" pitchFamily="34" charset="0"/>
              </a:rPr>
              <a:t> Napolitano</a:t>
            </a:r>
          </a:p>
          <a:p>
            <a:pPr algn="ctr">
              <a:lnSpc>
                <a:spcPct val="90000"/>
              </a:lnSpc>
            </a:pPr>
            <a:r>
              <a:rPr lang="en-US" sz="1600" dirty="0" smtClean="0">
                <a:solidFill>
                  <a:srgbClr val="002060"/>
                </a:solidFill>
                <a:latin typeface="Arial" pitchFamily="34" charset="0"/>
                <a:cs typeface="Arial" pitchFamily="34" charset="0"/>
              </a:rPr>
              <a:t>Stefano Vitale</a:t>
            </a:r>
          </a:p>
          <a:p>
            <a:pPr algn="ctr">
              <a:lnSpc>
                <a:spcPct val="90000"/>
              </a:lnSpc>
            </a:pP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Corso</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di</a:t>
            </a:r>
            <a:r>
              <a:rPr lang="en-US" sz="1600" dirty="0" smtClean="0">
                <a:solidFill>
                  <a:srgbClr val="002060"/>
                </a:solidFill>
                <a:latin typeface="Arial" pitchFamily="34" charset="0"/>
                <a:cs typeface="Arial" pitchFamily="34" charset="0"/>
              </a:rPr>
              <a:t> </a:t>
            </a:r>
            <a:r>
              <a:rPr lang="en-US" sz="1600" dirty="0" err="1" smtClean="0">
                <a:solidFill>
                  <a:srgbClr val="002060"/>
                </a:solidFill>
                <a:latin typeface="Arial" pitchFamily="34" charset="0"/>
                <a:cs typeface="Arial" pitchFamily="34" charset="0"/>
              </a:rPr>
              <a:t>Ingegneria</a:t>
            </a:r>
            <a:r>
              <a:rPr lang="en-US" sz="1600" dirty="0" smtClean="0">
                <a:solidFill>
                  <a:srgbClr val="002060"/>
                </a:solidFill>
                <a:latin typeface="Arial" pitchFamily="34" charset="0"/>
                <a:cs typeface="Arial" pitchFamily="34" charset="0"/>
              </a:rPr>
              <a:t> del Software</a:t>
            </a:r>
          </a:p>
          <a:p>
            <a:pPr algn="ctr">
              <a:lnSpc>
                <a:spcPct val="90000"/>
              </a:lnSpc>
            </a:pPr>
            <a:r>
              <a:rPr lang="en-US" sz="1600" dirty="0" smtClean="0">
                <a:solidFill>
                  <a:srgbClr val="002060"/>
                </a:solidFill>
                <a:latin typeface="Arial" pitchFamily="34" charset="0"/>
                <a:cs typeface="Arial" pitchFamily="34" charset="0"/>
              </a:rPr>
              <a:t>Prof.ssa F. </a:t>
            </a:r>
            <a:r>
              <a:rPr lang="en-US" sz="1600" dirty="0" err="1" smtClean="0">
                <a:solidFill>
                  <a:srgbClr val="002060"/>
                </a:solidFill>
                <a:latin typeface="Arial" pitchFamily="34" charset="0"/>
                <a:cs typeface="Arial" pitchFamily="34" charset="0"/>
              </a:rPr>
              <a:t>Ferrucci</a:t>
            </a:r>
            <a:endParaRPr lang="en-US" sz="1600" dirty="0" smtClean="0">
              <a:solidFill>
                <a:srgbClr val="002060"/>
              </a:solidFill>
              <a:latin typeface="Arial" pitchFamily="34" charset="0"/>
              <a:cs typeface="Arial" pitchFamily="34" charset="0"/>
            </a:endParaRPr>
          </a:p>
          <a:p>
            <a:pPr algn="ctr">
              <a:lnSpc>
                <a:spcPct val="90000"/>
              </a:lnSpc>
            </a:pPr>
            <a:r>
              <a:rPr lang="en-US" sz="1600" dirty="0" err="1" smtClean="0">
                <a:solidFill>
                  <a:srgbClr val="002060"/>
                </a:solidFill>
                <a:latin typeface="Arial" pitchFamily="34" charset="0"/>
                <a:cs typeface="Arial" pitchFamily="34" charset="0"/>
              </a:rPr>
              <a:t>aa</a:t>
            </a:r>
            <a:r>
              <a:rPr lang="en-US" sz="1600" dirty="0" smtClean="0">
                <a:solidFill>
                  <a:srgbClr val="002060"/>
                </a:solidFill>
                <a:latin typeface="Arial" pitchFamily="34" charset="0"/>
                <a:cs typeface="Arial" pitchFamily="34" charset="0"/>
              </a:rPr>
              <a:t> 2010/2011</a:t>
            </a:r>
          </a:p>
          <a:p>
            <a:endParaRPr lang="it-IT" dirty="0"/>
          </a:p>
        </p:txBody>
      </p:sp>
      <p:sp>
        <p:nvSpPr>
          <p:cNvPr id="7" name="Rettangolo arrotondato 6"/>
          <p:cNvSpPr/>
          <p:nvPr/>
        </p:nvSpPr>
        <p:spPr>
          <a:xfrm>
            <a:off x="4572000" y="3214686"/>
            <a:ext cx="3857652" cy="3143272"/>
          </a:xfrm>
          <a:prstGeom prst="roundRect">
            <a:avLst/>
          </a:prstGeom>
          <a:noFill/>
          <a:ln>
            <a:solidFill>
              <a:schemeClr val="accent1">
                <a:lumMod val="50000"/>
              </a:scheme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71802" y="285728"/>
            <a:ext cx="2676951" cy="461665"/>
          </a:xfrm>
          <a:prstGeom prst="rect">
            <a:avLst/>
          </a:prstGeom>
          <a:noFill/>
        </p:spPr>
        <p:txBody>
          <a:bodyPr wrap="none" rtlCol="0">
            <a:spAutoFit/>
          </a:bodyPr>
          <a:lstStyle/>
          <a:p>
            <a:r>
              <a:rPr lang="it-IT" dirty="0" smtClean="0"/>
              <a:t> </a:t>
            </a:r>
            <a:r>
              <a:rPr lang="it-IT" sz="2400" b="1" dirty="0" smtClean="0">
                <a:latin typeface="Arial" pitchFamily="34" charset="0"/>
                <a:cs typeface="Arial" pitchFamily="34" charset="0"/>
              </a:rPr>
              <a:t>TRACCIABILITA’</a:t>
            </a:r>
            <a:endParaRPr lang="it-IT" sz="2400" b="1" dirty="0">
              <a:latin typeface="Arial" pitchFamily="34" charset="0"/>
              <a:cs typeface="Arial" pitchFamily="34" charset="0"/>
            </a:endParaRPr>
          </a:p>
        </p:txBody>
      </p:sp>
      <p:graphicFrame>
        <p:nvGraphicFramePr>
          <p:cNvPr id="3" name="Tabella 2"/>
          <p:cNvGraphicFramePr>
            <a:graphicFrameLocks noGrp="1"/>
          </p:cNvGraphicFramePr>
          <p:nvPr/>
        </p:nvGraphicFramePr>
        <p:xfrm>
          <a:off x="857224" y="1357298"/>
          <a:ext cx="7072362" cy="4085926"/>
        </p:xfrm>
        <a:graphic>
          <a:graphicData uri="http://schemas.openxmlformats.org/drawingml/2006/table">
            <a:tbl>
              <a:tblPr firstRow="1" bandRow="1">
                <a:tableStyleId>{5C22544A-7EE6-4342-B048-85BDC9FD1C3A}</a:tableStyleId>
              </a:tblPr>
              <a:tblGrid>
                <a:gridCol w="2357454"/>
                <a:gridCol w="2357454"/>
                <a:gridCol w="2357454"/>
              </a:tblGrid>
              <a:tr h="752671">
                <a:tc>
                  <a:txBody>
                    <a:bodyPr/>
                    <a:lstStyle/>
                    <a:p>
                      <a:r>
                        <a:rPr lang="it-IT" dirty="0" smtClean="0"/>
                        <a:t>Requisito</a:t>
                      </a:r>
                      <a:r>
                        <a:rPr lang="it-IT" baseline="0" dirty="0" smtClean="0"/>
                        <a:t> Funzionale</a:t>
                      </a:r>
                      <a:endParaRPr lang="it-IT" dirty="0"/>
                    </a:p>
                  </a:txBody>
                  <a:tcPr/>
                </a:tc>
                <a:tc>
                  <a:txBody>
                    <a:bodyPr/>
                    <a:lstStyle/>
                    <a:p>
                      <a:r>
                        <a:rPr lang="it-IT" dirty="0" smtClean="0"/>
                        <a:t>Scenario</a:t>
                      </a:r>
                      <a:endParaRPr lang="it-IT" dirty="0"/>
                    </a:p>
                  </a:txBody>
                  <a:tcPr/>
                </a:tc>
                <a:tc>
                  <a:txBody>
                    <a:bodyPr/>
                    <a:lstStyle/>
                    <a:p>
                      <a:r>
                        <a:rPr lang="it-IT" dirty="0" smtClean="0"/>
                        <a:t>Caso d’uso</a:t>
                      </a:r>
                      <a:endParaRPr lang="it-IT" dirty="0"/>
                    </a:p>
                  </a:txBody>
                  <a:tcPr/>
                </a:tc>
              </a:tr>
              <a:tr h="3333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del volume interessato, anche se non presente in biblioteca al momento della richiesta perché già in prestito.</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Prenotazione Libro non disponibile</a:t>
                      </a:r>
                    </a:p>
                    <a:p>
                      <a:endParaRPr lang="it-IT" dirty="0"/>
                    </a:p>
                  </a:txBody>
                  <a:tcPr/>
                </a:tc>
                <a:tc>
                  <a:txBody>
                    <a:bodyPr/>
                    <a:lstStyle/>
                    <a:p>
                      <a:r>
                        <a:rPr lang="it-IT" dirty="0" smtClean="0"/>
                        <a:t> Prenotazione Libro</a:t>
                      </a:r>
                      <a:endParaRPr lang="it-IT" dirty="0"/>
                    </a:p>
                  </a:txBody>
                  <a:tcPr/>
                </a:tc>
              </a:tr>
            </a:tbl>
          </a:graphicData>
        </a:graphic>
      </p:graphicFrame>
      <p:sp>
        <p:nvSpPr>
          <p:cNvPr id="4" name="CasellaDiTesto 3"/>
          <p:cNvSpPr txBox="1"/>
          <p:nvPr/>
        </p:nvSpPr>
        <p:spPr>
          <a:xfrm>
            <a:off x="-15776" y="5492948"/>
            <a:ext cx="8674169" cy="1200329"/>
          </a:xfrm>
          <a:prstGeom prst="rect">
            <a:avLst/>
          </a:prstGeom>
          <a:noFill/>
        </p:spPr>
        <p:txBody>
          <a:bodyPr wrap="none" rtlCol="0">
            <a:spAutoFit/>
          </a:bodyPr>
          <a:lstStyle/>
          <a:p>
            <a:r>
              <a:rPr lang="it-IT" dirty="0" smtClean="0"/>
              <a:t> </a:t>
            </a:r>
            <a:r>
              <a:rPr lang="it-IT" sz="2400" b="1" dirty="0" smtClean="0">
                <a:solidFill>
                  <a:srgbClr val="FF0000"/>
                </a:solidFill>
                <a:latin typeface="Arial" pitchFamily="34" charset="0"/>
                <a:cs typeface="Arial" pitchFamily="34" charset="0"/>
              </a:rPr>
              <a:t>TRACCIABILITA: voi non avete questa tracciabilità</a:t>
            </a:r>
          </a:p>
          <a:p>
            <a:r>
              <a:rPr lang="it-IT" sz="2400" b="1" dirty="0" smtClean="0">
                <a:solidFill>
                  <a:srgbClr val="FF0000"/>
                </a:solidFill>
                <a:latin typeface="Arial" pitchFamily="34" charset="0"/>
                <a:cs typeface="Arial" pitchFamily="34" charset="0"/>
              </a:rPr>
              <a:t>Mettete sotto il caso d’uso e dello scenario il nome del file</a:t>
            </a:r>
          </a:p>
          <a:p>
            <a:r>
              <a:rPr lang="it-IT" sz="2400" b="1" dirty="0" smtClean="0">
                <a:solidFill>
                  <a:srgbClr val="FF0000"/>
                </a:solidFill>
                <a:latin typeface="Arial" pitchFamily="34" charset="0"/>
                <a:cs typeface="Arial" pitchFamily="34" charset="0"/>
              </a:rPr>
              <a:t>Come si vede nelle slide precedenti </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285720" y="1071546"/>
            <a:ext cx="8429652" cy="4605354"/>
          </a:xfrm>
          <a:prstGeom prst="rect">
            <a:avLst/>
          </a:prstGeom>
          <a:noFill/>
          <a:ln w="9525">
            <a:noFill/>
            <a:miter lim="800000"/>
            <a:headEnd/>
            <a:tailEnd/>
          </a:ln>
          <a:effectLst/>
        </p:spPr>
      </p:pic>
      <p:sp>
        <p:nvSpPr>
          <p:cNvPr id="4" name="CasellaDiTesto 3"/>
          <p:cNvSpPr txBox="1"/>
          <p:nvPr/>
        </p:nvSpPr>
        <p:spPr>
          <a:xfrm>
            <a:off x="2857488" y="0"/>
            <a:ext cx="2835071" cy="923330"/>
          </a:xfrm>
          <a:prstGeom prst="rect">
            <a:avLst/>
          </a:prstGeom>
          <a:noFill/>
        </p:spPr>
        <p:txBody>
          <a:bodyPr wrap="none" rtlCol="0">
            <a:spAutoFit/>
          </a:bodyPr>
          <a:lstStyle/>
          <a:p>
            <a:pPr algn="ctr"/>
            <a:r>
              <a:rPr lang="it-IT" b="1" dirty="0" smtClean="0">
                <a:latin typeface="Arial" pitchFamily="34" charset="0"/>
                <a:cs typeface="Arial" pitchFamily="34" charset="0"/>
              </a:rPr>
              <a:t>SEQUENCE DIAGRAM:</a:t>
            </a:r>
          </a:p>
          <a:p>
            <a:pPr algn="ctr"/>
            <a:r>
              <a:rPr lang="it-IT" b="1" dirty="0" smtClean="0">
                <a:latin typeface="Arial" pitchFamily="34" charset="0"/>
                <a:cs typeface="Arial" pitchFamily="34" charset="0"/>
              </a:rPr>
              <a:t>Visualizza Dettagli Libro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0"/>
            <a:ext cx="1877437" cy="646331"/>
          </a:xfrm>
          <a:prstGeom prst="rect">
            <a:avLst/>
          </a:prstGeom>
          <a:noFill/>
        </p:spPr>
        <p:txBody>
          <a:bodyPr wrap="none" rtlCol="0">
            <a:spAutoFit/>
          </a:bodyPr>
          <a:lstStyle/>
          <a:p>
            <a:r>
              <a:rPr lang="it-IT" b="1" dirty="0" smtClean="0">
                <a:latin typeface="Arial" pitchFamily="34" charset="0"/>
                <a:cs typeface="Arial" pitchFamily="34" charset="0"/>
              </a:rPr>
              <a:t>Difetti del RAD:</a:t>
            </a:r>
          </a:p>
          <a:p>
            <a:endParaRPr lang="it-IT" dirty="0"/>
          </a:p>
        </p:txBody>
      </p:sp>
      <p:sp>
        <p:nvSpPr>
          <p:cNvPr id="3" name="CasellaDiTesto 2"/>
          <p:cNvSpPr txBox="1"/>
          <p:nvPr/>
        </p:nvSpPr>
        <p:spPr>
          <a:xfrm>
            <a:off x="0" y="3357562"/>
            <a:ext cx="3749744" cy="369332"/>
          </a:xfrm>
          <a:prstGeom prst="rect">
            <a:avLst/>
          </a:prstGeom>
          <a:noFill/>
        </p:spPr>
        <p:txBody>
          <a:bodyPr wrap="none" rtlCol="0">
            <a:spAutoFit/>
          </a:bodyPr>
          <a:lstStyle/>
          <a:p>
            <a:r>
              <a:rPr lang="it-IT" b="1" dirty="0" smtClean="0">
                <a:latin typeface="Arial" pitchFamily="34" charset="0"/>
                <a:cs typeface="Arial" pitchFamily="34" charset="0"/>
              </a:rPr>
              <a:t>Motivazioni problemi riscontrati:</a:t>
            </a:r>
            <a:endParaRPr lang="it-IT" b="1" dirty="0">
              <a:latin typeface="Arial" pitchFamily="34" charset="0"/>
              <a:cs typeface="Arial" pitchFamily="34" charset="0"/>
            </a:endParaRPr>
          </a:p>
        </p:txBody>
      </p:sp>
      <p:sp>
        <p:nvSpPr>
          <p:cNvPr id="4" name="CasellaDiTesto 3"/>
          <p:cNvSpPr txBox="1"/>
          <p:nvPr/>
        </p:nvSpPr>
        <p:spPr>
          <a:xfrm>
            <a:off x="0" y="571480"/>
            <a:ext cx="8751114" cy="2585323"/>
          </a:xfrm>
          <a:prstGeom prst="rect">
            <a:avLst/>
          </a:prstGeom>
          <a:noFill/>
        </p:spPr>
        <p:txBody>
          <a:bodyPr wrap="none" rtlCol="0">
            <a:spAutoFit/>
          </a:bodyPr>
          <a:lstStyle/>
          <a:p>
            <a:pPr marL="342900" indent="-342900" algn="just">
              <a:buAutoNum type="arabicPeriod"/>
            </a:pPr>
            <a:r>
              <a:rPr lang="it-IT" dirty="0" smtClean="0">
                <a:latin typeface="Arial" pitchFamily="34" charset="0"/>
                <a:cs typeface="Arial" pitchFamily="34" charset="0"/>
              </a:rPr>
              <a:t>Nell’identificazione dei casi d’uso si è rappresentata la ricerca del libro come </a:t>
            </a:r>
          </a:p>
          <a:p>
            <a:pPr marL="342900" indent="-342900" algn="just"/>
            <a:r>
              <a:rPr lang="it-IT" dirty="0" smtClean="0">
                <a:latin typeface="Arial" pitchFamily="34" charset="0"/>
                <a:cs typeface="Arial" pitchFamily="34" charset="0"/>
              </a:rPr>
              <a:t> generalizzazione di tre altre ricerche (ricerca per titolo, ricerca per tematica, </a:t>
            </a:r>
          </a:p>
          <a:p>
            <a:pPr marL="342900" indent="-342900" algn="just"/>
            <a:r>
              <a:rPr lang="it-IT" dirty="0" smtClean="0">
                <a:latin typeface="Arial" pitchFamily="34" charset="0"/>
                <a:cs typeface="Arial" pitchFamily="34" charset="0"/>
              </a:rPr>
              <a:t>Ricerca </a:t>
            </a:r>
            <a:r>
              <a:rPr lang="it-IT" dirty="0" err="1" smtClean="0">
                <a:latin typeface="Arial" pitchFamily="34" charset="0"/>
                <a:cs typeface="Arial" pitchFamily="34" charset="0"/>
              </a:rPr>
              <a:t>multicampo</a:t>
            </a:r>
            <a:r>
              <a:rPr lang="it-IT" dirty="0" smtClean="0">
                <a:latin typeface="Arial" pitchFamily="34" charset="0"/>
                <a:cs typeface="Arial" pitchFamily="34" charset="0"/>
              </a:rPr>
              <a:t>) , ma nella rappresentazione degli oggetti dinamici del </a:t>
            </a:r>
          </a:p>
          <a:p>
            <a:pPr marL="342900" indent="-342900" algn="just"/>
            <a:r>
              <a:rPr lang="it-IT" dirty="0" smtClean="0">
                <a:latin typeface="Arial" pitchFamily="34" charset="0"/>
                <a:cs typeface="Arial" pitchFamily="34" charset="0"/>
              </a:rPr>
              <a:t>Sistema non sono state definite tutte le ricerche ma solo la loro generalizzazione</a:t>
            </a:r>
          </a:p>
          <a:p>
            <a:pPr marL="342900" indent="-342900" algn="just"/>
            <a:endParaRPr lang="it-IT" dirty="0">
              <a:latin typeface="Arial" pitchFamily="34" charset="0"/>
              <a:cs typeface="Arial" pitchFamily="34" charset="0"/>
            </a:endParaRPr>
          </a:p>
          <a:p>
            <a:pPr marL="342900" indent="-342900" algn="just"/>
            <a:r>
              <a:rPr lang="it-IT" dirty="0" smtClean="0">
                <a:latin typeface="Arial" pitchFamily="34" charset="0"/>
                <a:cs typeface="Arial" pitchFamily="34" charset="0"/>
              </a:rPr>
              <a:t>2. Gli </a:t>
            </a:r>
            <a:r>
              <a:rPr lang="it-IT" dirty="0" err="1" smtClean="0">
                <a:latin typeface="Arial" pitchFamily="34" charset="0"/>
                <a:cs typeface="Arial" pitchFamily="34" charset="0"/>
              </a:rPr>
              <a:t>use</a:t>
            </a:r>
            <a:r>
              <a:rPr lang="it-IT" dirty="0" smtClean="0">
                <a:latin typeface="Arial" pitchFamily="34" charset="0"/>
                <a:cs typeface="Arial" pitchFamily="34" charset="0"/>
              </a:rPr>
              <a:t> case </a:t>
            </a:r>
            <a:r>
              <a:rPr lang="it-IT" dirty="0" err="1" smtClean="0">
                <a:latin typeface="Arial" pitchFamily="34" charset="0"/>
                <a:cs typeface="Arial" pitchFamily="34" charset="0"/>
              </a:rPr>
              <a:t>diagram</a:t>
            </a:r>
            <a:r>
              <a:rPr lang="it-IT" dirty="0" smtClean="0">
                <a:latin typeface="Arial" pitchFamily="34" charset="0"/>
                <a:cs typeface="Arial" pitchFamily="34" charset="0"/>
              </a:rPr>
              <a:t> sono stati presentati attraverso tre livelli di astrazione.</a:t>
            </a:r>
          </a:p>
          <a:p>
            <a:pPr marL="342900" indent="-342900" algn="just"/>
            <a:r>
              <a:rPr lang="it-IT" dirty="0" smtClean="0">
                <a:latin typeface="Arial" pitchFamily="34" charset="0"/>
                <a:cs typeface="Arial" pitchFamily="34" charset="0"/>
              </a:rPr>
              <a:t>Il terzo livello di astrazione è stato rappresentato solo dagli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che avevano </a:t>
            </a:r>
          </a:p>
          <a:p>
            <a:pPr marL="342900" indent="-342900" algn="just"/>
            <a:r>
              <a:rPr lang="it-IT" dirty="0" smtClean="0">
                <a:latin typeface="Arial" pitchFamily="34" charset="0"/>
                <a:cs typeface="Arial" pitchFamily="34" charset="0"/>
              </a:rPr>
              <a:t>Associazioni (specializzazioni, inclusioni, estensioni) con altri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di package </a:t>
            </a:r>
          </a:p>
          <a:p>
            <a:pPr marL="342900" indent="-342900" algn="just"/>
            <a:r>
              <a:rPr lang="it-IT" dirty="0" smtClean="0">
                <a:latin typeface="Arial" pitchFamily="34" charset="0"/>
                <a:cs typeface="Arial" pitchFamily="34" charset="0"/>
              </a:rPr>
              <a:t>diversi</a:t>
            </a:r>
          </a:p>
        </p:txBody>
      </p:sp>
      <p:sp>
        <p:nvSpPr>
          <p:cNvPr id="5" name="CasellaDiTesto 4"/>
          <p:cNvSpPr txBox="1"/>
          <p:nvPr/>
        </p:nvSpPr>
        <p:spPr>
          <a:xfrm>
            <a:off x="0" y="3786190"/>
            <a:ext cx="8715404" cy="2031325"/>
          </a:xfrm>
          <a:prstGeom prst="rect">
            <a:avLst/>
          </a:prstGeom>
          <a:noFill/>
        </p:spPr>
        <p:txBody>
          <a:bodyPr wrap="square" rtlCol="0">
            <a:spAutoFit/>
          </a:bodyPr>
          <a:lstStyle/>
          <a:p>
            <a:r>
              <a:rPr lang="it-IT" dirty="0" smtClean="0">
                <a:latin typeface="Arial" pitchFamily="34" charset="0"/>
                <a:cs typeface="Arial" pitchFamily="34" charset="0"/>
              </a:rPr>
              <a:t>1. La decisione di inserire la ricerca del libro come generalizzazione delle altre </a:t>
            </a:r>
          </a:p>
          <a:p>
            <a:r>
              <a:rPr lang="it-IT" dirty="0" smtClean="0">
                <a:latin typeface="Arial" pitchFamily="34" charset="0"/>
                <a:cs typeface="Arial" pitchFamily="34" charset="0"/>
              </a:rPr>
              <a:t>Tre ricerche è stata decisa durante la stesura dell’ODD , tale modifica ci avrebbe </a:t>
            </a:r>
          </a:p>
          <a:p>
            <a:r>
              <a:rPr lang="it-IT" dirty="0" smtClean="0">
                <a:latin typeface="Arial" pitchFamily="34" charset="0"/>
                <a:cs typeface="Arial" pitchFamily="34" charset="0"/>
              </a:rPr>
              <a:t>Bloccato nella continuazione del progetto .</a:t>
            </a:r>
          </a:p>
          <a:p>
            <a:endParaRPr lang="it-IT" dirty="0">
              <a:latin typeface="Arial" pitchFamily="34" charset="0"/>
              <a:cs typeface="Arial" pitchFamily="34" charset="0"/>
            </a:endParaRPr>
          </a:p>
          <a:p>
            <a:r>
              <a:rPr lang="it-IT" dirty="0" smtClean="0">
                <a:latin typeface="Arial" pitchFamily="34" charset="0"/>
                <a:cs typeface="Arial" pitchFamily="34" charset="0"/>
              </a:rPr>
              <a:t>2. La rappresentazione del terzo livello di astrazione per ogni </a:t>
            </a:r>
            <a:r>
              <a:rPr lang="it-IT" dirty="0" err="1" smtClean="0">
                <a:latin typeface="Arial" pitchFamily="34" charset="0"/>
                <a:cs typeface="Arial" pitchFamily="34" charset="0"/>
              </a:rPr>
              <a:t>use</a:t>
            </a:r>
            <a:r>
              <a:rPr lang="it-IT" dirty="0" smtClean="0">
                <a:latin typeface="Arial" pitchFamily="34" charset="0"/>
                <a:cs typeface="Arial" pitchFamily="34" charset="0"/>
              </a:rPr>
              <a:t> </a:t>
            </a:r>
            <a:r>
              <a:rPr lang="it-IT" dirty="0" err="1" smtClean="0">
                <a:latin typeface="Arial" pitchFamily="34" charset="0"/>
                <a:cs typeface="Arial" pitchFamily="34" charset="0"/>
              </a:rPr>
              <a:t>cases</a:t>
            </a:r>
            <a:r>
              <a:rPr lang="it-IT" dirty="0" smtClean="0">
                <a:latin typeface="Arial" pitchFamily="34" charset="0"/>
                <a:cs typeface="Arial" pitchFamily="34" charset="0"/>
              </a:rPr>
              <a:t> sarebbe stata ridondante e </a:t>
            </a:r>
            <a:r>
              <a:rPr lang="it-IT" dirty="0" err="1" smtClean="0">
                <a:latin typeface="Arial" pitchFamily="34" charset="0"/>
                <a:cs typeface="Arial" pitchFamily="34" charset="0"/>
              </a:rPr>
              <a:t>time</a:t>
            </a:r>
            <a:r>
              <a:rPr lang="it-IT" dirty="0" smtClean="0">
                <a:latin typeface="Arial" pitchFamily="34" charset="0"/>
                <a:cs typeface="Arial" pitchFamily="34" charset="0"/>
              </a:rPr>
              <a:t> </a:t>
            </a:r>
            <a:r>
              <a:rPr lang="it-IT" dirty="0" err="1" smtClean="0">
                <a:latin typeface="Arial" pitchFamily="34" charset="0"/>
                <a:cs typeface="Arial" pitchFamily="34" charset="0"/>
              </a:rPr>
              <a:t>consuming</a:t>
            </a:r>
            <a:r>
              <a:rPr lang="it-IT" dirty="0" smtClean="0">
                <a:latin typeface="Arial" pitchFamily="34" charset="0"/>
                <a:cs typeface="Arial" pitchFamily="34" charset="0"/>
              </a:rPr>
              <a:t>.</a:t>
            </a:r>
          </a:p>
          <a:p>
            <a:endParaRPr lang="it-IT" dirty="0"/>
          </a:p>
        </p:txBody>
      </p:sp>
      <p:sp>
        <p:nvSpPr>
          <p:cNvPr id="6" name="CasellaDiTesto 5"/>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357166"/>
            <a:ext cx="4826962" cy="369332"/>
          </a:xfrm>
          <a:prstGeom prst="rect">
            <a:avLst/>
          </a:prstGeom>
          <a:noFill/>
        </p:spPr>
        <p:txBody>
          <a:bodyPr wrap="none" rtlCol="0">
            <a:spAutoFit/>
          </a:bodyPr>
          <a:lstStyle/>
          <a:p>
            <a:r>
              <a:rPr lang="it-IT" b="1" dirty="0" smtClean="0">
                <a:latin typeface="Arial" pitchFamily="34" charset="0"/>
                <a:cs typeface="Arial" pitchFamily="34" charset="0"/>
              </a:rPr>
              <a:t>DESIGN GOALS : identificativi del sistema</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428596" y="1285860"/>
          <a:ext cx="8072494" cy="4211083"/>
        </p:xfrm>
        <a:graphic>
          <a:graphicData uri="http://schemas.openxmlformats.org/drawingml/2006/table">
            <a:tbl>
              <a:tblPr firstRow="1" bandRow="1">
                <a:tableStyleId>{5C22544A-7EE6-4342-B048-85BDC9FD1C3A}</a:tableStyleId>
              </a:tblPr>
              <a:tblGrid>
                <a:gridCol w="2144242"/>
                <a:gridCol w="5928252"/>
              </a:tblGrid>
              <a:tr h="429525">
                <a:tc>
                  <a:txBody>
                    <a:bodyPr/>
                    <a:lstStyle/>
                    <a:p>
                      <a:r>
                        <a:rPr lang="it-IT" dirty="0" smtClean="0"/>
                        <a:t>Nome utente finale</a:t>
                      </a:r>
                      <a:endParaRPr lang="it-IT" dirty="0"/>
                    </a:p>
                  </a:txBody>
                  <a:tcPr/>
                </a:tc>
                <a:tc>
                  <a:txBody>
                    <a:bodyPr/>
                    <a:lstStyle/>
                    <a:p>
                      <a:r>
                        <a:rPr lang="it-IT" dirty="0" smtClean="0"/>
                        <a:t>Cliente</a:t>
                      </a:r>
                      <a:endParaRPr lang="it-IT" dirty="0"/>
                    </a:p>
                  </a:txBody>
                  <a:tcPr/>
                </a:tc>
              </a:tr>
              <a:tr h="3571003">
                <a:tc>
                  <a:txBody>
                    <a:bodyPr/>
                    <a:lstStyle/>
                    <a:p>
                      <a:r>
                        <a:rPr lang="it-IT" dirty="0" smtClean="0"/>
                        <a:t>Design </a:t>
                      </a:r>
                      <a:r>
                        <a:rPr lang="it-IT" dirty="0" err="1" smtClean="0"/>
                        <a:t>Goals</a:t>
                      </a:r>
                      <a:endParaRPr lang="it-IT" dirty="0"/>
                    </a:p>
                  </a:txBody>
                  <a:tcPr/>
                </a:tc>
                <a:tc>
                  <a:txBody>
                    <a:bodyPr/>
                    <a:lstStyle/>
                    <a:p>
                      <a:pPr algn="just" rtl="0"/>
                      <a:r>
                        <a:rPr lang="it-IT" sz="1400" b="1" i="1" dirty="0" smtClean="0"/>
                        <a:t>Tempi di Risposta</a:t>
                      </a:r>
                      <a:r>
                        <a:rPr lang="it-IT" sz="1400" b="0" i="1" dirty="0" smtClean="0"/>
                        <a:t>: </a:t>
                      </a:r>
                      <a:r>
                        <a:rPr lang="it-IT" sz="1400" i="0" dirty="0" smtClean="0"/>
                        <a:t>il sistema si occupa quasi esclusivamente di interrogazioni a database,i clienti ,quindi, consultano e modificano elenchi. Questo tipo di operazioni, seppur oneroso per database di grandi dimensioni, non può quindi occupare più di qualche secondo per produrre risultati. In particolare la funzionalità di ricerca di un libro deve poter essere eseguita in meno di 30 secondi. La prenotazione di un libro deve avvenire in meno di 10 secondi. </a:t>
                      </a:r>
                    </a:p>
                    <a:p>
                      <a:pPr algn="just" rtl="0"/>
                      <a:endParaRPr lang="it-IT" sz="1400" dirty="0" smtClean="0"/>
                    </a:p>
                    <a:p>
                      <a:pPr algn="just" rtl="0"/>
                      <a:r>
                        <a:rPr lang="it-IT" sz="1400" b="1" dirty="0" smtClean="0"/>
                        <a:t>Usabilità</a:t>
                      </a:r>
                      <a:r>
                        <a:rPr lang="it-IT" sz="1400" dirty="0" smtClean="0"/>
                        <a:t>: Attraverso una semplice interfaccia web il cliente potrà facilmente e velocemente apprendere il funzionamento del sistema. Il cliente deve poter effettuare operazioni come la prenotazione di un libro o la richiesta di un nuovo acquisto in meno di dieci click.</a:t>
                      </a:r>
                    </a:p>
                    <a:p>
                      <a:pPr algn="just" rtl="0"/>
                      <a:endParaRPr lang="it-IT" sz="1400" dirty="0" smtClean="0"/>
                    </a:p>
                    <a:p>
                      <a:pPr algn="just" rtl="0"/>
                      <a:r>
                        <a:rPr lang="it-IT" sz="1400" b="1" i="0" dirty="0" smtClean="0"/>
                        <a:t>Adattabilità e Portabilità</a:t>
                      </a:r>
                      <a:r>
                        <a:rPr lang="it-IT" sz="1400" i="0" dirty="0" smtClean="0"/>
                        <a:t>: il sistema deve poter garantire le stesse funzionalità in browser differenti e su architetture hardware diverse.</a:t>
                      </a:r>
                      <a:endParaRPr lang="it-IT" sz="1400" dirty="0" smtClean="0"/>
                    </a:p>
                    <a:p>
                      <a:endParaRPr lang="it-IT"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642919"/>
            <a:ext cx="8572528" cy="7571303"/>
          </a:xfrm>
          <a:prstGeom prst="rect">
            <a:avLst/>
          </a:prstGeom>
          <a:noFill/>
        </p:spPr>
        <p:txBody>
          <a:bodyPr wrap="square" rtlCol="0">
            <a:spAutoFit/>
          </a:bodyPr>
          <a:lstStyle/>
          <a:p>
            <a:r>
              <a:rPr lang="it-IT" sz="1200" b="1" dirty="0"/>
              <a:t>Interfaccia vs usabilità</a:t>
            </a:r>
            <a:endParaRPr lang="it-IT" sz="1200" dirty="0"/>
          </a:p>
          <a:p>
            <a:r>
              <a:rPr lang="it-IT" sz="1200" dirty="0"/>
              <a:t>L’interfaccia del prodotto </a:t>
            </a:r>
            <a:r>
              <a:rPr lang="it-IT" sz="1200" dirty="0" err="1"/>
              <a:t>CBUnisa</a:t>
            </a:r>
            <a:r>
              <a:rPr lang="it-IT" sz="1200" dirty="0"/>
              <a:t> è composta da oggetti molto comprensibili all’utente che vanno a chiarire immediatamente la propria funzione. L’interfaccia è composta da schede</a:t>
            </a:r>
            <a:r>
              <a:rPr lang="it-IT" sz="1200" i="1" dirty="0"/>
              <a:t>, </a:t>
            </a:r>
            <a:r>
              <a:rPr lang="it-IT" sz="1200" dirty="0"/>
              <a:t>pulsanti e varie etichette</a:t>
            </a:r>
            <a:r>
              <a:rPr lang="it-IT" sz="1200" i="1" dirty="0"/>
              <a:t>, </a:t>
            </a:r>
            <a:r>
              <a:rPr lang="it-IT" sz="1200" dirty="0"/>
              <a:t>associate all’oggetto, che fanno intendere la loro utilità</a:t>
            </a:r>
            <a:r>
              <a:rPr lang="it-IT" sz="1200" dirty="0" smtClean="0"/>
              <a:t>.</a:t>
            </a:r>
          </a:p>
          <a:p>
            <a:endParaRPr lang="it-IT" sz="1200" dirty="0"/>
          </a:p>
          <a:p>
            <a:r>
              <a:rPr lang="it-IT" sz="1200" b="1" dirty="0"/>
              <a:t>Sicurezza vs Efficienza</a:t>
            </a:r>
            <a:endParaRPr lang="it-IT" sz="1200" dirty="0"/>
          </a:p>
          <a:p>
            <a:r>
              <a:rPr lang="it-IT" sz="1200" dirty="0"/>
              <a:t>La gestione della sicurezza viene affidata all’utilizzo del login iniziale in quanto va ad autenticare l’utente al quale sarà visualizzata solo la parte del software che gli appartiene, evitando così incongruenze di dati. Questa politica di permessi, permette di non appesantire eccessivamente il software ed è un buon compromesso tra sicurezza ed efficienza</a:t>
            </a:r>
            <a:r>
              <a:rPr lang="it-IT" sz="1200" dirty="0" smtClean="0"/>
              <a:t>.</a:t>
            </a:r>
          </a:p>
          <a:p>
            <a:endParaRPr lang="it-IT" sz="1200" dirty="0"/>
          </a:p>
          <a:p>
            <a:r>
              <a:rPr lang="it-IT" sz="1200" b="1" dirty="0"/>
              <a:t>Comprensibilità vs Tempo</a:t>
            </a:r>
            <a:endParaRPr lang="it-IT" sz="1200" dirty="0"/>
          </a:p>
          <a:p>
            <a:r>
              <a:rPr lang="it-IT" sz="1200" dirty="0"/>
              <a:t>Il codice deve essere più comprensivo possibile in modo da poter essere interpretato da altri programmatori che non hanno partecipato al progetto. Una seconda motivazione è anche per non accrescere la difficoltà dello sviluppo nella fase di </a:t>
            </a:r>
            <a:r>
              <a:rPr lang="it-IT" sz="1200" dirty="0" err="1"/>
              <a:t>testing</a:t>
            </a:r>
            <a:r>
              <a:rPr lang="it-IT" sz="1200" dirty="0"/>
              <a:t>. Il codice sarà commentato in modo da migliorare la lettura delle righe di codice anche se l’aggiunta di commenti accrescerà il tempo necessario per completare l’implementazione</a:t>
            </a:r>
            <a:r>
              <a:rPr lang="it-IT" sz="1200" dirty="0" smtClean="0"/>
              <a:t>.</a:t>
            </a:r>
          </a:p>
          <a:p>
            <a:endParaRPr lang="it-IT" sz="1200" dirty="0"/>
          </a:p>
          <a:p>
            <a:r>
              <a:rPr lang="it-IT" sz="1200" b="1" dirty="0"/>
              <a:t>Spazio di Memoria vs Velocità</a:t>
            </a:r>
            <a:endParaRPr lang="it-IT" sz="1200" dirty="0"/>
          </a:p>
          <a:p>
            <a:r>
              <a:rPr lang="it-IT" sz="1200" dirty="0"/>
              <a:t>Il prodotto dovrà memorizzare informazioni inerenti alle differenti entità riscontrate, essenzialmente il carico complessivo dei dati non influirà sulla velocità del sistema. Oltre modo le operazioni delle funzionalità implementate richiederanno un brevissimo tempo di risposta.</a:t>
            </a:r>
          </a:p>
          <a:p>
            <a:r>
              <a:rPr lang="it-IT" sz="1200" dirty="0"/>
              <a:t>I costi per un disco fisso sono poco onerosi quindi si è scelto di dare più rilevanza alla velocità rispetto che alo spazio. La scelta di un DBMS rispecchia questa decisione in quanto I dati persistenti richiedono più spazio sul disco ma la velocità in lettura e in scrittura è molto alta</a:t>
            </a:r>
            <a:r>
              <a:rPr lang="it-IT" sz="1200" dirty="0" smtClean="0"/>
              <a:t>.</a:t>
            </a:r>
          </a:p>
          <a:p>
            <a:endParaRPr lang="it-IT" sz="1200" dirty="0"/>
          </a:p>
          <a:p>
            <a:r>
              <a:rPr lang="it-IT" sz="1200" b="1" dirty="0" smtClean="0"/>
              <a:t>Tempo </a:t>
            </a:r>
            <a:r>
              <a:rPr lang="it-IT" sz="1200" b="1" dirty="0"/>
              <a:t>di Rilascio vs Qualità</a:t>
            </a:r>
            <a:endParaRPr lang="it-IT" sz="1200" dirty="0"/>
          </a:p>
          <a:p>
            <a:r>
              <a:rPr lang="it-IT" sz="1200" dirty="0"/>
              <a:t>Le scadenze sono parte intrinseca del progetto, il nostro sistema garantirà oltre al rispetto delle date di consegna anche la qualità giusta delle funzionalità descritte e successivamente implementate</a:t>
            </a:r>
            <a:r>
              <a:rPr lang="it-IT" sz="1200" dirty="0" smtClean="0"/>
              <a:t>.</a:t>
            </a:r>
          </a:p>
          <a:p>
            <a:endParaRPr lang="it-IT" sz="1200" dirty="0"/>
          </a:p>
          <a:p>
            <a:endParaRPr lang="it-IT" sz="1200" dirty="0"/>
          </a:p>
          <a:p>
            <a:r>
              <a:rPr lang="it-IT" dirty="0"/>
              <a:t/>
            </a:r>
            <a:br>
              <a:rPr lang="it-IT" dirty="0"/>
            </a:br>
            <a:endParaRPr lang="it-IT" dirty="0"/>
          </a:p>
          <a:p>
            <a:r>
              <a:rPr lang="it-IT" dirty="0"/>
              <a:t/>
            </a:r>
            <a:br>
              <a:rPr lang="it-IT" dirty="0"/>
            </a:br>
            <a:endParaRPr lang="it-IT" dirty="0"/>
          </a:p>
          <a:p>
            <a:r>
              <a:rPr lang="it-IT" dirty="0"/>
              <a:t/>
            </a:r>
            <a:br>
              <a:rPr lang="it-IT" dirty="0"/>
            </a:br>
            <a:endParaRPr lang="it-IT" dirty="0"/>
          </a:p>
          <a:p>
            <a:endParaRPr lang="it-IT" dirty="0"/>
          </a:p>
        </p:txBody>
      </p:sp>
      <p:sp>
        <p:nvSpPr>
          <p:cNvPr id="3" name="CasellaDiTesto 2"/>
          <p:cNvSpPr txBox="1"/>
          <p:nvPr/>
        </p:nvSpPr>
        <p:spPr>
          <a:xfrm>
            <a:off x="3071802" y="214290"/>
            <a:ext cx="1659429" cy="369332"/>
          </a:xfrm>
          <a:prstGeom prst="rect">
            <a:avLst/>
          </a:prstGeom>
          <a:noFill/>
        </p:spPr>
        <p:txBody>
          <a:bodyPr wrap="none" rtlCol="0">
            <a:spAutoFit/>
          </a:bodyPr>
          <a:lstStyle/>
          <a:p>
            <a:r>
              <a:rPr lang="it-IT" b="1" dirty="0" smtClean="0">
                <a:latin typeface="Arial" pitchFamily="34" charset="0"/>
                <a:cs typeface="Arial" pitchFamily="34" charset="0"/>
              </a:rPr>
              <a:t>TRADE OFFS</a:t>
            </a:r>
            <a:endParaRPr lang="it-IT" b="1" dirty="0">
              <a:latin typeface="Arial" pitchFamily="34" charset="0"/>
              <a:cs typeface="Arial" pitchFamily="34" charset="0"/>
            </a:endParaRPr>
          </a:p>
        </p:txBody>
      </p:sp>
      <p:sp>
        <p:nvSpPr>
          <p:cNvPr id="4" name="CasellaDiTesto 3"/>
          <p:cNvSpPr txBox="1"/>
          <p:nvPr/>
        </p:nvSpPr>
        <p:spPr>
          <a:xfrm>
            <a:off x="41324" y="5524896"/>
            <a:ext cx="772038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solo i </a:t>
            </a:r>
            <a:r>
              <a:rPr lang="it-IT" sz="2400" b="1" dirty="0" err="1" smtClean="0">
                <a:solidFill>
                  <a:srgbClr val="FF0000"/>
                </a:solidFill>
                <a:latin typeface="Arial" pitchFamily="34" charset="0"/>
                <a:cs typeface="Arial" pitchFamily="34" charset="0"/>
              </a:rPr>
              <a:t>trade</a:t>
            </a:r>
            <a:r>
              <a:rPr lang="it-IT" sz="2400" b="1" dirty="0" smtClean="0">
                <a:solidFill>
                  <a:srgbClr val="FF0000"/>
                </a:solidFill>
                <a:latin typeface="Arial" pitchFamily="34" charset="0"/>
                <a:cs typeface="Arial" pitchFamily="34" charset="0"/>
              </a:rPr>
              <a:t> </a:t>
            </a:r>
            <a:r>
              <a:rPr lang="it-IT" sz="2400" b="1" dirty="0" err="1" smtClean="0">
                <a:solidFill>
                  <a:srgbClr val="FF0000"/>
                </a:solidFill>
                <a:latin typeface="Arial" pitchFamily="34" charset="0"/>
                <a:cs typeface="Arial" pitchFamily="34" charset="0"/>
              </a:rPr>
              <a:t>offs</a:t>
            </a:r>
            <a:r>
              <a:rPr lang="it-IT" sz="2400" b="1" dirty="0" smtClean="0">
                <a:solidFill>
                  <a:srgbClr val="FF0000"/>
                </a:solidFill>
                <a:latin typeface="Arial" pitchFamily="34" charset="0"/>
                <a:cs typeface="Arial" pitchFamily="34" charset="0"/>
              </a:rPr>
              <a:t> UTILI che vi servono per la </a:t>
            </a:r>
          </a:p>
          <a:p>
            <a:r>
              <a:rPr lang="it-IT" sz="2400" b="1" dirty="0" smtClean="0">
                <a:solidFill>
                  <a:srgbClr val="FF0000"/>
                </a:solidFill>
                <a:latin typeface="Arial" pitchFamily="34" charset="0"/>
                <a:cs typeface="Arial" pitchFamily="34" charset="0"/>
              </a:rPr>
              <a:t>presentazione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57422" y="142852"/>
            <a:ext cx="3980577" cy="646331"/>
          </a:xfrm>
          <a:prstGeom prst="rect">
            <a:avLst/>
          </a:prstGeom>
          <a:noFill/>
        </p:spPr>
        <p:txBody>
          <a:bodyPr wrap="none" rtlCol="0">
            <a:spAutoFit/>
          </a:bodyPr>
          <a:lstStyle/>
          <a:p>
            <a:r>
              <a:rPr lang="it-IT" b="1" dirty="0">
                <a:latin typeface="Arial" pitchFamily="34" charset="0"/>
                <a:cs typeface="Arial" pitchFamily="34" charset="0"/>
              </a:rPr>
              <a:t>Architettura del Software proposta</a:t>
            </a:r>
          </a:p>
          <a:p>
            <a:endParaRPr lang="it-IT" dirty="0"/>
          </a:p>
        </p:txBody>
      </p:sp>
      <p:sp>
        <p:nvSpPr>
          <p:cNvPr id="3" name="CasellaDiTesto 2"/>
          <p:cNvSpPr txBox="1"/>
          <p:nvPr/>
        </p:nvSpPr>
        <p:spPr>
          <a:xfrm>
            <a:off x="0" y="857232"/>
            <a:ext cx="8715404" cy="2431435"/>
          </a:xfrm>
          <a:prstGeom prst="rect">
            <a:avLst/>
          </a:prstGeom>
          <a:noFill/>
        </p:spPr>
        <p:txBody>
          <a:bodyPr wrap="square" rtlCol="0">
            <a:spAutoFit/>
          </a:bodyPr>
          <a:lstStyle/>
          <a:p>
            <a:pPr algn="just"/>
            <a:r>
              <a:rPr lang="it-IT" sz="1600" dirty="0">
                <a:latin typeface="Arial" pitchFamily="34" charset="0"/>
                <a:cs typeface="Arial" pitchFamily="34" charset="0"/>
              </a:rPr>
              <a:t>Il sistema SW </a:t>
            </a:r>
            <a:r>
              <a:rPr lang="it-IT" sz="1600" dirty="0" err="1">
                <a:latin typeface="Arial" pitchFamily="34" charset="0"/>
                <a:cs typeface="Arial" pitchFamily="34" charset="0"/>
              </a:rPr>
              <a:t>CBUnisa</a:t>
            </a:r>
            <a:r>
              <a:rPr lang="it-IT" sz="1600" dirty="0">
                <a:latin typeface="Arial" pitchFamily="34" charset="0"/>
                <a:cs typeface="Arial" pitchFamily="34" charset="0"/>
              </a:rPr>
              <a:t> utilizza un'architettura di tipo </a:t>
            </a:r>
            <a:r>
              <a:rPr lang="it-IT" sz="1600" b="1" dirty="0">
                <a:latin typeface="Arial" pitchFamily="34" charset="0"/>
                <a:cs typeface="Arial" pitchFamily="34" charset="0"/>
              </a:rPr>
              <a:t>Client/Server</a:t>
            </a:r>
            <a:r>
              <a:rPr lang="it-IT" sz="1600" dirty="0">
                <a:latin typeface="Arial" pitchFamily="34" charset="0"/>
                <a:cs typeface="Arial" pitchFamily="34" charset="0"/>
              </a:rPr>
              <a:t>. Questa architettura è suddivisa in due sottosistemi principali: </a:t>
            </a:r>
          </a:p>
          <a:p>
            <a:pPr algn="just"/>
            <a:r>
              <a:rPr lang="it-IT" sz="1600" b="1" dirty="0">
                <a:latin typeface="Arial" pitchFamily="34" charset="0"/>
                <a:cs typeface="Arial" pitchFamily="34" charset="0"/>
              </a:rPr>
              <a:t>Server</a:t>
            </a:r>
            <a:r>
              <a:rPr lang="it-IT" sz="1600" dirty="0">
                <a:latin typeface="Arial" pitchFamily="34" charset="0"/>
                <a:cs typeface="Arial" pitchFamily="34" charset="0"/>
              </a:rPr>
              <a:t>: che provvede a “servire” le richieste provenienti dai Client.</a:t>
            </a:r>
          </a:p>
          <a:p>
            <a:pPr algn="just"/>
            <a:r>
              <a:rPr lang="it-IT" sz="1600" b="1" dirty="0">
                <a:latin typeface="Arial" pitchFamily="34" charset="0"/>
                <a:cs typeface="Arial" pitchFamily="34" charset="0"/>
              </a:rPr>
              <a:t>Client</a:t>
            </a:r>
            <a:r>
              <a:rPr lang="it-IT" sz="1600" dirty="0">
                <a:latin typeface="Arial" pitchFamily="34" charset="0"/>
                <a:cs typeface="Arial" pitchFamily="34" charset="0"/>
              </a:rPr>
              <a:t>: i quali accedono al sottosistema Server per richiedere informazioni. </a:t>
            </a:r>
            <a:endParaRPr lang="it-IT" sz="1600" dirty="0" smtClean="0">
              <a:latin typeface="Arial" pitchFamily="34" charset="0"/>
              <a:cs typeface="Arial" pitchFamily="34" charset="0"/>
            </a:endParaRPr>
          </a:p>
          <a:p>
            <a:pPr algn="just"/>
            <a:r>
              <a:rPr lang="it-IT" sz="1600" dirty="0" smtClean="0">
                <a:latin typeface="Arial" pitchFamily="34" charset="0"/>
                <a:cs typeface="Arial" pitchFamily="34" charset="0"/>
              </a:rPr>
              <a:t>Più dettagliatamente, nel sistema proposto, vengono specificate due categorie di Client: I </a:t>
            </a:r>
            <a:r>
              <a:rPr lang="it-IT" sz="1600" i="1" dirty="0" smtClean="0">
                <a:latin typeface="Arial" pitchFamily="34" charset="0"/>
                <a:cs typeface="Arial" pitchFamily="34" charset="0"/>
              </a:rPr>
              <a:t>dipendenti</a:t>
            </a:r>
            <a:r>
              <a:rPr lang="it-IT" sz="1600" dirty="0" smtClean="0">
                <a:latin typeface="Arial" pitchFamily="34" charset="0"/>
                <a:cs typeface="Arial" pitchFamily="34" charset="0"/>
              </a:rPr>
              <a:t> della biblioteca che utilizzano la tecnologia Java/RMI per interrogare il Server ed i </a:t>
            </a:r>
            <a:r>
              <a:rPr lang="it-IT" sz="1600" i="1" dirty="0" smtClean="0">
                <a:latin typeface="Arial" pitchFamily="34" charset="0"/>
                <a:cs typeface="Arial" pitchFamily="34" charset="0"/>
              </a:rPr>
              <a:t>clienti</a:t>
            </a:r>
            <a:r>
              <a:rPr lang="it-IT" sz="1600" dirty="0" smtClean="0">
                <a:latin typeface="Arial" pitchFamily="34" charset="0"/>
                <a:cs typeface="Arial" pitchFamily="34" charset="0"/>
              </a:rPr>
              <a:t> che utilizzano la tecnologia HTTP dal WEB.</a:t>
            </a:r>
          </a:p>
          <a:p>
            <a:pPr algn="just"/>
            <a:endParaRPr lang="it-IT" sz="1600" dirty="0">
              <a:latin typeface="Arial" pitchFamily="34" charset="0"/>
              <a:cs typeface="Arial" pitchFamily="34" charset="0"/>
            </a:endParaRPr>
          </a:p>
          <a:p>
            <a:endParaRPr lang="it-IT" dirty="0"/>
          </a:p>
        </p:txBody>
      </p:sp>
      <p:sp>
        <p:nvSpPr>
          <p:cNvPr id="5" name="CasellaDiTesto 4"/>
          <p:cNvSpPr txBox="1"/>
          <p:nvPr/>
        </p:nvSpPr>
        <p:spPr>
          <a:xfrm>
            <a:off x="0" y="3214686"/>
            <a:ext cx="8786842" cy="1354217"/>
          </a:xfrm>
          <a:prstGeom prst="rect">
            <a:avLst/>
          </a:prstGeom>
          <a:noFill/>
        </p:spPr>
        <p:txBody>
          <a:bodyPr wrap="square" rtlCol="0">
            <a:spAutoFit/>
          </a:bodyPr>
          <a:lstStyle/>
          <a:p>
            <a:pPr algn="just"/>
            <a:r>
              <a:rPr lang="it-IT" sz="1600" dirty="0">
                <a:latin typeface="Arial" pitchFamily="34" charset="0"/>
                <a:cs typeface="Arial" pitchFamily="34" charset="0"/>
              </a:rPr>
              <a:t>La scelta di questo tipo di architettura proviene dall'analisi di fattori come: l'efficienza nella manipolazione di grandi quantità di dati, l'alta sicurezza che Client/Server garantisce rispetto ad essi, la portabilità del sistema. Inoltre tale architettura risulta molto efficiente per costruire sistemi distribuiti come quello che si intende realizzare.</a:t>
            </a:r>
          </a:p>
          <a:p>
            <a:endParaRPr lang="it-IT" dirty="0"/>
          </a:p>
        </p:txBody>
      </p:sp>
      <p:sp>
        <p:nvSpPr>
          <p:cNvPr id="6" name="CasellaDiTesto 5"/>
          <p:cNvSpPr txBox="1"/>
          <p:nvPr/>
        </p:nvSpPr>
        <p:spPr>
          <a:xfrm>
            <a:off x="41324" y="5524896"/>
            <a:ext cx="4886274"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un solo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2214546" y="857232"/>
            <a:ext cx="4752975" cy="4572000"/>
          </a:xfrm>
          <a:prstGeom prst="rect">
            <a:avLst/>
          </a:prstGeom>
          <a:noFill/>
          <a:ln w="9525">
            <a:noFill/>
            <a:miter lim="800000"/>
            <a:headEnd/>
            <a:tailEnd/>
          </a:ln>
          <a:effectLst/>
        </p:spPr>
      </p:pic>
      <p:sp>
        <p:nvSpPr>
          <p:cNvPr id="4" name="CasellaDiTesto 3"/>
          <p:cNvSpPr txBox="1"/>
          <p:nvPr/>
        </p:nvSpPr>
        <p:spPr>
          <a:xfrm>
            <a:off x="3428992" y="214290"/>
            <a:ext cx="2095445" cy="646331"/>
          </a:xfrm>
          <a:prstGeom prst="rect">
            <a:avLst/>
          </a:prstGeom>
          <a:noFill/>
        </p:spPr>
        <p:txBody>
          <a:bodyPr wrap="none" rtlCol="0">
            <a:spAutoFit/>
          </a:bodyPr>
          <a:lstStyle/>
          <a:p>
            <a:r>
              <a:rPr lang="it-IT" b="1" dirty="0" err="1" smtClean="0">
                <a:latin typeface="Arial" pitchFamily="34" charset="0"/>
                <a:cs typeface="Arial" pitchFamily="34" charset="0"/>
              </a:rPr>
              <a:t>Layer</a:t>
            </a:r>
            <a:r>
              <a:rPr lang="it-IT" b="1" dirty="0" smtClean="0">
                <a:latin typeface="Arial" pitchFamily="34" charset="0"/>
                <a:cs typeface="Arial" pitchFamily="34" charset="0"/>
              </a:rPr>
              <a:t> </a:t>
            </a:r>
            <a:r>
              <a:rPr lang="it-IT" b="1" dirty="0">
                <a:latin typeface="Arial" pitchFamily="34" charset="0"/>
                <a:cs typeface="Arial" pitchFamily="34" charset="0"/>
              </a:rPr>
              <a:t>e Partizioni</a:t>
            </a:r>
          </a:p>
          <a:p>
            <a:endParaRPr lang="it-IT" dirty="0"/>
          </a:p>
        </p:txBody>
      </p:sp>
      <p:sp>
        <p:nvSpPr>
          <p:cNvPr id="5" name="CasellaDiTesto 4"/>
          <p:cNvSpPr txBox="1"/>
          <p:nvPr/>
        </p:nvSpPr>
        <p:spPr>
          <a:xfrm>
            <a:off x="0" y="5657671"/>
            <a:ext cx="8358246" cy="1200329"/>
          </a:xfrm>
          <a:prstGeom prst="rect">
            <a:avLst/>
          </a:prstGeom>
          <a:noFill/>
        </p:spPr>
        <p:txBody>
          <a:bodyPr wrap="square" rtlCol="0">
            <a:spAutoFit/>
          </a:bodyPr>
          <a:lstStyle/>
          <a:p>
            <a:r>
              <a:rPr lang="it-IT" dirty="0">
                <a:latin typeface="Arial" pitchFamily="34" charset="0"/>
                <a:cs typeface="Arial" pitchFamily="34" charset="0"/>
              </a:rPr>
              <a:t>I sottosistemi sono stati organizzati seguendo la logica </a:t>
            </a:r>
            <a:r>
              <a:rPr lang="it-IT" dirty="0" err="1">
                <a:latin typeface="Arial" pitchFamily="34" charset="0"/>
                <a:cs typeface="Arial" pitchFamily="34" charset="0"/>
              </a:rPr>
              <a:t>three-tier</a:t>
            </a:r>
            <a:r>
              <a:rPr lang="it-IT" dirty="0">
                <a:latin typeface="Arial" pitchFamily="34" charset="0"/>
                <a:cs typeface="Arial" pitchFamily="34" charset="0"/>
              </a:rPr>
              <a:t> in quanto cambiamenti al livello di </a:t>
            </a:r>
            <a:r>
              <a:rPr lang="it-IT" dirty="0" err="1">
                <a:latin typeface="Arial" pitchFamily="34" charset="0"/>
                <a:cs typeface="Arial" pitchFamily="34" charset="0"/>
              </a:rPr>
              <a:t>presentation</a:t>
            </a:r>
            <a:r>
              <a:rPr lang="it-IT" dirty="0">
                <a:latin typeface="Arial" pitchFamily="34" charset="0"/>
                <a:cs typeface="Arial" pitchFamily="34" charset="0"/>
              </a:rPr>
              <a:t> (quindi semplicemente di interfaccia grafica) non toccheranno in alcun modo il restante sistema.</a:t>
            </a:r>
          </a:p>
          <a:p>
            <a:endParaRPr lang="it-IT" dirty="0"/>
          </a:p>
        </p:txBody>
      </p:sp>
      <p:sp>
        <p:nvSpPr>
          <p:cNvPr id="6" name="CasellaDiTesto 5"/>
          <p:cNvSpPr txBox="1"/>
          <p:nvPr/>
        </p:nvSpPr>
        <p:spPr>
          <a:xfrm>
            <a:off x="2462137" y="3356992"/>
            <a:ext cx="4886274"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un solo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00298" y="142852"/>
            <a:ext cx="4315605" cy="677108"/>
          </a:xfrm>
          <a:prstGeom prst="rect">
            <a:avLst/>
          </a:prstGeom>
          <a:noFill/>
        </p:spPr>
        <p:txBody>
          <a:bodyPr wrap="none" rtlCol="0">
            <a:spAutoFit/>
          </a:bodyPr>
          <a:lstStyle/>
          <a:p>
            <a:r>
              <a:rPr lang="it-IT" sz="2000" b="1" dirty="0">
                <a:latin typeface="Arial" pitchFamily="34" charset="0"/>
                <a:cs typeface="Arial" pitchFamily="34" charset="0"/>
              </a:rPr>
              <a:t>Decomposizione del sottosistema</a:t>
            </a:r>
          </a:p>
          <a:p>
            <a:endParaRPr lang="it-IT" dirty="0"/>
          </a:p>
        </p:txBody>
      </p:sp>
      <p:pic>
        <p:nvPicPr>
          <p:cNvPr id="6146" name="Picture 2"/>
          <p:cNvPicPr>
            <a:picLocks noChangeAspect="1" noChangeArrowheads="1"/>
          </p:cNvPicPr>
          <p:nvPr/>
        </p:nvPicPr>
        <p:blipFill>
          <a:blip r:embed="rId2" cstate="print"/>
          <a:srcRect/>
          <a:stretch>
            <a:fillRect/>
          </a:stretch>
        </p:blipFill>
        <p:spPr bwMode="auto">
          <a:xfrm>
            <a:off x="928662" y="714356"/>
            <a:ext cx="6715172" cy="5479731"/>
          </a:xfrm>
          <a:prstGeom prst="rect">
            <a:avLst/>
          </a:prstGeom>
          <a:noFill/>
          <a:ln w="9525">
            <a:noFill/>
            <a:miter lim="800000"/>
            <a:headEnd/>
            <a:tailEnd/>
          </a:ln>
          <a:effectLst/>
        </p:spPr>
      </p:pic>
      <p:sp>
        <p:nvSpPr>
          <p:cNvPr id="4" name="CasellaDiTesto 3"/>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sp>
        <p:nvSpPr>
          <p:cNvPr id="3" name="CasellaDiTesto 2"/>
          <p:cNvSpPr txBox="1"/>
          <p:nvPr/>
        </p:nvSpPr>
        <p:spPr>
          <a:xfrm>
            <a:off x="142844" y="500042"/>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26625" name="Picture 1"/>
          <p:cNvPicPr>
            <a:picLocks noChangeAspect="1" noChangeArrowheads="1"/>
          </p:cNvPicPr>
          <p:nvPr/>
        </p:nvPicPr>
        <p:blipFill>
          <a:blip r:embed="rId2" cstate="print"/>
          <a:srcRect/>
          <a:stretch>
            <a:fillRect/>
          </a:stretch>
        </p:blipFill>
        <p:spPr bwMode="auto">
          <a:xfrm>
            <a:off x="179511" y="1052736"/>
            <a:ext cx="8568953" cy="5976663"/>
          </a:xfrm>
          <a:prstGeom prst="rect">
            <a:avLst/>
          </a:prstGeom>
          <a:noFill/>
          <a:ln w="9525">
            <a:noFill/>
            <a:miter lim="800000"/>
            <a:headEnd/>
            <a:tailEnd/>
          </a:ln>
        </p:spPr>
      </p:pic>
      <p:sp>
        <p:nvSpPr>
          <p:cNvPr id="5" name="CasellaDiTesto 4"/>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28926" y="214290"/>
            <a:ext cx="2852063" cy="646331"/>
          </a:xfrm>
          <a:prstGeom prst="rect">
            <a:avLst/>
          </a:prstGeom>
          <a:noFill/>
        </p:spPr>
        <p:txBody>
          <a:bodyPr wrap="none" rtlCol="0">
            <a:spAutoFit/>
          </a:bodyPr>
          <a:lstStyle/>
          <a:p>
            <a:r>
              <a:rPr lang="it-IT" b="1" dirty="0" smtClean="0">
                <a:latin typeface="Arial" pitchFamily="34" charset="0"/>
                <a:cs typeface="Arial" pitchFamily="34" charset="0"/>
              </a:rPr>
              <a:t>COMPONENT DIAGRAM</a:t>
            </a:r>
            <a:endParaRPr lang="it-IT" b="1" dirty="0">
              <a:latin typeface="Arial" pitchFamily="34" charset="0"/>
              <a:cs typeface="Arial" pitchFamily="34" charset="0"/>
            </a:endParaRPr>
          </a:p>
          <a:p>
            <a:endParaRPr lang="it-IT" dirty="0"/>
          </a:p>
        </p:txBody>
      </p:sp>
      <p:pic>
        <p:nvPicPr>
          <p:cNvPr id="7170" name="Picture 2"/>
          <p:cNvPicPr>
            <a:picLocks noChangeAspect="1" noChangeArrowheads="1"/>
          </p:cNvPicPr>
          <p:nvPr/>
        </p:nvPicPr>
        <p:blipFill>
          <a:blip r:embed="rId2" cstate="print"/>
          <a:srcRect/>
          <a:stretch>
            <a:fillRect/>
          </a:stretch>
        </p:blipFill>
        <p:spPr bwMode="auto">
          <a:xfrm>
            <a:off x="1" y="809625"/>
            <a:ext cx="8676455" cy="6048375"/>
          </a:xfrm>
          <a:prstGeom prst="rect">
            <a:avLst/>
          </a:prstGeom>
          <a:noFill/>
          <a:ln w="9525">
            <a:noFill/>
            <a:miter lim="800000"/>
            <a:headEnd/>
            <a:tailEnd/>
          </a:ln>
          <a:effectLst/>
        </p:spPr>
      </p:pic>
      <p:sp>
        <p:nvSpPr>
          <p:cNvPr id="4" name="CasellaDiTesto 3"/>
          <p:cNvSpPr txBox="1"/>
          <p:nvPr/>
        </p:nvSpPr>
        <p:spPr>
          <a:xfrm>
            <a:off x="142844" y="500042"/>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cxnSp>
        <p:nvCxnSpPr>
          <p:cNvPr id="6" name="Connettore 7 5"/>
          <p:cNvCxnSpPr/>
          <p:nvPr/>
        </p:nvCxnSpPr>
        <p:spPr>
          <a:xfrm flipV="1">
            <a:off x="4788024" y="764704"/>
            <a:ext cx="2448272" cy="2088232"/>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7" name="CasellaDiTesto 6"/>
          <p:cNvSpPr txBox="1"/>
          <p:nvPr/>
        </p:nvSpPr>
        <p:spPr>
          <a:xfrm>
            <a:off x="5796136" y="0"/>
            <a:ext cx="3528530" cy="738664"/>
          </a:xfrm>
          <a:prstGeom prst="rect">
            <a:avLst/>
          </a:prstGeom>
          <a:noFill/>
        </p:spPr>
        <p:txBody>
          <a:bodyPr wrap="none" rtlCol="0">
            <a:spAutoFit/>
          </a:bodyPr>
          <a:lstStyle/>
          <a:p>
            <a:pPr algn="ctr"/>
            <a:r>
              <a:rPr lang="it-IT" sz="1400" i="1" dirty="0" err="1" smtClean="0"/>
              <a:t>Diminuizone</a:t>
            </a:r>
            <a:r>
              <a:rPr lang="it-IT" sz="1400" i="1" dirty="0" smtClean="0"/>
              <a:t> dei package a seguito</a:t>
            </a:r>
          </a:p>
          <a:p>
            <a:pPr algn="ctr"/>
            <a:r>
              <a:rPr lang="it-IT" sz="1400" i="1" dirty="0" smtClean="0"/>
              <a:t>Di decisioni per diminuire l’accoppiamento</a:t>
            </a:r>
          </a:p>
          <a:p>
            <a:pPr algn="ctr"/>
            <a:r>
              <a:rPr lang="it-IT" sz="1400" i="1" dirty="0" smtClean="0"/>
              <a:t>E massimizzare la coesione.</a:t>
            </a:r>
          </a:p>
        </p:txBody>
      </p:sp>
      <p:sp>
        <p:nvSpPr>
          <p:cNvPr id="8" name="CasellaDiTesto 7"/>
          <p:cNvSpPr txBox="1"/>
          <p:nvPr/>
        </p:nvSpPr>
        <p:spPr>
          <a:xfrm>
            <a:off x="41324" y="5524896"/>
            <a:ext cx="767069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i componenti solo del vostro </a:t>
            </a:r>
            <a:r>
              <a:rPr lang="it-IT" sz="2400" b="1" dirty="0" err="1" smtClean="0">
                <a:solidFill>
                  <a:srgbClr val="FF0000"/>
                </a:solidFill>
                <a:latin typeface="Arial" pitchFamily="34" charset="0"/>
                <a:cs typeface="Arial" pitchFamily="34" charset="0"/>
              </a:rPr>
              <a:t>sottositema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85728"/>
            <a:ext cx="4537974" cy="584775"/>
          </a:xfrm>
          <a:prstGeom prst="rect">
            <a:avLst/>
          </a:prstGeom>
          <a:noFill/>
        </p:spPr>
        <p:txBody>
          <a:bodyPr wrap="none" rtlCol="0">
            <a:spAutoFit/>
          </a:bodyPr>
          <a:lstStyle/>
          <a:p>
            <a:r>
              <a:rPr lang="it-IT" sz="3200" b="1" dirty="0" smtClean="0">
                <a:solidFill>
                  <a:srgbClr val="002060"/>
                </a:solidFill>
                <a:latin typeface="Arial" pitchFamily="34" charset="0"/>
                <a:cs typeface="Arial" pitchFamily="34" charset="0"/>
              </a:rPr>
              <a:t>ATTORI DEL SISTEMA</a:t>
            </a:r>
            <a:endParaRPr lang="it-IT" sz="3200" b="1" dirty="0">
              <a:solidFill>
                <a:srgbClr val="002060"/>
              </a:solidFill>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95536" y="1628800"/>
            <a:ext cx="8058150" cy="3781425"/>
          </a:xfrm>
          <a:prstGeom prst="rect">
            <a:avLst/>
          </a:prstGeom>
          <a:ln>
            <a:headEnd/>
            <a:tailEnd/>
          </a:ln>
        </p:spPr>
        <p:style>
          <a:lnRef idx="1">
            <a:schemeClr val="accent2"/>
          </a:lnRef>
          <a:fillRef idx="3">
            <a:schemeClr val="accent2"/>
          </a:fillRef>
          <a:effectRef idx="2">
            <a:schemeClr val="accent2"/>
          </a:effectRef>
          <a:fontRef idx="minor">
            <a:schemeClr val="lt1"/>
          </a:fontRef>
        </p:style>
      </p:pic>
      <p:sp>
        <p:nvSpPr>
          <p:cNvPr id="4" name="CasellaDiTesto 3"/>
          <p:cNvSpPr txBox="1"/>
          <p:nvPr/>
        </p:nvSpPr>
        <p:spPr>
          <a:xfrm>
            <a:off x="-15776" y="5492948"/>
            <a:ext cx="8191666" cy="830997"/>
          </a:xfrm>
          <a:prstGeom prst="rect">
            <a:avLst/>
          </a:prstGeom>
          <a:noFill/>
        </p:spPr>
        <p:txBody>
          <a:bodyPr wrap="none" rtlCol="0">
            <a:spAutoFit/>
          </a:bodyPr>
          <a:lstStyle/>
          <a:p>
            <a:r>
              <a:rPr lang="it-IT" dirty="0" smtClean="0"/>
              <a:t> </a:t>
            </a:r>
            <a:r>
              <a:rPr lang="it-IT" sz="2400" b="1" dirty="0" smtClean="0">
                <a:solidFill>
                  <a:srgbClr val="FF0000"/>
                </a:solidFill>
                <a:latin typeface="Arial" pitchFamily="34" charset="0"/>
                <a:cs typeface="Arial" pitchFamily="34" charset="0"/>
              </a:rPr>
              <a:t>Sottolineate gli attori protagonisti della presentazione.</a:t>
            </a:r>
          </a:p>
          <a:p>
            <a:r>
              <a:rPr lang="it-IT" sz="2400" b="1" dirty="0" smtClean="0">
                <a:solidFill>
                  <a:srgbClr val="FF0000"/>
                </a:solidFill>
                <a:latin typeface="Arial" pitchFamily="34" charset="0"/>
                <a:cs typeface="Arial" pitchFamily="34" charset="0"/>
              </a:rPr>
              <a:t>Spiegate le generalizzazioni usate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43174" y="285728"/>
            <a:ext cx="3540265" cy="369332"/>
          </a:xfrm>
          <a:prstGeom prst="rect">
            <a:avLst/>
          </a:prstGeom>
          <a:noFill/>
        </p:spPr>
        <p:txBody>
          <a:bodyPr wrap="none" rtlCol="0">
            <a:spAutoFit/>
          </a:bodyPr>
          <a:lstStyle/>
          <a:p>
            <a:r>
              <a:rPr lang="it-IT" b="1" dirty="0" smtClean="0">
                <a:latin typeface="Arial" pitchFamily="34" charset="0"/>
                <a:cs typeface="Arial" pitchFamily="34" charset="0"/>
              </a:rPr>
              <a:t>GESTIONE DATI PERSISTENTI</a:t>
            </a:r>
            <a:endParaRPr lang="it-IT" b="1" dirty="0">
              <a:latin typeface="Arial" pitchFamily="34" charset="0"/>
              <a:cs typeface="Arial" pitchFamily="34" charset="0"/>
            </a:endParaRPr>
          </a:p>
        </p:txBody>
      </p:sp>
      <p:sp>
        <p:nvSpPr>
          <p:cNvPr id="3" name="CasellaDiTesto 2"/>
          <p:cNvSpPr txBox="1"/>
          <p:nvPr/>
        </p:nvSpPr>
        <p:spPr>
          <a:xfrm>
            <a:off x="0" y="1000108"/>
            <a:ext cx="8786842" cy="861774"/>
          </a:xfrm>
          <a:prstGeom prst="rect">
            <a:avLst/>
          </a:prstGeom>
          <a:noFill/>
        </p:spPr>
        <p:txBody>
          <a:bodyPr wrap="square" rtlCol="0">
            <a:spAutoFit/>
          </a:bodyPr>
          <a:lstStyle/>
          <a:p>
            <a:r>
              <a:rPr lang="it-IT" sz="1600" dirty="0" err="1">
                <a:latin typeface="Arial" pitchFamily="34" charset="0"/>
                <a:cs typeface="Arial" pitchFamily="34" charset="0"/>
              </a:rPr>
              <a:t>CBUnisa</a:t>
            </a:r>
            <a:r>
              <a:rPr lang="it-IT" sz="1600" dirty="0">
                <a:latin typeface="Arial" pitchFamily="34" charset="0"/>
                <a:cs typeface="Arial" pitchFamily="34" charset="0"/>
              </a:rPr>
              <a:t> per la gestione dei dati persistenti utilizzerà un Database supportato dal DBMS di MySql. I dati saranno distribuiti e ogni attore del sistema avrà una sua vista alla base dati. </a:t>
            </a:r>
          </a:p>
          <a:p>
            <a:endParaRPr lang="it-IT" dirty="0"/>
          </a:p>
        </p:txBody>
      </p:sp>
      <p:sp>
        <p:nvSpPr>
          <p:cNvPr id="4" name="CasellaDiTesto 3"/>
          <p:cNvSpPr txBox="1"/>
          <p:nvPr/>
        </p:nvSpPr>
        <p:spPr>
          <a:xfrm>
            <a:off x="0" y="1714488"/>
            <a:ext cx="8786842" cy="2369880"/>
          </a:xfrm>
          <a:prstGeom prst="rect">
            <a:avLst/>
          </a:prstGeom>
          <a:noFill/>
        </p:spPr>
        <p:txBody>
          <a:bodyPr wrap="square" rtlCol="0">
            <a:spAutoFit/>
          </a:bodyPr>
          <a:lstStyle/>
          <a:p>
            <a:pPr algn="just"/>
            <a:r>
              <a:rPr lang="it-IT" sz="1600" dirty="0">
                <a:latin typeface="Arial" pitchFamily="34" charset="0"/>
                <a:cs typeface="Arial" pitchFamily="34" charset="0"/>
              </a:rPr>
              <a:t>E' stato scelto un DBMS come gestore dei dati persistenti in quanto i dati del sistema </a:t>
            </a:r>
            <a:r>
              <a:rPr lang="it-IT" sz="1600" dirty="0" err="1">
                <a:latin typeface="Arial" pitchFamily="34" charset="0"/>
                <a:cs typeface="Arial" pitchFamily="34" charset="0"/>
              </a:rPr>
              <a:t>CBUnisa</a:t>
            </a:r>
            <a:r>
              <a:rPr lang="it-IT" sz="1600" dirty="0">
                <a:latin typeface="Arial" pitchFamily="34" charset="0"/>
                <a:cs typeface="Arial" pitchFamily="34" charset="0"/>
              </a:rPr>
              <a:t> richiedono un accesso ad un livello raffinato di dettaglio attraverso utenti molteplici (clienti e dipendenti di 4 tipologie differenti) e di conseguenza più programmi avranno accesso ai dati persistenti.</a:t>
            </a:r>
          </a:p>
          <a:p>
            <a:pPr algn="just"/>
            <a:r>
              <a:rPr lang="it-IT" sz="1600" dirty="0">
                <a:latin typeface="Arial" pitchFamily="34" charset="0"/>
                <a:cs typeface="Arial" pitchFamily="34" charset="0"/>
              </a:rPr>
              <a:t>La tipologia di DBMS (MySql) è stata scelta in quanto quest'ultimo è molto diffuso di conseguenza ha un ottima interoperabilità e operabilità , l'esportazione l'importazione di database è semplice e veloce e un cambiamento futuro della tipologia di DBMS non comporterà alcun cambiamento al sistema stesso.</a:t>
            </a:r>
          </a:p>
          <a:p>
            <a:endParaRPr lang="it-IT" dirty="0"/>
          </a:p>
        </p:txBody>
      </p:sp>
      <p:sp>
        <p:nvSpPr>
          <p:cNvPr id="5" name="CasellaDiTesto 4"/>
          <p:cNvSpPr txBox="1"/>
          <p:nvPr/>
        </p:nvSpPr>
        <p:spPr>
          <a:xfrm>
            <a:off x="41324" y="5524896"/>
            <a:ext cx="5723042"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parlarne solo un sotto 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488" y="285728"/>
            <a:ext cx="3394968" cy="369332"/>
          </a:xfrm>
          <a:prstGeom prst="rect">
            <a:avLst/>
          </a:prstGeom>
          <a:noFill/>
        </p:spPr>
        <p:txBody>
          <a:bodyPr wrap="none" rtlCol="0">
            <a:spAutoFit/>
          </a:bodyPr>
          <a:lstStyle/>
          <a:p>
            <a:r>
              <a:rPr lang="it-IT" b="1" dirty="0" smtClean="0">
                <a:latin typeface="Arial" pitchFamily="34" charset="0"/>
                <a:cs typeface="Arial" pitchFamily="34" charset="0"/>
              </a:rPr>
              <a:t>SCHEMA ER DEL DATABASE</a:t>
            </a:r>
            <a:endParaRPr lang="it-IT" b="1" dirty="0">
              <a:latin typeface="Arial" pitchFamily="34" charset="0"/>
              <a:cs typeface="Arial"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357158" y="1071546"/>
            <a:ext cx="8283936" cy="5143536"/>
          </a:xfrm>
          <a:prstGeom prst="rect">
            <a:avLst/>
          </a:prstGeom>
          <a:noFill/>
          <a:ln w="9525">
            <a:noFill/>
            <a:miter lim="800000"/>
            <a:headEnd/>
            <a:tailEnd/>
          </a:ln>
          <a:effectLst/>
        </p:spPr>
      </p:pic>
      <p:sp>
        <p:nvSpPr>
          <p:cNvPr id="4" name="CasellaDiTesto 3"/>
          <p:cNvSpPr txBox="1"/>
          <p:nvPr/>
        </p:nvSpPr>
        <p:spPr>
          <a:xfrm>
            <a:off x="179512" y="5984249"/>
            <a:ext cx="8198078"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Cerchiate solo la porzione di </a:t>
            </a:r>
            <a:r>
              <a:rPr lang="it-IT" sz="2400" b="1" dirty="0" err="1" smtClean="0">
                <a:solidFill>
                  <a:srgbClr val="FF0000"/>
                </a:solidFill>
                <a:latin typeface="Arial" pitchFamily="34" charset="0"/>
                <a:cs typeface="Arial" pitchFamily="34" charset="0"/>
              </a:rPr>
              <a:t>db</a:t>
            </a:r>
            <a:r>
              <a:rPr lang="it-IT" sz="2400" b="1" dirty="0" smtClean="0">
                <a:solidFill>
                  <a:srgbClr val="FF0000"/>
                </a:solidFill>
                <a:latin typeface="Arial" pitchFamily="34" charset="0"/>
                <a:cs typeface="Arial" pitchFamily="34" charset="0"/>
              </a:rPr>
              <a:t> del vostro </a:t>
            </a:r>
            <a:r>
              <a:rPr lang="it-IT" sz="2400" b="1" dirty="0" err="1" smtClean="0">
                <a:solidFill>
                  <a:srgbClr val="FF0000"/>
                </a:solidFill>
                <a:latin typeface="Arial" pitchFamily="34" charset="0"/>
                <a:cs typeface="Arial" pitchFamily="34" charset="0"/>
              </a:rPr>
              <a:t>sottositema</a:t>
            </a:r>
            <a:endParaRPr lang="it-IT" sz="2400" b="1" dirty="0" smtClean="0">
              <a:solidFill>
                <a:srgbClr val="FF0000"/>
              </a:solidFill>
              <a:latin typeface="Arial" pitchFamily="34" charset="0"/>
              <a:cs typeface="Arial" pitchFamily="34" charset="0"/>
            </a:endParaRPr>
          </a:p>
          <a:p>
            <a:r>
              <a:rPr lang="it-IT" sz="2400" b="1" dirty="0" smtClean="0">
                <a:solidFill>
                  <a:srgbClr val="FF0000"/>
                </a:solidFill>
                <a:latin typeface="Arial" pitchFamily="34" charset="0"/>
                <a:cs typeface="Arial" pitchFamily="34" charset="0"/>
              </a:rPr>
              <a:t>E parlate di quella</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3108" y="0"/>
            <a:ext cx="5252464" cy="400110"/>
          </a:xfrm>
          <a:prstGeom prst="rect">
            <a:avLst/>
          </a:prstGeom>
          <a:noFill/>
        </p:spPr>
        <p:txBody>
          <a:bodyPr wrap="none" rtlCol="0">
            <a:spAutoFit/>
          </a:bodyPr>
          <a:lstStyle/>
          <a:p>
            <a:r>
              <a:rPr lang="it-IT" sz="2000" b="1" dirty="0" smtClean="0">
                <a:latin typeface="Arial" pitchFamily="34" charset="0"/>
                <a:cs typeface="Arial" pitchFamily="34" charset="0"/>
              </a:rPr>
              <a:t>TRACCIABILITA’ matrice dei design </a:t>
            </a:r>
            <a:r>
              <a:rPr lang="it-IT" sz="2000" b="1" dirty="0" err="1" smtClean="0">
                <a:latin typeface="Arial" pitchFamily="34" charset="0"/>
                <a:cs typeface="Arial" pitchFamily="34" charset="0"/>
              </a:rPr>
              <a:t>goals</a:t>
            </a:r>
            <a:endParaRPr lang="it-IT" sz="2000"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500042"/>
          <a:ext cx="7643865" cy="6072205"/>
        </p:xfrm>
        <a:graphic>
          <a:graphicData uri="http://schemas.openxmlformats.org/drawingml/2006/table">
            <a:tbl>
              <a:tblPr firstRow="1" bandRow="1">
                <a:tableStyleId>{5C22544A-7EE6-4342-B048-85BDC9FD1C3A}</a:tableStyleId>
              </a:tblPr>
              <a:tblGrid>
                <a:gridCol w="1528773"/>
                <a:gridCol w="1528773"/>
                <a:gridCol w="1528773"/>
                <a:gridCol w="1528773"/>
                <a:gridCol w="1528773"/>
              </a:tblGrid>
              <a:tr h="1065254">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0" i="1" dirty="0" smtClean="0">
                          <a:latin typeface="Arial" pitchFamily="34" charset="0"/>
                          <a:cs typeface="Arial" pitchFamily="34" charset="0"/>
                        </a:rPr>
                        <a:t>CRITERI </a:t>
                      </a:r>
                      <a:r>
                        <a:rPr lang="it-IT" sz="1050" b="0" i="1" dirty="0" err="1" smtClean="0">
                          <a:latin typeface="Arial" pitchFamily="34" charset="0"/>
                          <a:cs typeface="Arial" pitchFamily="34" charset="0"/>
                        </a:rPr>
                        <a:t>DI</a:t>
                      </a:r>
                      <a:r>
                        <a:rPr lang="it-IT" sz="1050" b="0" i="1" dirty="0" smtClean="0">
                          <a:latin typeface="Arial" pitchFamily="34" charset="0"/>
                          <a:cs typeface="Arial" pitchFamily="34" charset="0"/>
                        </a:rPr>
                        <a:t> PERFORMANCE</a:t>
                      </a:r>
                      <a:endParaRPr lang="it-IT" sz="1050" b="0"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DELL'UTENTE FINALE</a:t>
                      </a:r>
                      <a:endParaRPr lang="it-IT" sz="1050" dirty="0" smtClean="0"/>
                    </a:p>
                    <a:p>
                      <a:endParaRPr lang="it-IT" dirty="0"/>
                    </a:p>
                  </a:txBody>
                  <a:tcPr/>
                </a:tc>
              </a:tr>
              <a:tr h="1341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ARCHITETTURA DEL SISTEMA ATTUALE</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Lo stile architetturale di tipo Three </a:t>
                      </a:r>
                      <a:r>
                        <a:rPr lang="it-IT" sz="1100" dirty="0" err="1" smtClean="0"/>
                        <a:t>Tier</a:t>
                      </a:r>
                      <a:r>
                        <a:rPr lang="it-IT" sz="1100" dirty="0" smtClean="0"/>
                        <a:t> soddisfa l'obiettivo di estendibilità e modificabilità.</a:t>
                      </a:r>
                    </a:p>
                    <a:p>
                      <a:endParaRPr lang="it-IT" dirty="0"/>
                    </a:p>
                  </a:txBody>
                  <a:tcPr/>
                </a:tc>
                <a:tc>
                  <a:txBody>
                    <a:bodyPr/>
                    <a:lstStyle/>
                    <a:p>
                      <a:r>
                        <a:rPr lang="it-IT" dirty="0" smtClean="0"/>
                        <a:t>           /</a:t>
                      </a:r>
                      <a:endParaRPr lang="it-IT" dirty="0"/>
                    </a:p>
                  </a:txBody>
                  <a:tcPr/>
                </a:tc>
              </a:tr>
              <a:tr h="14874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  /</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Data la tipologia di architettura Client Server vengono soddisfatti gli obiettivi di affidabilità e disponibilità</a:t>
                      </a:r>
                    </a:p>
                    <a:p>
                      <a:endParaRPr lang="it-IT" dirty="0"/>
                    </a:p>
                  </a:txBody>
                  <a:tcPr/>
                </a:tc>
                <a:tc>
                  <a:txBody>
                    <a:bodyPr/>
                    <a:lstStyle/>
                    <a:p>
                      <a:r>
                        <a:rPr lang="it-IT" dirty="0" smtClean="0"/>
                        <a:t>     /</a:t>
                      </a:r>
                      <a:endParaRPr lang="it-IT" dirty="0"/>
                    </a:p>
                  </a:txBody>
                  <a:tcPr/>
                </a:tc>
                <a:tc>
                  <a:txBody>
                    <a:bodyPr/>
                    <a:lstStyle/>
                    <a:p>
                      <a:r>
                        <a:rPr lang="it-IT" dirty="0" smtClean="0"/>
                        <a:t>      /</a:t>
                      </a:r>
                      <a:endParaRPr lang="it-IT" dirty="0"/>
                    </a:p>
                  </a:txBody>
                  <a:tcPr/>
                </a:tc>
              </a:tr>
              <a:tr h="21780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attraverso l'uso di un DBMS (del tipo MySql) soddisfa l'obiettivo di sicurezza.</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dirty="0" smtClean="0"/>
                        <a:t>La gestione dei dati persistenti per via dell’uso di un DBMS del tipo MySql soddisfa l'obiettivo di portabilità.</a:t>
                      </a:r>
                    </a:p>
                    <a:p>
                      <a:endParaRPr lang="it-IT" dirty="0"/>
                    </a:p>
                  </a:txBody>
                  <a:tcPr/>
                </a:tc>
                <a:tc>
                  <a:txBody>
                    <a:bodyPr/>
                    <a:lstStyle/>
                    <a:p>
                      <a:r>
                        <a:rPr lang="it-IT" dirty="0" smtClean="0"/>
                        <a:t> /</a:t>
                      </a:r>
                      <a:endParaRPr lang="it-IT" dirty="0"/>
                    </a:p>
                  </a:txBody>
                  <a:tcPr/>
                </a:tc>
              </a:tr>
            </a:tbl>
          </a:graphicData>
        </a:graphic>
      </p:graphicFrame>
      <p:sp>
        <p:nvSpPr>
          <p:cNvPr id="5" name="CasellaDiTesto 4"/>
          <p:cNvSpPr txBox="1"/>
          <p:nvPr/>
        </p:nvSpPr>
        <p:spPr>
          <a:xfrm>
            <a:off x="41324" y="5524896"/>
            <a:ext cx="6684843"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Dovrebbe essere diversa per ogni </a:t>
            </a:r>
            <a:r>
              <a:rPr lang="it-IT" sz="2400" b="1" dirty="0" err="1" smtClean="0">
                <a:solidFill>
                  <a:srgbClr val="FF0000"/>
                </a:solidFill>
                <a:latin typeface="Arial" pitchFamily="34" charset="0"/>
                <a:cs typeface="Arial" pitchFamily="34" charset="0"/>
              </a:rPr>
              <a:t>sottoteam</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19491" cy="400110"/>
          </a:xfrm>
          <a:prstGeom prst="rect">
            <a:avLst/>
          </a:prstGeom>
          <a:noFill/>
        </p:spPr>
        <p:txBody>
          <a:bodyPr wrap="none" rtlCol="0">
            <a:spAutoFit/>
          </a:bodyPr>
          <a:lstStyle/>
          <a:p>
            <a:r>
              <a:rPr lang="it-IT" sz="2000" b="1" dirty="0" smtClean="0">
                <a:latin typeface="Arial" pitchFamily="34" charset="0"/>
                <a:cs typeface="Arial" pitchFamily="34" charset="0"/>
              </a:rPr>
              <a:t>Difetti dell’SDD:</a:t>
            </a:r>
          </a:p>
        </p:txBody>
      </p:sp>
      <p:sp>
        <p:nvSpPr>
          <p:cNvPr id="3" name="CasellaDiTesto 2"/>
          <p:cNvSpPr txBox="1"/>
          <p:nvPr/>
        </p:nvSpPr>
        <p:spPr>
          <a:xfrm>
            <a:off x="142844" y="714357"/>
            <a:ext cx="8429716" cy="642942"/>
          </a:xfrm>
          <a:prstGeom prst="rect">
            <a:avLst/>
          </a:prstGeom>
          <a:noFill/>
        </p:spPr>
        <p:txBody>
          <a:bodyPr wrap="square" rtlCol="0">
            <a:spAutoFit/>
          </a:bodyPr>
          <a:lstStyle/>
          <a:p>
            <a:r>
              <a:rPr lang="it-IT" dirty="0" smtClean="0"/>
              <a:t>1. </a:t>
            </a:r>
            <a:r>
              <a:rPr lang="it-IT" dirty="0" smtClean="0">
                <a:latin typeface="Arial" pitchFamily="34" charset="0"/>
                <a:cs typeface="Arial" pitchFamily="34" charset="0"/>
              </a:rPr>
              <a:t>Non stati descritti in maniera specifica e dettagliata tutti i flussi di controllo tra i vari sottosistemi.</a:t>
            </a:r>
            <a:endParaRPr lang="it-IT" dirty="0">
              <a:latin typeface="Arial" pitchFamily="34" charset="0"/>
              <a:cs typeface="Arial" pitchFamily="34" charset="0"/>
            </a:endParaRPr>
          </a:p>
        </p:txBody>
      </p:sp>
      <p:sp>
        <p:nvSpPr>
          <p:cNvPr id="4" name="CasellaDiTesto 3"/>
          <p:cNvSpPr txBox="1"/>
          <p:nvPr/>
        </p:nvSpPr>
        <p:spPr>
          <a:xfrm>
            <a:off x="214283" y="1714488"/>
            <a:ext cx="8572560" cy="1477328"/>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Non è stato possibile definire tutti i flussi di controllo in maniera dettagliata in quanto i </a:t>
            </a:r>
            <a:r>
              <a:rPr lang="it-IT" dirty="0" err="1" smtClean="0">
                <a:latin typeface="Arial" pitchFamily="34" charset="0"/>
                <a:cs typeface="Arial" pitchFamily="34" charset="0"/>
              </a:rPr>
              <a:t>threads</a:t>
            </a:r>
            <a:r>
              <a:rPr lang="it-IT" dirty="0" smtClean="0">
                <a:latin typeface="Arial" pitchFamily="34" charset="0"/>
                <a:cs typeface="Arial" pitchFamily="34" charset="0"/>
              </a:rPr>
              <a:t> vengono gestiti da JSP/</a:t>
            </a:r>
            <a:r>
              <a:rPr lang="it-IT" dirty="0" err="1" smtClean="0">
                <a:latin typeface="Arial" pitchFamily="34" charset="0"/>
                <a:cs typeface="Arial" pitchFamily="34" charset="0"/>
              </a:rPr>
              <a:t>Servelet</a:t>
            </a:r>
            <a:r>
              <a:rPr lang="it-IT" dirty="0" smtClean="0">
                <a:latin typeface="Arial" pitchFamily="34" charset="0"/>
                <a:cs typeface="Arial" pitchFamily="34" charset="0"/>
              </a:rPr>
              <a:t> ed era ,di conseguenza, molto difficile capire Il comportamento di questo tipo di script sia per la sua complessità sia per una mancanza di conoscenza di questo ambiente.</a:t>
            </a:r>
          </a:p>
        </p:txBody>
      </p:sp>
      <p:sp>
        <p:nvSpPr>
          <p:cNvPr id="5" name="CasellaDiTesto 4"/>
          <p:cNvSpPr txBox="1"/>
          <p:nvPr/>
        </p:nvSpPr>
        <p:spPr>
          <a:xfrm>
            <a:off x="-15776" y="5492948"/>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00364" y="142852"/>
            <a:ext cx="3099951" cy="369332"/>
          </a:xfrm>
          <a:prstGeom prst="rect">
            <a:avLst/>
          </a:prstGeom>
          <a:noFill/>
        </p:spPr>
        <p:txBody>
          <a:bodyPr wrap="none" rtlCol="0">
            <a:spAutoFit/>
          </a:bodyPr>
          <a:lstStyle/>
          <a:p>
            <a:r>
              <a:rPr lang="it-IT" b="1" dirty="0" smtClean="0">
                <a:latin typeface="Arial" pitchFamily="34" charset="0"/>
                <a:cs typeface="Arial" pitchFamily="34" charset="0"/>
              </a:rPr>
              <a:t>RIUSO : DESIGN PATTERN</a:t>
            </a:r>
            <a:endParaRPr lang="it-IT" b="1" dirty="0">
              <a:latin typeface="Arial" pitchFamily="34" charset="0"/>
              <a:cs typeface="Arial" pitchFamily="34" charset="0"/>
            </a:endParaRPr>
          </a:p>
        </p:txBody>
      </p:sp>
      <p:pic>
        <p:nvPicPr>
          <p:cNvPr id="18434" name="Picture 2"/>
          <p:cNvPicPr>
            <a:picLocks noChangeAspect="1" noChangeArrowheads="1"/>
          </p:cNvPicPr>
          <p:nvPr/>
        </p:nvPicPr>
        <p:blipFill>
          <a:blip r:embed="rId2" cstate="print"/>
          <a:srcRect/>
          <a:stretch>
            <a:fillRect/>
          </a:stretch>
        </p:blipFill>
        <p:spPr bwMode="auto">
          <a:xfrm>
            <a:off x="2071670" y="2357430"/>
            <a:ext cx="5086350" cy="3276600"/>
          </a:xfrm>
          <a:prstGeom prst="rect">
            <a:avLst/>
          </a:prstGeom>
          <a:noFill/>
          <a:ln w="9525">
            <a:noFill/>
            <a:miter lim="800000"/>
            <a:headEnd/>
            <a:tailEnd/>
          </a:ln>
          <a:effectLst/>
        </p:spPr>
      </p:pic>
      <p:sp>
        <p:nvSpPr>
          <p:cNvPr id="4" name="CasellaDiTesto 3"/>
          <p:cNvSpPr txBox="1"/>
          <p:nvPr/>
        </p:nvSpPr>
        <p:spPr>
          <a:xfrm>
            <a:off x="500034" y="642918"/>
            <a:ext cx="8001056" cy="1107996"/>
          </a:xfrm>
          <a:prstGeom prst="rect">
            <a:avLst/>
          </a:prstGeom>
          <a:noFill/>
        </p:spPr>
        <p:txBody>
          <a:bodyPr wrap="square" rtlCol="0">
            <a:spAutoFit/>
          </a:bodyPr>
          <a:lstStyle/>
          <a:p>
            <a:r>
              <a:rPr lang="it-IT" sz="1600" b="0" i="0" u="none" strike="noStrike" dirty="0" smtClean="0">
                <a:latin typeface="Arial" pitchFamily="34" charset="0"/>
                <a:cs typeface="Arial" pitchFamily="34" charset="0"/>
              </a:rPr>
              <a:t>Per l'implementazione dell'interfaccia grafica del nostro sistema abbiamo usufruito del Design Pattern </a:t>
            </a:r>
            <a:r>
              <a:rPr lang="it-IT" sz="1600" b="1" i="0" u="none" strike="noStrike" dirty="0" smtClean="0">
                <a:latin typeface="Arial" pitchFamily="34" charset="0"/>
                <a:cs typeface="Arial" pitchFamily="34" charset="0"/>
              </a:rPr>
              <a:t>Composite</a:t>
            </a:r>
            <a:r>
              <a:rPr lang="it-IT" sz="1600" b="0" i="0" u="none" strike="noStrike" dirty="0" smtClean="0">
                <a:latin typeface="Arial" pitchFamily="34" charset="0"/>
                <a:cs typeface="Arial" pitchFamily="34" charset="0"/>
              </a:rPr>
              <a:t>. Tale Design Pattern è già utilizzato dalla libreria swing di Java, di conseguenza tale riuso è stato utile e vantaggioso. </a:t>
            </a:r>
          </a:p>
          <a:p>
            <a:endParaRPr lang="it-IT" dirty="0"/>
          </a:p>
        </p:txBody>
      </p:sp>
      <p:sp>
        <p:nvSpPr>
          <p:cNvPr id="5" name="CasellaDiTesto 4"/>
          <p:cNvSpPr txBox="1"/>
          <p:nvPr/>
        </p:nvSpPr>
        <p:spPr>
          <a:xfrm>
            <a:off x="-15776" y="5492948"/>
            <a:ext cx="3960380"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E’ una slide fondamentale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9512" y="620688"/>
            <a:ext cx="8424936" cy="1938992"/>
          </a:xfrm>
          <a:prstGeom prst="rect">
            <a:avLst/>
          </a:prstGeom>
          <a:noFill/>
        </p:spPr>
        <p:txBody>
          <a:bodyPr wrap="square" rtlCol="0">
            <a:spAutoFit/>
          </a:bodyPr>
          <a:lstStyle/>
          <a:p>
            <a:r>
              <a:rPr lang="it-IT" sz="2400" b="1" dirty="0" smtClean="0">
                <a:solidFill>
                  <a:srgbClr val="FF0000"/>
                </a:solidFill>
                <a:latin typeface="Arial" pitchFamily="34" charset="0"/>
                <a:cs typeface="Arial" pitchFamily="34" charset="0"/>
              </a:rPr>
              <a:t>Se avete usato delle COTS</a:t>
            </a:r>
          </a:p>
          <a:p>
            <a:r>
              <a:rPr lang="it-IT" sz="2400" b="1" dirty="0" smtClean="0">
                <a:solidFill>
                  <a:srgbClr val="FF0000"/>
                </a:solidFill>
                <a:latin typeface="Arial" pitchFamily="34" charset="0"/>
                <a:cs typeface="Arial" pitchFamily="34" charset="0"/>
              </a:rPr>
              <a:t>Inserite qui le motivazioni che vi hanno portato ad usare</a:t>
            </a:r>
          </a:p>
          <a:p>
            <a:r>
              <a:rPr lang="it-IT" sz="2400" b="1" dirty="0" smtClean="0">
                <a:solidFill>
                  <a:srgbClr val="FF0000"/>
                </a:solidFill>
                <a:latin typeface="Arial" pitchFamily="34" charset="0"/>
                <a:cs typeface="Arial" pitchFamily="34" charset="0"/>
              </a:rPr>
              <a:t>Quella specifica COTS.</a:t>
            </a:r>
          </a:p>
          <a:p>
            <a:r>
              <a:rPr lang="it-IT" sz="2400" b="1" dirty="0" smtClean="0">
                <a:solidFill>
                  <a:srgbClr val="FF0000"/>
                </a:solidFill>
                <a:latin typeface="Arial" pitchFamily="34" charset="0"/>
                <a:cs typeface="Arial" pitchFamily="34" charset="0"/>
              </a:rPr>
              <a:t>Queste info sono presenti in ODD&gt;Riuso&gt; Componenti </a:t>
            </a:r>
            <a:r>
              <a:rPr lang="it-IT" sz="2400" b="1" dirty="0" err="1" smtClean="0">
                <a:solidFill>
                  <a:srgbClr val="FF0000"/>
                </a:solidFill>
                <a:latin typeface="Arial" pitchFamily="34" charset="0"/>
                <a:cs typeface="Arial" pitchFamily="34" charset="0"/>
              </a:rPr>
              <a:t>Cots.fodt</a:t>
            </a:r>
            <a:endParaRPr lang="it-IT"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714593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14546" y="214290"/>
            <a:ext cx="4741363" cy="369332"/>
          </a:xfrm>
          <a:prstGeom prst="rect">
            <a:avLst/>
          </a:prstGeom>
          <a:noFill/>
        </p:spPr>
        <p:txBody>
          <a:bodyPr wrap="none" rtlCol="0">
            <a:spAutoFit/>
          </a:bodyPr>
          <a:lstStyle/>
          <a:p>
            <a:r>
              <a:rPr lang="it-IT" b="1" dirty="0" smtClean="0">
                <a:latin typeface="Arial" pitchFamily="34" charset="0"/>
                <a:cs typeface="Arial" pitchFamily="34" charset="0"/>
              </a:rPr>
              <a:t>MAPPING DA CONTRATTI </a:t>
            </a:r>
            <a:r>
              <a:rPr lang="it-IT" b="1" dirty="0">
                <a:latin typeface="Arial" pitchFamily="34" charset="0"/>
                <a:cs typeface="Arial" pitchFamily="34" charset="0"/>
              </a:rPr>
              <a:t>A</a:t>
            </a:r>
            <a:r>
              <a:rPr lang="it-IT" b="1" dirty="0" smtClean="0">
                <a:latin typeface="Arial" pitchFamily="34" charset="0"/>
                <a:cs typeface="Arial" pitchFamily="34" charset="0"/>
              </a:rPr>
              <a:t>D ECCEZIONI</a:t>
            </a:r>
            <a:endParaRPr lang="it-IT" b="1" dirty="0">
              <a:latin typeface="Arial" pitchFamily="34" charset="0"/>
              <a:cs typeface="Arial" pitchFamily="34" charset="0"/>
            </a:endParaRPr>
          </a:p>
        </p:txBody>
      </p:sp>
      <p:sp>
        <p:nvSpPr>
          <p:cNvPr id="3" name="CasellaDiTesto 2"/>
          <p:cNvSpPr txBox="1"/>
          <p:nvPr/>
        </p:nvSpPr>
        <p:spPr>
          <a:xfrm>
            <a:off x="214282" y="1071546"/>
            <a:ext cx="8358246" cy="1477328"/>
          </a:xfrm>
          <a:prstGeom prst="rect">
            <a:avLst/>
          </a:prstGeom>
          <a:noFill/>
        </p:spPr>
        <p:txBody>
          <a:bodyPr wrap="square" rtlCol="0">
            <a:spAutoFit/>
          </a:bodyPr>
          <a:lstStyle/>
          <a:p>
            <a:r>
              <a:rPr lang="it-IT" dirty="0" smtClean="0">
                <a:latin typeface="Arial" pitchFamily="34" charset="0"/>
                <a:cs typeface="Arial" pitchFamily="34" charset="0"/>
              </a:rPr>
              <a:t>Per il </a:t>
            </a:r>
            <a:r>
              <a:rPr lang="it-IT" dirty="0" err="1" smtClean="0">
                <a:latin typeface="Arial" pitchFamily="34" charset="0"/>
                <a:cs typeface="Arial" pitchFamily="34" charset="0"/>
              </a:rPr>
              <a:t>mapping</a:t>
            </a:r>
            <a:r>
              <a:rPr lang="it-IT" dirty="0" smtClean="0">
                <a:latin typeface="Arial" pitchFamily="34" charset="0"/>
                <a:cs typeface="Arial" pitchFamily="34" charset="0"/>
              </a:rPr>
              <a:t> dai contratti alle eccezioni sono state scelte le seguenti strategie:</a:t>
            </a:r>
          </a:p>
          <a:p>
            <a:pPr>
              <a:buFontTx/>
              <a:buChar char="-"/>
            </a:pPr>
            <a:r>
              <a:rPr lang="it-IT" dirty="0" smtClean="0">
                <a:latin typeface="Arial" pitchFamily="34" charset="0"/>
                <a:cs typeface="Arial" pitchFamily="34" charset="0"/>
              </a:rPr>
              <a:t>Non sono state controllate le </a:t>
            </a:r>
            <a:r>
              <a:rPr lang="it-IT" dirty="0" err="1" smtClean="0">
                <a:latin typeface="Arial" pitchFamily="34" charset="0"/>
                <a:cs typeface="Arial" pitchFamily="34" charset="0"/>
              </a:rPr>
              <a:t>postcondizioni</a:t>
            </a:r>
            <a:r>
              <a:rPr lang="it-IT" dirty="0" smtClean="0">
                <a:latin typeface="Arial" pitchFamily="34" charset="0"/>
                <a:cs typeface="Arial" pitchFamily="34" charset="0"/>
              </a:rPr>
              <a:t> e le </a:t>
            </a:r>
            <a:r>
              <a:rPr lang="it-IT" dirty="0" err="1" smtClean="0">
                <a:latin typeface="Arial" pitchFamily="34" charset="0"/>
                <a:cs typeface="Arial" pitchFamily="34" charset="0"/>
              </a:rPr>
              <a:t>inviarianti</a:t>
            </a:r>
            <a:r>
              <a:rPr lang="it-IT" dirty="0" smtClean="0">
                <a:latin typeface="Arial" pitchFamily="34" charset="0"/>
                <a:cs typeface="Arial" pitchFamily="34" charset="0"/>
              </a:rPr>
              <a:t> :non avrebbe Individuato molti bug (in quanto il </a:t>
            </a:r>
            <a:r>
              <a:rPr lang="it-IT" dirty="0" err="1" smtClean="0">
                <a:latin typeface="Arial" pitchFamily="34" charset="0"/>
                <a:cs typeface="Arial" pitchFamily="34" charset="0"/>
              </a:rPr>
              <a:t>testing</a:t>
            </a:r>
            <a:r>
              <a:rPr lang="it-IT" dirty="0" smtClean="0">
                <a:latin typeface="Arial" pitchFamily="34" charset="0"/>
                <a:cs typeface="Arial" pitchFamily="34" charset="0"/>
              </a:rPr>
              <a:t> di unità è stato eseguito dallo sviluppatore stesso),in più sarebbe stato molto ridondate.</a:t>
            </a:r>
          </a:p>
          <a:p>
            <a:endParaRPr lang="it-IT" dirty="0" smtClean="0"/>
          </a:p>
        </p:txBody>
      </p:sp>
      <p:sp>
        <p:nvSpPr>
          <p:cNvPr id="4" name="CasellaDiTesto 3"/>
          <p:cNvSpPr txBox="1"/>
          <p:nvPr/>
        </p:nvSpPr>
        <p:spPr>
          <a:xfrm>
            <a:off x="3500430" y="2786058"/>
            <a:ext cx="1787669" cy="369332"/>
          </a:xfrm>
          <a:prstGeom prst="rect">
            <a:avLst/>
          </a:prstGeom>
          <a:noFill/>
        </p:spPr>
        <p:txBody>
          <a:bodyPr wrap="none" rtlCol="0">
            <a:spAutoFit/>
          </a:bodyPr>
          <a:lstStyle/>
          <a:p>
            <a:r>
              <a:rPr lang="it-IT" b="1" dirty="0" smtClean="0">
                <a:latin typeface="Arial" pitchFamily="34" charset="0"/>
                <a:cs typeface="Arial" pitchFamily="34" charset="0"/>
              </a:rPr>
              <a:t>ESEMPIO OCL</a:t>
            </a:r>
            <a:endParaRPr lang="it-IT" b="1" dirty="0">
              <a:latin typeface="Arial" pitchFamily="34" charset="0"/>
              <a:cs typeface="Arial" pitchFamily="34" charset="0"/>
            </a:endParaRPr>
          </a:p>
        </p:txBody>
      </p:sp>
      <p:sp>
        <p:nvSpPr>
          <p:cNvPr id="5" name="CasellaDiTesto 4"/>
          <p:cNvSpPr txBox="1"/>
          <p:nvPr/>
        </p:nvSpPr>
        <p:spPr>
          <a:xfrm>
            <a:off x="-15776" y="5492948"/>
            <a:ext cx="728840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Mettete un esempio di OCL della vostra gestione</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285728"/>
            <a:ext cx="2146742" cy="400110"/>
          </a:xfrm>
          <a:prstGeom prst="rect">
            <a:avLst/>
          </a:prstGeom>
          <a:noFill/>
        </p:spPr>
        <p:txBody>
          <a:bodyPr wrap="none" rtlCol="0">
            <a:spAutoFit/>
          </a:bodyPr>
          <a:lstStyle/>
          <a:p>
            <a:r>
              <a:rPr lang="it-IT" sz="2000" b="1" dirty="0" smtClean="0">
                <a:latin typeface="Arial" pitchFamily="34" charset="0"/>
                <a:cs typeface="Arial" pitchFamily="34" charset="0"/>
              </a:rPr>
              <a:t>Difetti dell’ODD:</a:t>
            </a:r>
          </a:p>
        </p:txBody>
      </p:sp>
      <p:sp>
        <p:nvSpPr>
          <p:cNvPr id="3" name="CasellaDiTesto 2"/>
          <p:cNvSpPr txBox="1"/>
          <p:nvPr/>
        </p:nvSpPr>
        <p:spPr>
          <a:xfrm>
            <a:off x="142844" y="714357"/>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Mancanza dell’incapsulamento dei contratti in metodi adatti.</a:t>
            </a:r>
          </a:p>
          <a:p>
            <a:pPr marL="342900" indent="-342900">
              <a:buAutoNum type="arabicPeriod"/>
            </a:pPr>
            <a:r>
              <a:rPr lang="it-IT" dirty="0" smtClean="0">
                <a:latin typeface="Arial" pitchFamily="34" charset="0"/>
                <a:cs typeface="Arial" pitchFamily="34" charset="0"/>
              </a:rPr>
              <a:t>Mancanza per alcuni metodi dell’identificazione dell’OCL</a:t>
            </a:r>
          </a:p>
        </p:txBody>
      </p:sp>
      <p:sp>
        <p:nvSpPr>
          <p:cNvPr id="4" name="CasellaDiTesto 3"/>
          <p:cNvSpPr txBox="1"/>
          <p:nvPr/>
        </p:nvSpPr>
        <p:spPr>
          <a:xfrm>
            <a:off x="0" y="2000240"/>
            <a:ext cx="8572560" cy="1754326"/>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pPr marL="342900" indent="-342900">
              <a:buAutoNum type="arabicPeriod"/>
            </a:pPr>
            <a:r>
              <a:rPr lang="it-IT" dirty="0" smtClean="0">
                <a:latin typeface="Arial" pitchFamily="34" charset="0"/>
                <a:cs typeface="Arial" pitchFamily="34" charset="0"/>
              </a:rPr>
              <a:t>Data la mancanza di tempo necessario tutti i contratti sono stati definiti solo dove necessario senza l’incapsulamento di contratti simili in separati metodi (o classi) . </a:t>
            </a:r>
          </a:p>
          <a:p>
            <a:pPr marL="342900" indent="-342900">
              <a:buAutoNum type="arabicPeriod"/>
            </a:pPr>
            <a:r>
              <a:rPr lang="it-IT" dirty="0" smtClean="0">
                <a:latin typeface="Arial" pitchFamily="34" charset="0"/>
                <a:cs typeface="Arial" pitchFamily="34" charset="0"/>
              </a:rPr>
              <a:t>Dato il punto 2 l’identificazione degli OCL è stata definita una sola volta per i contratti simili.</a:t>
            </a:r>
          </a:p>
        </p:txBody>
      </p:sp>
      <p:sp>
        <p:nvSpPr>
          <p:cNvPr id="5" name="CasellaDiTesto 4"/>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43240" y="0"/>
            <a:ext cx="2398926" cy="369332"/>
          </a:xfrm>
          <a:prstGeom prst="rect">
            <a:avLst/>
          </a:prstGeom>
          <a:noFill/>
        </p:spPr>
        <p:txBody>
          <a:bodyPr wrap="none" rtlCol="0">
            <a:spAutoFit/>
          </a:bodyPr>
          <a:lstStyle/>
          <a:p>
            <a:r>
              <a:rPr lang="it-IT" b="1" dirty="0" smtClean="0">
                <a:latin typeface="Arial" pitchFamily="34" charset="0"/>
                <a:cs typeface="Arial" pitchFamily="34" charset="0"/>
              </a:rPr>
              <a:t>IMPLEMENTAZIONE</a:t>
            </a:r>
            <a:endParaRPr lang="it-IT" b="1" dirty="0">
              <a:latin typeface="Arial" pitchFamily="34" charset="0"/>
              <a:cs typeface="Arial" pitchFamily="34" charset="0"/>
            </a:endParaRPr>
          </a:p>
        </p:txBody>
      </p:sp>
      <p:sp>
        <p:nvSpPr>
          <p:cNvPr id="3" name="CasellaDiTesto 2"/>
          <p:cNvSpPr txBox="1"/>
          <p:nvPr/>
        </p:nvSpPr>
        <p:spPr>
          <a:xfrm>
            <a:off x="0" y="642918"/>
            <a:ext cx="8802474" cy="2585323"/>
          </a:xfrm>
          <a:prstGeom prst="rect">
            <a:avLst/>
          </a:prstGeom>
          <a:noFill/>
        </p:spPr>
        <p:txBody>
          <a:bodyPr wrap="none" rtlCol="0">
            <a:spAutoFit/>
          </a:bodyPr>
          <a:lstStyle/>
          <a:p>
            <a:r>
              <a:rPr lang="it-IT" i="1" dirty="0" smtClean="0">
                <a:latin typeface="Arial" pitchFamily="34" charset="0"/>
                <a:cs typeface="Arial" pitchFamily="34" charset="0"/>
              </a:rPr>
              <a:t>Funzionalità implementate:</a:t>
            </a:r>
          </a:p>
          <a:p>
            <a:r>
              <a:rPr lang="it-IT" dirty="0" smtClean="0">
                <a:latin typeface="Arial" pitchFamily="34" charset="0"/>
                <a:cs typeface="Arial" pitchFamily="34" charset="0"/>
              </a:rPr>
              <a:t>-Tutte le funzionalità per il Cliente</a:t>
            </a:r>
          </a:p>
          <a:p>
            <a:r>
              <a:rPr lang="it-IT" dirty="0" smtClean="0">
                <a:latin typeface="Arial" pitchFamily="34" charset="0"/>
                <a:cs typeface="Arial" pitchFamily="34" charset="0"/>
              </a:rPr>
              <a:t>-Tutte le funzionalità per l’addetto ai servizi al pubblico</a:t>
            </a:r>
          </a:p>
          <a:p>
            <a:r>
              <a:rPr lang="it-IT" dirty="0" smtClean="0">
                <a:latin typeface="Arial" pitchFamily="34" charset="0"/>
                <a:cs typeface="Arial" pitchFamily="34" charset="0"/>
              </a:rPr>
              <a:t>-Visualizzazione delle richieste dei Clienti da parte dell’addetto ai servizi agli ordini.</a:t>
            </a:r>
          </a:p>
          <a:p>
            <a:r>
              <a:rPr lang="it-IT" dirty="0" smtClean="0">
                <a:latin typeface="Arial" pitchFamily="34" charset="0"/>
                <a:cs typeface="Arial" pitchFamily="34" charset="0"/>
              </a:rPr>
              <a:t>L’implementazione del sistema </a:t>
            </a:r>
            <a:r>
              <a:rPr lang="it-IT" dirty="0" err="1" smtClean="0">
                <a:latin typeface="Arial" pitchFamily="34" charset="0"/>
                <a:cs typeface="Arial" pitchFamily="34" charset="0"/>
              </a:rPr>
              <a:t>CBUnisa</a:t>
            </a:r>
            <a:r>
              <a:rPr lang="it-IT" dirty="0" smtClean="0">
                <a:latin typeface="Arial" pitchFamily="34" charset="0"/>
                <a:cs typeface="Arial" pitchFamily="34" charset="0"/>
              </a:rPr>
              <a:t> ha seguito perfettamente la definizione dell’</a:t>
            </a:r>
          </a:p>
          <a:p>
            <a:r>
              <a:rPr lang="it-IT" dirty="0" smtClean="0">
                <a:latin typeface="Arial" pitchFamily="34" charset="0"/>
                <a:cs typeface="Arial" pitchFamily="34" charset="0"/>
              </a:rPr>
              <a:t>Architettura documentata nell’SDD e di conseguenza nell’ODD</a:t>
            </a:r>
          </a:p>
          <a:p>
            <a:endParaRPr lang="it-IT" dirty="0" smtClean="0">
              <a:latin typeface="Arial" pitchFamily="34" charset="0"/>
              <a:cs typeface="Arial" pitchFamily="34" charset="0"/>
            </a:endParaRPr>
          </a:p>
          <a:p>
            <a:endParaRPr lang="it-IT" dirty="0">
              <a:latin typeface="Arial" pitchFamily="34" charset="0"/>
              <a:cs typeface="Arial" pitchFamily="34" charset="0"/>
            </a:endParaRPr>
          </a:p>
          <a:p>
            <a:endParaRPr lang="it-IT" dirty="0">
              <a:latin typeface="Arial" pitchFamily="34" charset="0"/>
              <a:cs typeface="Arial" pitchFamily="34" charset="0"/>
            </a:endParaRPr>
          </a:p>
        </p:txBody>
      </p:sp>
      <p:sp>
        <p:nvSpPr>
          <p:cNvPr id="9" name="CasellaDiTesto 8"/>
          <p:cNvSpPr txBox="1"/>
          <p:nvPr/>
        </p:nvSpPr>
        <p:spPr>
          <a:xfrm>
            <a:off x="285720" y="2714620"/>
            <a:ext cx="3655168" cy="400110"/>
          </a:xfrm>
          <a:prstGeom prst="rect">
            <a:avLst/>
          </a:prstGeom>
          <a:noFill/>
        </p:spPr>
        <p:txBody>
          <a:bodyPr wrap="none" rtlCol="0">
            <a:spAutoFit/>
          </a:bodyPr>
          <a:lstStyle/>
          <a:p>
            <a:r>
              <a:rPr lang="it-IT" sz="2000" b="1" dirty="0" smtClean="0">
                <a:latin typeface="Arial" pitchFamily="34" charset="0"/>
                <a:cs typeface="Arial" pitchFamily="34" charset="0"/>
              </a:rPr>
              <a:t>Difetti dell’implementazione:</a:t>
            </a:r>
          </a:p>
        </p:txBody>
      </p:sp>
      <p:sp>
        <p:nvSpPr>
          <p:cNvPr id="10" name="CasellaDiTesto 9"/>
          <p:cNvSpPr txBox="1"/>
          <p:nvPr/>
        </p:nvSpPr>
        <p:spPr>
          <a:xfrm>
            <a:off x="285720" y="3071810"/>
            <a:ext cx="8429716" cy="646331"/>
          </a:xfrm>
          <a:prstGeom prst="rect">
            <a:avLst/>
          </a:prstGeom>
          <a:noFill/>
        </p:spPr>
        <p:txBody>
          <a:bodyPr wrap="square" rtlCol="0">
            <a:spAutoFit/>
          </a:bodyPr>
          <a:lstStyle/>
          <a:p>
            <a:pPr marL="342900" indent="-342900">
              <a:buAutoNum type="arabicPeriod"/>
            </a:pPr>
            <a:r>
              <a:rPr lang="it-IT" dirty="0" smtClean="0">
                <a:latin typeface="Arial" pitchFamily="34" charset="0"/>
                <a:cs typeface="Arial" pitchFamily="34" charset="0"/>
              </a:rPr>
              <a:t>E’ stata implementata un’unica eccezione.</a:t>
            </a:r>
          </a:p>
          <a:p>
            <a:pPr marL="342900" indent="-342900">
              <a:buAutoNum type="arabicPeriod"/>
            </a:pPr>
            <a:endParaRPr lang="it-IT" dirty="0">
              <a:latin typeface="Arial" pitchFamily="34" charset="0"/>
              <a:cs typeface="Arial" pitchFamily="34" charset="0"/>
            </a:endParaRPr>
          </a:p>
        </p:txBody>
      </p:sp>
      <p:sp>
        <p:nvSpPr>
          <p:cNvPr id="11" name="CasellaDiTesto 10"/>
          <p:cNvSpPr txBox="1"/>
          <p:nvPr/>
        </p:nvSpPr>
        <p:spPr>
          <a:xfrm>
            <a:off x="214282" y="4214818"/>
            <a:ext cx="8572560" cy="646331"/>
          </a:xfrm>
          <a:prstGeom prst="rect">
            <a:avLst/>
          </a:prstGeom>
          <a:noFill/>
        </p:spPr>
        <p:txBody>
          <a:bodyPr wrap="square" rtlCol="0">
            <a:spAutoFit/>
          </a:bodyPr>
          <a:lstStyle/>
          <a:p>
            <a:r>
              <a:rPr lang="it-IT" b="1" dirty="0" smtClean="0">
                <a:latin typeface="Arial" pitchFamily="34" charset="0"/>
                <a:cs typeface="Arial" pitchFamily="34" charset="0"/>
              </a:rPr>
              <a:t>Motivazioni problemi riscontrati:</a:t>
            </a:r>
          </a:p>
          <a:p>
            <a:r>
              <a:rPr lang="it-IT" b="1" dirty="0" smtClean="0">
                <a:latin typeface="Arial" pitchFamily="34" charset="0"/>
                <a:cs typeface="Arial" pitchFamily="34" charset="0"/>
              </a:rPr>
              <a:t>1. </a:t>
            </a:r>
            <a:r>
              <a:rPr lang="it-IT" dirty="0" smtClean="0">
                <a:latin typeface="Arial" pitchFamily="34" charset="0"/>
                <a:cs typeface="Arial" pitchFamily="34" charset="0"/>
              </a:rPr>
              <a:t>Data la mancanza di tempo necessario è stata definita un’unica eccezione . </a:t>
            </a:r>
          </a:p>
        </p:txBody>
      </p:sp>
      <p:sp>
        <p:nvSpPr>
          <p:cNvPr id="7" name="CasellaDiTesto 6"/>
          <p:cNvSpPr txBox="1"/>
          <p:nvPr/>
        </p:nvSpPr>
        <p:spPr>
          <a:xfrm>
            <a:off x="144446" y="5229200"/>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929058" y="285728"/>
            <a:ext cx="1107996" cy="461665"/>
          </a:xfrm>
          <a:prstGeom prst="rect">
            <a:avLst/>
          </a:prstGeom>
          <a:noFill/>
        </p:spPr>
        <p:txBody>
          <a:bodyPr wrap="none" rtlCol="0">
            <a:spAutoFit/>
          </a:bodyPr>
          <a:lstStyle/>
          <a:p>
            <a:r>
              <a:rPr lang="it-IT" sz="2400" b="1" dirty="0" smtClean="0">
                <a:latin typeface="Arial" pitchFamily="34" charset="0"/>
                <a:cs typeface="Arial" pitchFamily="34" charset="0"/>
              </a:rPr>
              <a:t>DEMO</a:t>
            </a:r>
            <a:endParaRPr lang="it-IT" sz="2400" b="1" dirty="0">
              <a:latin typeface="Arial" pitchFamily="34" charset="0"/>
              <a:cs typeface="Arial" pitchFamily="34" charset="0"/>
            </a:endParaRPr>
          </a:p>
        </p:txBody>
      </p:sp>
      <p:sp>
        <p:nvSpPr>
          <p:cNvPr id="3" name="CasellaDiTesto 2"/>
          <p:cNvSpPr txBox="1"/>
          <p:nvPr/>
        </p:nvSpPr>
        <p:spPr>
          <a:xfrm>
            <a:off x="714348" y="1000108"/>
            <a:ext cx="7494359" cy="369332"/>
          </a:xfrm>
          <a:prstGeom prst="rect">
            <a:avLst/>
          </a:prstGeom>
          <a:noFill/>
        </p:spPr>
        <p:txBody>
          <a:bodyPr wrap="none" rtlCol="0">
            <a:spAutoFit/>
          </a:bodyPr>
          <a:lstStyle/>
          <a:p>
            <a:r>
              <a:rPr lang="it-IT" dirty="0" smtClean="0">
                <a:latin typeface="Arial" pitchFamily="34" charset="0"/>
                <a:cs typeface="Arial" pitchFamily="34" charset="0"/>
              </a:rPr>
              <a:t>La demo del sistema rispetto alla funzionalità di prenotazione di un libro.</a:t>
            </a:r>
            <a:endParaRPr lang="it-IT" dirty="0">
              <a:latin typeface="Arial" pitchFamily="34" charset="0"/>
              <a:cs typeface="Arial" pitchFamily="34" charset="0"/>
            </a:endParaRPr>
          </a:p>
        </p:txBody>
      </p:sp>
      <p:sp>
        <p:nvSpPr>
          <p:cNvPr id="6" name="Rettangolo arrotondato 5">
            <a:hlinkClick r:id="rId2" action="ppaction://hlinkfile"/>
          </p:cNvPr>
          <p:cNvSpPr/>
          <p:nvPr/>
        </p:nvSpPr>
        <p:spPr>
          <a:xfrm>
            <a:off x="2285984" y="2428868"/>
            <a:ext cx="4572032" cy="2143140"/>
          </a:xfrm>
          <a:prstGeom prst="roundRect">
            <a:avLst/>
          </a:prstGeom>
          <a:blipFill>
            <a:blip r:embed="rId3" cstate="print">
              <a:lum bright="6000"/>
            </a:blip>
            <a:stretch>
              <a:fillRect/>
            </a:stretch>
          </a:blipFill>
          <a:effectLst>
            <a:outerShdw blurRad="50800" dist="88900" dir="5520000" sx="98000" sy="98000" algn="ctr" rotWithShape="0">
              <a:srgbClr val="000000">
                <a:alpha val="93000"/>
              </a:srgb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p:cNvSpPr txBox="1"/>
          <p:nvPr/>
        </p:nvSpPr>
        <p:spPr>
          <a:xfrm>
            <a:off x="144446" y="5229200"/>
            <a:ext cx="8595623" cy="830997"/>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La demo non è fondamentale se volete metterla dovrebbe</a:t>
            </a:r>
          </a:p>
          <a:p>
            <a:r>
              <a:rPr lang="it-IT" sz="2400" b="1" dirty="0" smtClean="0">
                <a:solidFill>
                  <a:srgbClr val="FF0000"/>
                </a:solidFill>
                <a:latin typeface="Arial" pitchFamily="34" charset="0"/>
                <a:cs typeface="Arial" pitchFamily="34" charset="0"/>
              </a:rPr>
              <a:t>Durare non </a:t>
            </a:r>
            <a:r>
              <a:rPr lang="it-IT" sz="2400" b="1" dirty="0" err="1" smtClean="0">
                <a:solidFill>
                  <a:srgbClr val="FF0000"/>
                </a:solidFill>
                <a:latin typeface="Arial" pitchFamily="34" charset="0"/>
                <a:cs typeface="Arial" pitchFamily="34" charset="0"/>
              </a:rPr>
              <a:t>piu</a:t>
            </a:r>
            <a:r>
              <a:rPr lang="it-IT" sz="2400" b="1" dirty="0" smtClean="0">
                <a:solidFill>
                  <a:srgbClr val="FF0000"/>
                </a:solidFill>
                <a:latin typeface="Arial" pitchFamily="34" charset="0"/>
                <a:cs typeface="Arial" pitchFamily="34" charset="0"/>
              </a:rPr>
              <a:t> di 50 secondi (si può fare)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1"/>
            <a:ext cx="5310043" cy="369332"/>
          </a:xfrm>
          <a:prstGeom prst="rect">
            <a:avLst/>
          </a:prstGeom>
          <a:noFill/>
        </p:spPr>
        <p:txBody>
          <a:bodyPr wrap="square" rtlCol="0">
            <a:spAutoFit/>
          </a:bodyPr>
          <a:lstStyle/>
          <a:p>
            <a:r>
              <a:rPr lang="it-IT" b="1" dirty="0" smtClean="0">
                <a:latin typeface="Arial" pitchFamily="34" charset="0"/>
                <a:cs typeface="Arial" pitchFamily="34" charset="0"/>
              </a:rPr>
              <a:t>SCENARIO IDENTIFICATIVO PER IL SISTEMA :</a:t>
            </a:r>
          </a:p>
        </p:txBody>
      </p:sp>
      <p:graphicFrame>
        <p:nvGraphicFramePr>
          <p:cNvPr id="3" name="Tabella 2"/>
          <p:cNvGraphicFramePr>
            <a:graphicFrameLocks noGrp="1"/>
          </p:cNvGraphicFramePr>
          <p:nvPr/>
        </p:nvGraphicFramePr>
        <p:xfrm>
          <a:off x="285720" y="642918"/>
          <a:ext cx="8572560" cy="5881945"/>
        </p:xfrm>
        <a:graphic>
          <a:graphicData uri="http://schemas.openxmlformats.org/drawingml/2006/table">
            <a:tbl>
              <a:tblPr firstRow="1" bandRow="1">
                <a:tableStyleId>{5C22544A-7EE6-4342-B048-85BDC9FD1C3A}</a:tableStyleId>
              </a:tblPr>
              <a:tblGrid>
                <a:gridCol w="1921968"/>
                <a:gridCol w="6650592"/>
              </a:tblGrid>
              <a:tr h="401705">
                <a:tc>
                  <a:txBody>
                    <a:bodyPr/>
                    <a:lstStyle/>
                    <a:p>
                      <a:r>
                        <a:rPr lang="it-IT" dirty="0" smtClean="0"/>
                        <a:t>Nome</a:t>
                      </a:r>
                      <a:r>
                        <a:rPr lang="it-IT" baseline="0" dirty="0" smtClean="0"/>
                        <a:t> dello scenario</a:t>
                      </a:r>
                      <a:endParaRPr lang="it-IT" dirty="0"/>
                    </a:p>
                  </a:txBody>
                  <a:tcPr/>
                </a:tc>
                <a:tc>
                  <a:txBody>
                    <a:bodyPr/>
                    <a:lstStyle/>
                    <a:p>
                      <a:r>
                        <a:rPr lang="it-IT" dirty="0" smtClean="0"/>
                        <a:t>Prenotazione libro</a:t>
                      </a:r>
                      <a:r>
                        <a:rPr lang="it-IT" baseline="0" dirty="0" smtClean="0"/>
                        <a:t> non disponibile</a:t>
                      </a:r>
                      <a:endParaRPr lang="it-IT" dirty="0"/>
                    </a:p>
                  </a:txBody>
                  <a:tcPr/>
                </a:tc>
              </a:tr>
              <a:tr h="669865">
                <a:tc>
                  <a:txBody>
                    <a:bodyPr/>
                    <a:lstStyle/>
                    <a:p>
                      <a:r>
                        <a:rPr lang="it-IT" dirty="0" smtClean="0"/>
                        <a:t>Attori Partecipanti</a:t>
                      </a:r>
                      <a:endParaRPr lang="it-IT" dirty="0"/>
                    </a:p>
                  </a:txBody>
                  <a:tcPr/>
                </a:tc>
                <a:tc>
                  <a:txBody>
                    <a:bodyPr/>
                    <a:lstStyle/>
                    <a:p>
                      <a:r>
                        <a:rPr lang="it-IT" sz="1200" dirty="0" smtClean="0">
                          <a:latin typeface="Arial" pitchFamily="34" charset="0"/>
                          <a:cs typeface="Arial" pitchFamily="34" charset="0"/>
                        </a:rPr>
                        <a:t>Paolo</a:t>
                      </a:r>
                      <a:r>
                        <a:rPr lang="it-IT" sz="1200" baseline="0" dirty="0" smtClean="0">
                          <a:latin typeface="Arial" pitchFamily="34" charset="0"/>
                          <a:cs typeface="Arial" pitchFamily="34" charset="0"/>
                        </a:rPr>
                        <a:t> Bianchi : Cliente</a:t>
                      </a:r>
                      <a:endParaRPr lang="it-IT" sz="1200" dirty="0">
                        <a:latin typeface="Arial" pitchFamily="34" charset="0"/>
                        <a:cs typeface="Arial" pitchFamily="34" charset="0"/>
                      </a:endParaRPr>
                    </a:p>
                  </a:txBody>
                  <a:tcPr/>
                </a:tc>
              </a:tr>
              <a:tr h="4469084">
                <a:tc>
                  <a:txBody>
                    <a:bodyPr/>
                    <a:lstStyle/>
                    <a:p>
                      <a:endParaRPr lang="it-IT"/>
                    </a:p>
                  </a:txBody>
                  <a:tcPr/>
                </a:tc>
                <a:tc>
                  <a:txBody>
                    <a:bodyPr/>
                    <a:lstStyle/>
                    <a:p>
                      <a:r>
                        <a:rPr lang="it-IT" sz="1200" b="1" dirty="0" smtClean="0">
                          <a:latin typeface="Arial" pitchFamily="34" charset="0"/>
                          <a:cs typeface="Arial" pitchFamily="34" charset="0"/>
                        </a:rPr>
                        <a:t>1. </a:t>
                      </a:r>
                      <a:r>
                        <a:rPr lang="it-IT" sz="1200" dirty="0" smtClean="0">
                          <a:latin typeface="Arial" pitchFamily="34" charset="0"/>
                          <a:cs typeface="Arial" pitchFamily="34" charset="0"/>
                        </a:rPr>
                        <a:t>Paolo è uno studente che frequenta il corso di laurea in Matematica presso l'Università degli Studi di Salerno. Per il corso di “Fisica” vuole prenotare un libro di supporto per esercizi.</a:t>
                      </a:r>
                    </a:p>
                    <a:p>
                      <a:r>
                        <a:rPr lang="it-IT" sz="1200" b="1" dirty="0" smtClean="0">
                          <a:latin typeface="Arial" pitchFamily="34" charset="0"/>
                          <a:cs typeface="Arial" pitchFamily="34" charset="0"/>
                        </a:rPr>
                        <a:t>2. </a:t>
                      </a:r>
                      <a:r>
                        <a:rPr lang="it-IT" sz="1200" dirty="0" smtClean="0">
                          <a:latin typeface="Arial" pitchFamily="34" charset="0"/>
                          <a:cs typeface="Arial" pitchFamily="34" charset="0"/>
                        </a:rPr>
                        <a:t>Paolo  accende il suo PC e si connette alla rete;</a:t>
                      </a:r>
                    </a:p>
                    <a:p>
                      <a:r>
                        <a:rPr lang="it-IT" sz="1200" b="1" dirty="0" smtClean="0">
                          <a:latin typeface="Arial" pitchFamily="34" charset="0"/>
                          <a:cs typeface="Arial" pitchFamily="34" charset="0"/>
                        </a:rPr>
                        <a:t>3</a:t>
                      </a:r>
                      <a:r>
                        <a:rPr lang="it-IT" sz="1200" dirty="0" smtClean="0">
                          <a:latin typeface="Arial" pitchFamily="34" charset="0"/>
                          <a:cs typeface="Arial" pitchFamily="34" charset="0"/>
                        </a:rPr>
                        <a:t>. Accede al sito della biblioteca di ateneo;</a:t>
                      </a:r>
                    </a:p>
                    <a:p>
                      <a:r>
                        <a:rPr lang="it-IT" sz="1200" b="1" dirty="0" smtClean="0">
                          <a:latin typeface="Arial" pitchFamily="34" charset="0"/>
                          <a:cs typeface="Arial" pitchFamily="34" charset="0"/>
                        </a:rPr>
                        <a:t>4</a:t>
                      </a:r>
                      <a:r>
                        <a:rPr lang="it-IT" sz="1200" dirty="0" smtClean="0">
                          <a:latin typeface="Arial" pitchFamily="34" charset="0"/>
                          <a:cs typeface="Arial" pitchFamily="34" charset="0"/>
                        </a:rPr>
                        <a:t>. Il sistema mostra i servizi messi a disposizione per i clienti;</a:t>
                      </a:r>
                    </a:p>
                    <a:p>
                      <a:r>
                        <a:rPr lang="it-IT" sz="1200" b="1" dirty="0" smtClean="0">
                          <a:latin typeface="Arial" pitchFamily="34" charset="0"/>
                          <a:cs typeface="Arial" pitchFamily="34" charset="0"/>
                        </a:rPr>
                        <a:t>5</a:t>
                      </a:r>
                      <a:r>
                        <a:rPr lang="it-IT" sz="1200" dirty="0" smtClean="0">
                          <a:latin typeface="Arial" pitchFamily="34" charset="0"/>
                          <a:cs typeface="Arial" pitchFamily="34" charset="0"/>
                        </a:rPr>
                        <a:t>. Paolo sceglie la funzionalità di ricerca tematica;</a:t>
                      </a:r>
                    </a:p>
                    <a:p>
                      <a:r>
                        <a:rPr lang="it-IT" sz="1200" b="1" dirty="0" smtClean="0">
                          <a:latin typeface="Arial" pitchFamily="34" charset="0"/>
                          <a:cs typeface="Arial" pitchFamily="34" charset="0"/>
                        </a:rPr>
                        <a:t>6</a:t>
                      </a:r>
                      <a:r>
                        <a:rPr lang="it-IT" sz="1200" dirty="0" smtClean="0">
                          <a:latin typeface="Arial" pitchFamily="34" charset="0"/>
                          <a:cs typeface="Arial" pitchFamily="34" charset="0"/>
                        </a:rPr>
                        <a:t>. Il sistema mostra un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con un campo da compilare, ossia il campo relativo all'argomento da ricercare.</a:t>
                      </a:r>
                    </a:p>
                    <a:p>
                      <a:r>
                        <a:rPr lang="it-IT" sz="1200" b="1" dirty="0" smtClean="0">
                          <a:latin typeface="Arial" pitchFamily="34" charset="0"/>
                          <a:cs typeface="Arial" pitchFamily="34" charset="0"/>
                        </a:rPr>
                        <a:t>7</a:t>
                      </a:r>
                      <a:r>
                        <a:rPr lang="it-IT" sz="1200" dirty="0" smtClean="0">
                          <a:latin typeface="Arial" pitchFamily="34" charset="0"/>
                          <a:cs typeface="Arial" pitchFamily="34" charset="0"/>
                        </a:rPr>
                        <a:t>. Paolo non conoscendo informazioni sul libro da ricercare, per restringere il campo, inserisce nell'apposito campo il seguente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“fisica teorica, Landau”. </a:t>
                      </a:r>
                    </a:p>
                    <a:p>
                      <a:r>
                        <a:rPr lang="it-IT" sz="1200" b="1" dirty="0" smtClean="0">
                          <a:latin typeface="Arial" pitchFamily="34" charset="0"/>
                          <a:cs typeface="Arial" pitchFamily="34" charset="0"/>
                        </a:rPr>
                        <a:t>8</a:t>
                      </a:r>
                      <a:r>
                        <a:rPr lang="it-IT" sz="1200" dirty="0" smtClean="0">
                          <a:latin typeface="Arial" pitchFamily="34" charset="0"/>
                          <a:cs typeface="Arial" pitchFamily="34" charset="0"/>
                        </a:rPr>
                        <a:t>. Il sistema mostra la lista dei libri corrispondenti al </a:t>
                      </a:r>
                      <a:r>
                        <a:rPr lang="it-IT" sz="1200" dirty="0" err="1" smtClean="0">
                          <a:latin typeface="Arial" pitchFamily="34" charset="0"/>
                          <a:cs typeface="Arial" pitchFamily="34" charset="0"/>
                        </a:rPr>
                        <a:t>tag</a:t>
                      </a:r>
                      <a:r>
                        <a:rPr lang="it-IT" sz="1200" dirty="0" smtClean="0">
                          <a:latin typeface="Arial" pitchFamily="34" charset="0"/>
                          <a:cs typeface="Arial" pitchFamily="34" charset="0"/>
                        </a:rPr>
                        <a:t> inserito.</a:t>
                      </a:r>
                    </a:p>
                    <a:p>
                      <a:r>
                        <a:rPr lang="it-IT" sz="1200" b="1" dirty="0" smtClean="0">
                          <a:latin typeface="Arial" pitchFamily="34" charset="0"/>
                          <a:cs typeface="Arial" pitchFamily="34" charset="0"/>
                        </a:rPr>
                        <a:t>9</a:t>
                      </a:r>
                      <a:r>
                        <a:rPr lang="it-IT" sz="1200" dirty="0" smtClean="0">
                          <a:latin typeface="Arial" pitchFamily="34" charset="0"/>
                          <a:cs typeface="Arial" pitchFamily="34" charset="0"/>
                        </a:rPr>
                        <a:t>. Paolo dopo aver visualizzato l'elenco dei libri corrispondenti alla sua ricerca clicca sul pulsante “Dettagli” in corrispondenza del volume di “Fisica teorica”;</a:t>
                      </a:r>
                    </a:p>
                    <a:p>
                      <a:r>
                        <a:rPr lang="it-IT" sz="1200" b="1" dirty="0" smtClean="0">
                          <a:latin typeface="Arial" pitchFamily="34" charset="0"/>
                          <a:cs typeface="Arial" pitchFamily="34" charset="0"/>
                        </a:rPr>
                        <a:t>10</a:t>
                      </a:r>
                      <a:r>
                        <a:rPr lang="it-IT" sz="1200" dirty="0" smtClean="0">
                          <a:latin typeface="Arial" pitchFamily="34" charset="0"/>
                          <a:cs typeface="Arial" pitchFamily="34" charset="0"/>
                        </a:rPr>
                        <a:t>. Il sistema mostra una scheda con i dettagli del libro;</a:t>
                      </a:r>
                    </a:p>
                    <a:p>
                      <a:r>
                        <a:rPr lang="it-IT" sz="1200" b="1" dirty="0" smtClean="0">
                          <a:latin typeface="Arial" pitchFamily="34" charset="0"/>
                          <a:cs typeface="Arial" pitchFamily="34" charset="0"/>
                        </a:rPr>
                        <a:t>11</a:t>
                      </a:r>
                      <a:r>
                        <a:rPr lang="it-IT" sz="1200" dirty="0" smtClean="0">
                          <a:latin typeface="Arial" pitchFamily="34" charset="0"/>
                          <a:cs typeface="Arial" pitchFamily="34" charset="0"/>
                        </a:rPr>
                        <a:t>. Paolo nota che il libro sarà disponibile fra due settimane ma decide in ogni caso di prenotarlo, clicca così sul pulsante “Prenota”.</a:t>
                      </a:r>
                    </a:p>
                    <a:p>
                      <a:r>
                        <a:rPr lang="it-IT" sz="1200" b="1" dirty="0" smtClean="0">
                          <a:latin typeface="Arial" pitchFamily="34" charset="0"/>
                          <a:cs typeface="Arial" pitchFamily="34" charset="0"/>
                        </a:rPr>
                        <a:t>12</a:t>
                      </a:r>
                      <a:r>
                        <a:rPr lang="it-IT" sz="1200" dirty="0" smtClean="0">
                          <a:latin typeface="Arial" pitchFamily="34" charset="0"/>
                          <a:cs typeface="Arial" pitchFamily="34" charset="0"/>
                        </a:rPr>
                        <a:t>. Il sistema mostra il </a:t>
                      </a:r>
                      <a:r>
                        <a:rPr lang="it-IT" sz="1200" dirty="0" err="1" smtClean="0">
                          <a:latin typeface="Arial" pitchFamily="34" charset="0"/>
                          <a:cs typeface="Arial" pitchFamily="34" charset="0"/>
                        </a:rPr>
                        <a:t>form</a:t>
                      </a:r>
                      <a:r>
                        <a:rPr lang="it-IT" sz="1200" dirty="0" smtClean="0">
                          <a:latin typeface="Arial" pitchFamily="34" charset="0"/>
                          <a:cs typeface="Arial" pitchFamily="34" charset="0"/>
                        </a:rPr>
                        <a:t> di autenticazione, in quanto Paolo non è ancora identificato al sistema.</a:t>
                      </a:r>
                    </a:p>
                    <a:p>
                      <a:r>
                        <a:rPr lang="it-IT" sz="1200" b="1" dirty="0" smtClean="0">
                          <a:latin typeface="Arial" pitchFamily="34" charset="0"/>
                          <a:cs typeface="Arial" pitchFamily="34" charset="0"/>
                        </a:rPr>
                        <a:t>13</a:t>
                      </a:r>
                      <a:r>
                        <a:rPr lang="it-IT" sz="1200" dirty="0" smtClean="0">
                          <a:latin typeface="Arial" pitchFamily="34" charset="0"/>
                          <a:cs typeface="Arial" pitchFamily="34" charset="0"/>
                        </a:rPr>
                        <a:t>. Dopo che Paolo si è loggato al sistema, quest'ultimo mostra una scheda riepilogativa dei dati riguardanti la prenotazione, dove è indicato anche il giorno in cui è possibile recarsi alla biblioteca per il ritiro del libro.</a:t>
                      </a:r>
                    </a:p>
                    <a:p>
                      <a:r>
                        <a:rPr lang="it-IT" sz="1200" b="1" dirty="0" smtClean="0">
                          <a:latin typeface="Arial" pitchFamily="34" charset="0"/>
                          <a:cs typeface="Arial" pitchFamily="34" charset="0"/>
                        </a:rPr>
                        <a:t>14. </a:t>
                      </a:r>
                      <a:r>
                        <a:rPr lang="it-IT" sz="1200" dirty="0" smtClean="0">
                          <a:latin typeface="Arial" pitchFamily="34" charset="0"/>
                          <a:cs typeface="Arial" pitchFamily="34" charset="0"/>
                        </a:rPr>
                        <a:t>Paolo clicca sul pulsante “Conferma”.</a:t>
                      </a:r>
                    </a:p>
                    <a:p>
                      <a:r>
                        <a:rPr lang="it-IT" sz="1200" b="1" dirty="0" smtClean="0">
                          <a:latin typeface="Arial" pitchFamily="34" charset="0"/>
                          <a:cs typeface="Arial" pitchFamily="34" charset="0"/>
                        </a:rPr>
                        <a:t>15</a:t>
                      </a:r>
                      <a:r>
                        <a:rPr lang="it-IT" sz="1200" dirty="0" smtClean="0">
                          <a:latin typeface="Arial" pitchFamily="34" charset="0"/>
                          <a:cs typeface="Arial" pitchFamily="34" charset="0"/>
                        </a:rPr>
                        <a:t>. Il sistema mostra il messaggio di conferma prenotazione.</a:t>
                      </a:r>
                    </a:p>
                    <a:p>
                      <a:endParaRPr lang="it-IT" dirty="0"/>
                    </a:p>
                  </a:txBody>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714744" y="214290"/>
            <a:ext cx="1184940" cy="369332"/>
          </a:xfrm>
          <a:prstGeom prst="rect">
            <a:avLst/>
          </a:prstGeom>
          <a:noFill/>
        </p:spPr>
        <p:txBody>
          <a:bodyPr wrap="none" rtlCol="0">
            <a:spAutoFit/>
          </a:bodyPr>
          <a:lstStyle/>
          <a:p>
            <a:r>
              <a:rPr lang="it-IT" b="1" dirty="0" smtClean="0">
                <a:latin typeface="Arial" pitchFamily="34" charset="0"/>
                <a:cs typeface="Arial" pitchFamily="34" charset="0"/>
              </a:rPr>
              <a:t>TESTING</a:t>
            </a:r>
            <a:endParaRPr lang="it-IT" b="1" dirty="0">
              <a:latin typeface="Arial" pitchFamily="34" charset="0"/>
              <a:cs typeface="Arial" pitchFamily="34" charset="0"/>
            </a:endParaRPr>
          </a:p>
        </p:txBody>
      </p:sp>
      <p:sp>
        <p:nvSpPr>
          <p:cNvPr id="3" name="CasellaDiTesto 2"/>
          <p:cNvSpPr txBox="1"/>
          <p:nvPr/>
        </p:nvSpPr>
        <p:spPr>
          <a:xfrm>
            <a:off x="214282" y="1071546"/>
            <a:ext cx="8286776" cy="1231106"/>
          </a:xfrm>
          <a:prstGeom prst="rect">
            <a:avLst/>
          </a:prstGeom>
          <a:noFill/>
        </p:spPr>
        <p:txBody>
          <a:bodyPr wrap="square" rtlCol="0">
            <a:spAutoFit/>
          </a:bodyPr>
          <a:lstStyle/>
          <a:p>
            <a:r>
              <a:rPr lang="it-IT" sz="1400" dirty="0" smtClean="0">
                <a:latin typeface="Arial" pitchFamily="34" charset="0"/>
                <a:cs typeface="Arial" pitchFamily="34" charset="0"/>
              </a:rPr>
              <a:t>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di unità è stato documentato solo per il sottosistema Application in quanto, application è il livello che controlla tutta la logica applicativa del sistema e tutti gli input degli utenti </a:t>
            </a:r>
            <a:r>
              <a:rPr lang="it-IT" sz="1400" dirty="0" err="1" smtClean="0">
                <a:latin typeface="Arial" pitchFamily="34" charset="0"/>
                <a:cs typeface="Arial" pitchFamily="34" charset="0"/>
              </a:rPr>
              <a:t>finali.Abbiamo</a:t>
            </a:r>
            <a:r>
              <a:rPr lang="it-IT" sz="1400" dirty="0" smtClean="0">
                <a:latin typeface="Arial" pitchFamily="34" charset="0"/>
                <a:cs typeface="Arial" pitchFamily="34" charset="0"/>
              </a:rPr>
              <a:t> quindi deciso di documentare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focalizzandoci su questo sottosistema .</a:t>
            </a:r>
          </a:p>
          <a:p>
            <a:endParaRPr lang="it-IT" sz="1400" dirty="0">
              <a:latin typeface="Arial" pitchFamily="34" charset="0"/>
              <a:cs typeface="Arial" pitchFamily="34" charset="0"/>
            </a:endParaRPr>
          </a:p>
          <a:p>
            <a:endParaRPr lang="it-IT" dirty="0"/>
          </a:p>
        </p:txBody>
      </p:sp>
      <p:sp>
        <p:nvSpPr>
          <p:cNvPr id="13" name="CasellaDiTesto 12"/>
          <p:cNvSpPr txBox="1"/>
          <p:nvPr/>
        </p:nvSpPr>
        <p:spPr>
          <a:xfrm>
            <a:off x="285720" y="1928802"/>
            <a:ext cx="6858048" cy="1661993"/>
          </a:xfrm>
          <a:prstGeom prst="rect">
            <a:avLst/>
          </a:prstGeom>
          <a:noFill/>
        </p:spPr>
        <p:txBody>
          <a:bodyPr wrap="square" rtlCol="0">
            <a:spAutoFit/>
          </a:bodyPr>
          <a:lstStyle/>
          <a:p>
            <a:r>
              <a:rPr lang="it-IT" sz="1400" dirty="0" smtClean="0">
                <a:latin typeface="Arial" pitchFamily="34" charset="0"/>
                <a:cs typeface="Arial" pitchFamily="34" charset="0"/>
              </a:rPr>
              <a:t>Per procedere con il </a:t>
            </a:r>
            <a:r>
              <a:rPr lang="it-IT" sz="1400" dirty="0" err="1" smtClean="0">
                <a:latin typeface="Arial" pitchFamily="34" charset="0"/>
                <a:cs typeface="Arial" pitchFamily="34" charset="0"/>
              </a:rPr>
              <a:t>testing</a:t>
            </a:r>
            <a:r>
              <a:rPr lang="it-IT" sz="1400" dirty="0" smtClean="0">
                <a:latin typeface="Arial" pitchFamily="34" charset="0"/>
                <a:cs typeface="Arial" pitchFamily="34" charset="0"/>
              </a:rPr>
              <a:t> abbiamo utilizzato le seguenti Classi di Equivalenza.</a:t>
            </a:r>
          </a:p>
          <a:p>
            <a:r>
              <a:rPr lang="it-IT" sz="1400" dirty="0" smtClean="0">
                <a:latin typeface="Arial" pitchFamily="34" charset="0"/>
                <a:cs typeface="Arial" pitchFamily="34" charset="0"/>
              </a:rPr>
              <a:t>- Metodo: </a:t>
            </a:r>
            <a:r>
              <a:rPr lang="it-IT" sz="1400" dirty="0" err="1" smtClean="0">
                <a:latin typeface="Arial" pitchFamily="34" charset="0"/>
                <a:cs typeface="Arial" pitchFamily="34" charset="0"/>
              </a:rPr>
              <a:t>inserisciPrenotazione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Attributo: </a:t>
            </a:r>
            <a:r>
              <a:rPr lang="it-IT" sz="1400" dirty="0" err="1" smtClean="0">
                <a:latin typeface="Arial" pitchFamily="34" charset="0"/>
                <a:cs typeface="Arial" pitchFamily="34" charset="0"/>
              </a:rPr>
              <a:t>CodiceFiscale</a:t>
            </a:r>
            <a:endParaRPr lang="it-IT" sz="1400" dirty="0" smtClean="0">
              <a:latin typeface="Arial" pitchFamily="34" charset="0"/>
              <a:cs typeface="Arial" pitchFamily="34" charset="0"/>
            </a:endParaRPr>
          </a:p>
          <a:p>
            <a:r>
              <a:rPr lang="it-IT" sz="1400" dirty="0" smtClean="0">
                <a:latin typeface="Arial" pitchFamily="34" charset="0"/>
                <a:cs typeface="Arial" pitchFamily="34" charset="0"/>
              </a:rPr>
              <a:t>La lunghezza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:16;</a:t>
            </a:r>
          </a:p>
          <a:p>
            <a:r>
              <a:rPr lang="it-IT" sz="1400" dirty="0" smtClean="0">
                <a:latin typeface="Arial" pitchFamily="34" charset="0"/>
                <a:cs typeface="Arial" pitchFamily="34" charset="0"/>
              </a:rPr>
              <a:t>Il formato dell'attributo </a:t>
            </a:r>
            <a:r>
              <a:rPr lang="it-IT" sz="1400" dirty="0" err="1" smtClean="0">
                <a:latin typeface="Arial" pitchFamily="34" charset="0"/>
                <a:cs typeface="Arial" pitchFamily="34" charset="0"/>
              </a:rPr>
              <a:t>CodiceFiscale</a:t>
            </a:r>
            <a:r>
              <a:rPr lang="it-IT" sz="1400" dirty="0" smtClean="0">
                <a:latin typeface="Arial" pitchFamily="34" charset="0"/>
                <a:cs typeface="Arial" pitchFamily="34" charset="0"/>
              </a:rPr>
              <a:t> non prevede caratteri speciali, in quanto non consentiti. I Caratteri sono i seguenti: *,?,!,°,@,#,§,&amp;,£,ç,”.</a:t>
            </a:r>
          </a:p>
          <a:p>
            <a:endParaRPr lang="it-IT" dirty="0"/>
          </a:p>
        </p:txBody>
      </p:sp>
      <p:graphicFrame>
        <p:nvGraphicFramePr>
          <p:cNvPr id="14" name="Tabella 13"/>
          <p:cNvGraphicFramePr>
            <a:graphicFrameLocks noGrp="1"/>
          </p:cNvGraphicFramePr>
          <p:nvPr/>
        </p:nvGraphicFramePr>
        <p:xfrm>
          <a:off x="1214414" y="3500438"/>
          <a:ext cx="6096000" cy="132588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err="1">
                          <a:latin typeface="Arial" pitchFamily="34" charset="0"/>
                          <a:cs typeface="Arial" pitchFamily="34" charset="0"/>
                        </a:rPr>
                        <a:t>CodiceFiscale</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100" b="1">
                          <a:latin typeface="Arial" pitchFamily="34" charset="0"/>
                          <a:cs typeface="Arial" pitchFamily="34" charset="0"/>
                        </a:rPr>
                        <a:t>Stringhe Vuote</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Esatto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dirty="0">
                          <a:latin typeface="Arial" pitchFamily="34" charset="0"/>
                          <a:cs typeface="Arial" pitchFamily="34" charset="0"/>
                        </a:rPr>
                        <a:t>Formato Errato</a:t>
                      </a:r>
                      <a:endParaRPr lang="it-IT"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Lunghezza Esatta</a:t>
                      </a: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100" b="1">
                          <a:latin typeface="Arial" pitchFamily="34" charset="0"/>
                          <a:cs typeface="Arial" pitchFamily="34" charset="0"/>
                        </a:rPr>
                        <a:t>Lungezza Errata</a:t>
                      </a:r>
                      <a:endParaRPr lang="it-IT">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a:latin typeface="Arial" pitchFamily="34" charset="0"/>
                          <a:cs typeface="Arial" pitchFamily="34" charset="0"/>
                        </a:rPr>
                        <a:t/>
                      </a:r>
                      <a:br>
                        <a:rPr lang="it-IT">
                          <a:latin typeface="Arial" pitchFamily="34" charset="0"/>
                          <a:cs typeface="Arial" pitchFamily="34" charset="0"/>
                        </a:rPr>
                      </a:br>
                      <a:endParaRPr lang="it-IT">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DGRLND89H47A717A</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9DGS</a:t>
                      </a:r>
                    </a:p>
                  </a:txBody>
                  <a:tcPr marL="38100" marR="38100" marT="38100" marB="38100">
                    <a:lnL>
                      <a:noFill/>
                    </a:lnL>
                    <a:lnR>
                      <a:noFill/>
                    </a:lnR>
                    <a:lnT>
                      <a:noFill/>
                    </a:lnT>
                    <a:lnB>
                      <a:noFill/>
                    </a:lnB>
                  </a:tcPr>
                </a:tc>
              </a:tr>
            </a:tbl>
          </a:graphicData>
        </a:graphic>
      </p:graphicFrame>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CasellaDiTesto 6"/>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85720" y="285728"/>
            <a:ext cx="6858048" cy="954107"/>
          </a:xfrm>
          <a:prstGeom prst="rect">
            <a:avLst/>
          </a:prstGeom>
        </p:spPr>
        <p:txBody>
          <a:bodyPr wrap="square">
            <a:spAutoFit/>
          </a:bodyPr>
          <a:lstStyle/>
          <a:p>
            <a:r>
              <a:rPr lang="it-IT" sz="1400" dirty="0" smtClean="0">
                <a:latin typeface="Arial" pitchFamily="34" charset="0"/>
                <a:cs typeface="Arial" pitchFamily="34" charset="0"/>
              </a:rPr>
              <a:t>Attributo: ISBN</a:t>
            </a:r>
          </a:p>
          <a:p>
            <a:r>
              <a:rPr lang="it-IT" sz="1400" dirty="0" smtClean="0">
                <a:latin typeface="Arial" pitchFamily="34" charset="0"/>
                <a:cs typeface="Arial" pitchFamily="34" charset="0"/>
              </a:rPr>
              <a:t>La lunghezza dell'attributo ISBN può essere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:17;</a:t>
            </a:r>
          </a:p>
          <a:p>
            <a:r>
              <a:rPr lang="it-IT" sz="1400" dirty="0" smtClean="0">
                <a:latin typeface="Arial" pitchFamily="34" charset="0"/>
                <a:cs typeface="Arial" pitchFamily="34" charset="0"/>
              </a:rPr>
              <a:t>Il formato dell'attributo ISBN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3" name="Tabella 2"/>
          <p:cNvGraphicFramePr>
            <a:graphicFrameLocks noGrp="1"/>
          </p:cNvGraphicFramePr>
          <p:nvPr/>
        </p:nvGraphicFramePr>
        <p:xfrm>
          <a:off x="1285852" y="1571612"/>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dirty="0">
                          <a:latin typeface="Arial" pitchFamily="34" charset="0"/>
                          <a:cs typeface="Arial" pitchFamily="34" charset="0"/>
                        </a:rPr>
                        <a:t>ISBN</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dirty="0">
                          <a:latin typeface="Arial" pitchFamily="34" charset="0"/>
                          <a:cs typeface="Arial" pitchFamily="34" charset="0"/>
                        </a:rPr>
                        <a:t>Formato Esatto</a:t>
                      </a:r>
                      <a:endParaRPr lang="it-IT" sz="1400" dirty="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978-8889637-*5-*</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978-8889637-15-9</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970</a:t>
                      </a:r>
                    </a:p>
                  </a:txBody>
                  <a:tcPr marL="38100" marR="38100" marT="38100" marB="38100">
                    <a:lnL>
                      <a:noFill/>
                    </a:lnL>
                    <a:lnR>
                      <a:noFill/>
                    </a:lnR>
                    <a:lnT>
                      <a:noFill/>
                    </a:lnT>
                    <a:lnB>
                      <a:noFill/>
                    </a:lnB>
                  </a:tcPr>
                </a:tc>
              </a:tr>
            </a:tbl>
          </a:graphicData>
        </a:graphic>
      </p:graphicFrame>
      <p:sp>
        <p:nvSpPr>
          <p:cNvPr id="645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ttangolo 4"/>
          <p:cNvSpPr/>
          <p:nvPr/>
        </p:nvSpPr>
        <p:spPr>
          <a:xfrm>
            <a:off x="285720" y="3000372"/>
            <a:ext cx="7286676" cy="954107"/>
          </a:xfrm>
          <a:prstGeom prst="rect">
            <a:avLst/>
          </a:prstGeom>
        </p:spPr>
        <p:txBody>
          <a:bodyPr wrap="square">
            <a:spAutoFit/>
          </a:bodyPr>
          <a:lstStyle/>
          <a:p>
            <a:r>
              <a:rPr lang="it-IT" sz="1400" dirty="0" smtClean="0">
                <a:latin typeface="Arial" pitchFamily="34" charset="0"/>
                <a:cs typeface="Arial" pitchFamily="34" charset="0"/>
              </a:rPr>
              <a:t>Attributo: Username</a:t>
            </a:r>
          </a:p>
          <a:p>
            <a:r>
              <a:rPr lang="it-IT" sz="1400" dirty="0" smtClean="0">
                <a:latin typeface="Arial" pitchFamily="34" charset="0"/>
                <a:cs typeface="Arial" pitchFamily="34" charset="0"/>
              </a:rPr>
              <a:t>La lunghezza dell'attributo username può essere min:6 </a:t>
            </a:r>
            <a:r>
              <a:rPr lang="it-IT" sz="1400" dirty="0" err="1" smtClean="0">
                <a:latin typeface="Arial" pitchFamily="34" charset="0"/>
                <a:cs typeface="Arial" pitchFamily="34" charset="0"/>
              </a:rPr>
              <a:t>max</a:t>
            </a:r>
            <a:r>
              <a:rPr lang="it-IT" sz="1400" dirty="0" smtClean="0">
                <a:latin typeface="Arial" pitchFamily="34" charset="0"/>
                <a:cs typeface="Arial" pitchFamily="34" charset="0"/>
              </a:rPr>
              <a:t>:20;</a:t>
            </a:r>
          </a:p>
          <a:p>
            <a:r>
              <a:rPr lang="it-IT" sz="1400" dirty="0" smtClean="0">
                <a:latin typeface="Arial" pitchFamily="34" charset="0"/>
                <a:cs typeface="Arial" pitchFamily="34" charset="0"/>
              </a:rPr>
              <a:t>Il formato dell'attributo Username non prevede caratteri speciali, in quanto non consentiti. I Caratteri sono i seguenti: *,?,!,°,@,#,§,&amp;,£,ç,”.</a:t>
            </a:r>
            <a:endParaRPr lang="it-IT" sz="1400" dirty="0">
              <a:latin typeface="Arial" pitchFamily="34" charset="0"/>
              <a:cs typeface="Arial" pitchFamily="34" charset="0"/>
            </a:endParaRPr>
          </a:p>
        </p:txBody>
      </p:sp>
      <p:graphicFrame>
        <p:nvGraphicFramePr>
          <p:cNvPr id="6" name="Tabella 5"/>
          <p:cNvGraphicFramePr>
            <a:graphicFrameLocks noGrp="1"/>
          </p:cNvGraphicFramePr>
          <p:nvPr/>
        </p:nvGraphicFramePr>
        <p:xfrm>
          <a:off x="1428728" y="4214818"/>
          <a:ext cx="6096000" cy="1295400"/>
        </p:xfrm>
        <a:graphic>
          <a:graphicData uri="http://schemas.openxmlformats.org/drawingml/2006/table">
            <a:tbl>
              <a:tblPr/>
              <a:tblGrid>
                <a:gridCol w="1219200"/>
                <a:gridCol w="1219200"/>
                <a:gridCol w="1219200"/>
                <a:gridCol w="1219200"/>
                <a:gridCol w="1219200"/>
              </a:tblGrid>
              <a:tr h="0">
                <a:tc gridSpan="5">
                  <a:txBody>
                    <a:bodyPr/>
                    <a:lstStyle/>
                    <a:p>
                      <a:pPr algn="just" rtl="0"/>
                      <a:r>
                        <a:rPr lang="it-IT" sz="1400" b="1">
                          <a:latin typeface="Arial" pitchFamily="34" charset="0"/>
                          <a:cs typeface="Arial" pitchFamily="34" charset="0"/>
                        </a:rPr>
                        <a:t>Username</a:t>
                      </a:r>
                      <a:endParaRPr lang="it-IT" sz="1400">
                        <a:latin typeface="Arial" pitchFamily="34" charset="0"/>
                        <a:cs typeface="Arial" pitchFamily="34" charset="0"/>
                      </a:endParaRPr>
                    </a:p>
                  </a:txBody>
                  <a:tcPr marL="38100" marR="38100" marT="38100" marB="38100">
                    <a:lnL>
                      <a:noFill/>
                    </a:lnL>
                    <a:lnR>
                      <a:noFill/>
                    </a:lnR>
                    <a:lnT>
                      <a:noFill/>
                    </a:lnT>
                    <a:lnB>
                      <a:noFill/>
                    </a:lnB>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r>
              <a:tr h="0">
                <a:tc>
                  <a:txBody>
                    <a:bodyPr/>
                    <a:lstStyle/>
                    <a:p>
                      <a:pPr algn="just" rtl="0"/>
                      <a:r>
                        <a:rPr lang="it-IT" sz="1400" b="1">
                          <a:latin typeface="Arial" pitchFamily="34" charset="0"/>
                          <a:cs typeface="Arial" pitchFamily="34" charset="0"/>
                        </a:rPr>
                        <a:t>Stringhe Vuote</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Esatto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Formato Errato</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Lunghezza Esatta</a:t>
                      </a: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b="1">
                          <a:latin typeface="Arial" pitchFamily="34" charset="0"/>
                          <a:cs typeface="Arial" pitchFamily="34" charset="0"/>
                        </a:rPr>
                        <a:t>Lungezza Errata</a:t>
                      </a:r>
                      <a:endParaRPr lang="it-IT" sz="1400">
                        <a:latin typeface="Arial" pitchFamily="34" charset="0"/>
                        <a:cs typeface="Arial" pitchFamily="34" charset="0"/>
                      </a:endParaRPr>
                    </a:p>
                  </a:txBody>
                  <a:tcPr marL="38100" marR="38100" marT="38100" marB="38100">
                    <a:lnL>
                      <a:noFill/>
                    </a:lnL>
                    <a:lnR>
                      <a:noFill/>
                    </a:lnR>
                    <a:lnT>
                      <a:noFill/>
                    </a:lnT>
                    <a:lnB>
                      <a:noFill/>
                    </a:lnB>
                  </a:tcPr>
                </a:tc>
              </a:tr>
              <a:tr h="0">
                <a:tc>
                  <a:txBody>
                    <a:bodyPr/>
                    <a:lstStyle/>
                    <a:p>
                      <a:pPr algn="just"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a:t>
                      </a:r>
                    </a:p>
                  </a:txBody>
                  <a:tcPr marL="38100" marR="38100" marT="38100" marB="38100">
                    <a:lnL>
                      <a:noFill/>
                    </a:lnL>
                    <a:lnR>
                      <a:noFill/>
                    </a:lnR>
                    <a:lnT>
                      <a:noFill/>
                    </a:lnT>
                    <a:lnB>
                      <a:noFill/>
                    </a:lnB>
                  </a:tcPr>
                </a:tc>
                <a:tc>
                  <a:txBody>
                    <a:bodyPr/>
                    <a:lstStyle/>
                    <a:p>
                      <a:pPr algn="just" rtl="0"/>
                      <a:r>
                        <a:rPr lang="it-IT" sz="1400">
                          <a:latin typeface="Arial" pitchFamily="34" charset="0"/>
                          <a:cs typeface="Arial" pitchFamily="34" charset="0"/>
                        </a:rPr>
                        <a:t>darrkk</a:t>
                      </a:r>
                    </a:p>
                  </a:txBody>
                  <a:tcPr marL="38100" marR="38100" marT="38100" marB="38100">
                    <a:lnL>
                      <a:noFill/>
                    </a:lnL>
                    <a:lnR>
                      <a:noFill/>
                    </a:lnR>
                    <a:lnT>
                      <a:noFill/>
                    </a:lnT>
                    <a:lnB>
                      <a:noFill/>
                    </a:lnB>
                  </a:tcPr>
                </a:tc>
                <a:tc>
                  <a:txBody>
                    <a:bodyPr/>
                    <a:lstStyle/>
                    <a:p>
                      <a:pPr algn="just" rtl="0"/>
                      <a:r>
                        <a:rPr lang="it-IT" sz="1400" dirty="0">
                          <a:latin typeface="Arial" pitchFamily="34" charset="0"/>
                          <a:cs typeface="Arial" pitchFamily="34" charset="0"/>
                        </a:rPr>
                        <a:t>d</a:t>
                      </a:r>
                    </a:p>
                  </a:txBody>
                  <a:tcPr marL="38100" marR="38100" marT="38100" marB="38100">
                    <a:lnL>
                      <a:noFill/>
                    </a:lnL>
                    <a:lnR>
                      <a:noFill/>
                    </a:lnR>
                    <a:lnT>
                      <a:noFill/>
                    </a:lnT>
                    <a:lnB>
                      <a:noFill/>
                    </a:lnB>
                  </a:tcPr>
                </a:tc>
              </a:tr>
            </a:tbl>
          </a:graphicData>
        </a:graphic>
      </p:graphicFrame>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r>
              <a:rPr kumimoji="0" lang="it-IT" sz="1800" b="0" i="0" u="none" strike="noStrike" cap="none" normalizeH="0" baseline="0" smtClean="0">
                <a:ln>
                  <a:noFill/>
                </a:ln>
                <a:solidFill>
                  <a:schemeClr val="tx1"/>
                </a:solidFill>
                <a:effectLst/>
                <a:latin typeface="Arial" pitchFamily="34" charset="0"/>
                <a:cs typeface="Arial" pitchFamily="34" charset="0"/>
              </a:rPr>
              <a:t/>
            </a:r>
            <a:br>
              <a:rPr kumimoji="0" lang="it-IT" sz="1800" b="0" i="0" u="none" strike="noStrike" cap="none" normalizeH="0" baseline="0" smtClean="0">
                <a:ln>
                  <a:noFill/>
                </a:ln>
                <a:solidFill>
                  <a:schemeClr val="tx1"/>
                </a:solidFill>
                <a:effectLst/>
                <a:latin typeface="Arial" pitchFamily="34" charset="0"/>
                <a:cs typeface="Arial" pitchFamily="34" charset="0"/>
              </a:rPr>
            </a:b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CasellaDiTesto 7"/>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2000232" y="1214422"/>
          <a:ext cx="5214974" cy="4250841"/>
        </p:xfrm>
        <a:graphic>
          <a:graphicData uri="http://schemas.openxmlformats.org/drawingml/2006/table">
            <a:tbl>
              <a:tblPr/>
              <a:tblGrid>
                <a:gridCol w="1021231"/>
                <a:gridCol w="4193743"/>
              </a:tblGrid>
              <a:tr h="432790">
                <a:tc>
                  <a:txBody>
                    <a:bodyPr/>
                    <a:lstStyle/>
                    <a:p>
                      <a:pPr rtl="0"/>
                      <a:r>
                        <a:rPr lang="it-IT" sz="1400" i="1" dirty="0">
                          <a:latin typeface="Arial" pitchFamily="34" charset="0"/>
                          <a:cs typeface="Arial" pitchFamily="34" charset="0"/>
                        </a:rPr>
                        <a:t>Nome del test case</a:t>
                      </a:r>
                      <a:endParaRPr lang="it-IT" sz="1400" dirty="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TC4.7</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Descrizione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Il Test riguarda la classe OperationsPrenotazione in particolar modo l'inserimento di una nuova prenotazione</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Pre-condition</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possiede le seguenti risorse: </a:t>
                      </a:r>
                    </a:p>
                    <a:p>
                      <a:pPr rtl="0"/>
                      <a:r>
                        <a:rPr lang="it-IT" sz="1400" dirty="0">
                          <a:latin typeface="Arial" pitchFamily="34" charset="0"/>
                          <a:cs typeface="Arial" pitchFamily="34" charset="0"/>
                        </a:rPr>
                        <a:t>- </a:t>
                      </a:r>
                      <a:r>
                        <a:rPr lang="it-IT" sz="1400" dirty="0" smtClean="0">
                          <a:latin typeface="Arial" pitchFamily="34" charset="0"/>
                          <a:cs typeface="Arial" pitchFamily="34" charset="0"/>
                        </a:rPr>
                        <a:t>Cliente(login=enzo12</a:t>
                      </a:r>
                      <a:r>
                        <a:rPr lang="it-IT" sz="1400" dirty="0">
                          <a:latin typeface="Arial" pitchFamily="34" charset="0"/>
                          <a:cs typeface="Arial" pitchFamily="34" charset="0"/>
                        </a:rPr>
                        <a:t>, </a:t>
                      </a:r>
                      <a:r>
                        <a:rPr lang="it-IT" sz="1400" dirty="0" err="1">
                          <a:latin typeface="Arial" pitchFamily="34" charset="0"/>
                          <a:cs typeface="Arial" pitchFamily="34" charset="0"/>
                        </a:rPr>
                        <a:t>password=cbunisa</a:t>
                      </a:r>
                      <a:r>
                        <a:rPr lang="it-IT" sz="1400" dirty="0">
                          <a:latin typeface="Arial" pitchFamily="34" charset="0"/>
                          <a:cs typeface="Arial" pitchFamily="34" charset="0"/>
                        </a:rPr>
                        <a:t>); </a:t>
                      </a:r>
                    </a:p>
                  </a:txBody>
                  <a:tcPr marL="26390" marR="26390" marT="26390" marB="26390">
                    <a:lnL>
                      <a:noFill/>
                    </a:lnL>
                    <a:lnR>
                      <a:noFill/>
                    </a:lnR>
                    <a:lnT>
                      <a:noFill/>
                    </a:lnT>
                    <a:lnB>
                      <a:noFill/>
                    </a:lnB>
                  </a:tcPr>
                </a:tc>
              </a:tr>
              <a:tr h="1762826">
                <a:tc>
                  <a:txBody>
                    <a:bodyPr/>
                    <a:lstStyle/>
                    <a:p>
                      <a:pPr rtl="0"/>
                      <a:r>
                        <a:rPr lang="it-IT" sz="1400" i="1">
                          <a:latin typeface="Arial" pitchFamily="34" charset="0"/>
                          <a:cs typeface="Arial" pitchFamily="34" charset="0"/>
                        </a:rPr>
                        <a:t>Flusso degli eventi</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a:latin typeface="Arial" pitchFamily="34" charset="0"/>
                          <a:cs typeface="Arial" pitchFamily="34" charset="0"/>
                        </a:rPr>
                        <a:t>L'Utente attiva la funzione “InserisciPrenotazionee” cliaccando sull'apposito pulsante dalla schermata principale del sistema CBUnisa.</a:t>
                      </a:r>
                    </a:p>
                    <a:p>
                      <a:pPr rtl="0"/>
                      <a:r>
                        <a:rPr lang="it-IT" sz="1400">
                          <a:latin typeface="Arial" pitchFamily="34" charset="0"/>
                          <a:cs typeface="Arial" pitchFamily="34" charset="0"/>
                        </a:rPr>
                        <a:t/>
                      </a:r>
                      <a:br>
                        <a:rPr lang="it-IT" sz="1400">
                          <a:latin typeface="Arial" pitchFamily="34" charset="0"/>
                          <a:cs typeface="Arial" pitchFamily="34" charset="0"/>
                        </a:rPr>
                      </a:br>
                      <a:endParaRPr lang="it-IT" sz="1400">
                        <a:latin typeface="Arial" pitchFamily="34" charset="0"/>
                        <a:cs typeface="Arial" pitchFamily="34" charset="0"/>
                      </a:endParaRPr>
                    </a:p>
                    <a:p>
                      <a:pPr rtl="0"/>
                      <a:r>
                        <a:rPr lang="it-IT" sz="1400">
                          <a:latin typeface="Arial" pitchFamily="34" charset="0"/>
                          <a:cs typeface="Arial" pitchFamily="34" charset="0"/>
                        </a:rPr>
                        <a:t>L'utente inserisce:</a:t>
                      </a:r>
                    </a:p>
                    <a:p>
                      <a:pPr rtl="0"/>
                      <a:r>
                        <a:rPr lang="it-IT" sz="1400">
                          <a:latin typeface="Arial" pitchFamily="34" charset="0"/>
                          <a:cs typeface="Arial" pitchFamily="34" charset="0"/>
                        </a:rPr>
                        <a:t>CodiceFiscale = “ “;</a:t>
                      </a:r>
                    </a:p>
                    <a:p>
                      <a:pPr rtl="0"/>
                      <a:r>
                        <a:rPr lang="it-IT" sz="1400">
                          <a:latin typeface="Arial" pitchFamily="34" charset="0"/>
                          <a:cs typeface="Arial" pitchFamily="34" charset="0"/>
                        </a:rPr>
                        <a:t>ISBN = “ “;</a:t>
                      </a:r>
                    </a:p>
                  </a:txBody>
                  <a:tcPr marL="26390" marR="26390" marT="26390" marB="26390">
                    <a:lnL>
                      <a:noFill/>
                    </a:lnL>
                    <a:lnR>
                      <a:noFill/>
                    </a:lnR>
                    <a:lnT>
                      <a:noFill/>
                    </a:lnT>
                    <a:lnB>
                      <a:noFill/>
                    </a:lnB>
                  </a:tcPr>
                </a:tc>
              </a:tr>
              <a:tr h="622795">
                <a:tc>
                  <a:txBody>
                    <a:bodyPr/>
                    <a:lstStyle/>
                    <a:p>
                      <a:pPr rtl="0"/>
                      <a:r>
                        <a:rPr lang="it-IT" sz="1400" i="1">
                          <a:latin typeface="Arial" pitchFamily="34" charset="0"/>
                          <a:cs typeface="Arial" pitchFamily="34" charset="0"/>
                        </a:rPr>
                        <a:t>Oracle</a:t>
                      </a:r>
                      <a:endParaRPr lang="it-IT" sz="1400">
                        <a:latin typeface="Arial" pitchFamily="34" charset="0"/>
                        <a:cs typeface="Arial" pitchFamily="34" charset="0"/>
                      </a:endParaRPr>
                    </a:p>
                  </a:txBody>
                  <a:tcPr marL="26390" marR="26390" marT="26390" marB="26390">
                    <a:lnL>
                      <a:noFill/>
                    </a:lnL>
                    <a:lnR>
                      <a:noFill/>
                    </a:lnR>
                    <a:lnT>
                      <a:noFill/>
                    </a:lnT>
                    <a:lnB>
                      <a:noFill/>
                    </a:lnB>
                  </a:tcPr>
                </a:tc>
                <a:tc>
                  <a:txBody>
                    <a:bodyPr/>
                    <a:lstStyle/>
                    <a:p>
                      <a:pPr rtl="0"/>
                      <a:r>
                        <a:rPr lang="it-IT" sz="1400" dirty="0">
                          <a:latin typeface="Arial" pitchFamily="34" charset="0"/>
                          <a:cs typeface="Arial" pitchFamily="34" charset="0"/>
                        </a:rPr>
                        <a:t>Il sistema mostra un messaggio di errore in riferimento al campo ( </a:t>
                      </a:r>
                      <a:r>
                        <a:rPr lang="it-IT" sz="1400" dirty="0" err="1">
                          <a:latin typeface="Arial" pitchFamily="34" charset="0"/>
                          <a:cs typeface="Arial" pitchFamily="34" charset="0"/>
                        </a:rPr>
                        <a:t>codiceFiscale</a:t>
                      </a:r>
                      <a:r>
                        <a:rPr lang="it-IT" sz="1400" dirty="0">
                          <a:latin typeface="Arial" pitchFamily="34" charset="0"/>
                          <a:cs typeface="Arial" pitchFamily="34" charset="0"/>
                        </a:rPr>
                        <a:t>, ISBN) input non valido.</a:t>
                      </a:r>
                    </a:p>
                  </a:txBody>
                  <a:tcPr marL="26390" marR="26390" marT="26390" marB="26390" anchor="b">
                    <a:lnL>
                      <a:noFill/>
                    </a:lnL>
                    <a:lnR>
                      <a:noFill/>
                    </a:lnR>
                    <a:lnT>
                      <a:noFill/>
                    </a:lnT>
                    <a:lnB>
                      <a:noFill/>
                    </a:lnB>
                  </a:tcPr>
                </a:tc>
              </a:tr>
            </a:tbl>
          </a:graphicData>
        </a:graphic>
      </p:graphicFrame>
      <p:sp>
        <p:nvSpPr>
          <p:cNvPr id="7" name="CasellaDiTesto 6"/>
          <p:cNvSpPr txBox="1"/>
          <p:nvPr/>
        </p:nvSpPr>
        <p:spPr>
          <a:xfrm>
            <a:off x="571472" y="285728"/>
            <a:ext cx="1192955" cy="307777"/>
          </a:xfrm>
          <a:prstGeom prst="rect">
            <a:avLst/>
          </a:prstGeom>
          <a:noFill/>
        </p:spPr>
        <p:txBody>
          <a:bodyPr wrap="none" rtlCol="0">
            <a:spAutoFit/>
          </a:bodyPr>
          <a:lstStyle/>
          <a:p>
            <a:r>
              <a:rPr lang="it-IT" sz="1400" b="1" dirty="0" smtClean="0">
                <a:latin typeface="Arial" pitchFamily="34" charset="0"/>
                <a:cs typeface="Arial" pitchFamily="34" charset="0"/>
              </a:rPr>
              <a:t>TEST CASE</a:t>
            </a:r>
            <a:endParaRPr lang="it-IT" sz="1400" b="1" dirty="0">
              <a:latin typeface="Arial" pitchFamily="34" charset="0"/>
              <a:cs typeface="Arial" pitchFamily="34" charset="0"/>
            </a:endParaRPr>
          </a:p>
        </p:txBody>
      </p:sp>
      <p:sp>
        <p:nvSpPr>
          <p:cNvPr id="4" name="CasellaDiTesto 3"/>
          <p:cNvSpPr txBox="1"/>
          <p:nvPr/>
        </p:nvSpPr>
        <p:spPr>
          <a:xfrm>
            <a:off x="144446" y="5229200"/>
            <a:ext cx="5362365" cy="461665"/>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Concentriamoci sul testing su </a:t>
            </a:r>
            <a:r>
              <a:rPr lang="it-IT" sz="2400" b="1" dirty="0" err="1" smtClean="0">
                <a:solidFill>
                  <a:srgbClr val="FF0000"/>
                </a:solidFill>
                <a:latin typeface="Arial" pitchFamily="34" charset="0"/>
                <a:cs typeface="Arial" pitchFamily="34" charset="0"/>
              </a:rPr>
              <a:t>kids</a:t>
            </a:r>
            <a:r>
              <a:rPr lang="it-IT" sz="2400" b="1" dirty="0" smtClean="0">
                <a:solidFill>
                  <a:srgbClr val="FF000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0" y="857232"/>
            <a:ext cx="8340745" cy="1754326"/>
          </a:xfrm>
          <a:prstGeom prst="rect">
            <a:avLst/>
          </a:prstGeom>
          <a:noFill/>
        </p:spPr>
        <p:txBody>
          <a:bodyPr wrap="none" rtlCol="0">
            <a:spAutoFit/>
          </a:bodyPr>
          <a:lstStyle/>
          <a:p>
            <a:r>
              <a:rPr lang="it-IT" b="1" dirty="0" smtClean="0">
                <a:latin typeface="Arial" pitchFamily="34" charset="0"/>
                <a:cs typeface="Arial" pitchFamily="34" charset="0"/>
              </a:rPr>
              <a:t>Cosa è andato per il verso giusto</a:t>
            </a:r>
          </a:p>
          <a:p>
            <a:pPr>
              <a:buFontTx/>
              <a:buChar char="-"/>
            </a:pPr>
            <a:r>
              <a:rPr lang="it-IT" dirty="0" smtClean="0">
                <a:latin typeface="Arial" pitchFamily="34" charset="0"/>
                <a:cs typeface="Arial" pitchFamily="34" charset="0"/>
              </a:rPr>
              <a:t>La stesura del RAD e dell’SDD in tutte le loro versioni non ha creato molti </a:t>
            </a:r>
          </a:p>
          <a:p>
            <a:r>
              <a:rPr lang="it-IT" dirty="0" smtClean="0">
                <a:latin typeface="Arial" pitchFamily="34" charset="0"/>
                <a:cs typeface="Arial" pitchFamily="34" charset="0"/>
              </a:rPr>
              <a:t>Problemi al team che ha da subito capito i </a:t>
            </a:r>
            <a:r>
              <a:rPr lang="it-IT" dirty="0" err="1" smtClean="0">
                <a:latin typeface="Arial" pitchFamily="34" charset="0"/>
                <a:cs typeface="Arial" pitchFamily="34" charset="0"/>
              </a:rPr>
              <a:t>goals</a:t>
            </a:r>
            <a:r>
              <a:rPr lang="it-IT" dirty="0" smtClean="0">
                <a:latin typeface="Arial" pitchFamily="34" charset="0"/>
                <a:cs typeface="Arial" pitchFamily="34" charset="0"/>
              </a:rPr>
              <a:t> su cui si focalizzava il sistema .</a:t>
            </a:r>
          </a:p>
          <a:p>
            <a:r>
              <a:rPr lang="it-IT" dirty="0" smtClean="0">
                <a:latin typeface="Arial" pitchFamily="34" charset="0"/>
                <a:cs typeface="Arial" pitchFamily="34" charset="0"/>
              </a:rPr>
              <a:t>Entrambi i due documenti sono stati raffinati al crescere della conoscenza della </a:t>
            </a:r>
          </a:p>
          <a:p>
            <a:r>
              <a:rPr lang="it-IT" dirty="0" smtClean="0">
                <a:latin typeface="Arial" pitchFamily="34" charset="0"/>
                <a:cs typeface="Arial" pitchFamily="34" charset="0"/>
              </a:rPr>
              <a:t>Materia e non è stato difficile comunicare con il team per suddividere il lavoro.</a:t>
            </a:r>
          </a:p>
          <a:p>
            <a:endParaRPr lang="it-IT" dirty="0" smtClean="0"/>
          </a:p>
        </p:txBody>
      </p:sp>
      <p:sp>
        <p:nvSpPr>
          <p:cNvPr id="4" name="CasellaDiTesto 3"/>
          <p:cNvSpPr txBox="1"/>
          <p:nvPr/>
        </p:nvSpPr>
        <p:spPr>
          <a:xfrm>
            <a:off x="0" y="2285992"/>
            <a:ext cx="9123010" cy="3693319"/>
          </a:xfrm>
          <a:prstGeom prst="rect">
            <a:avLst/>
          </a:prstGeom>
          <a:noFill/>
        </p:spPr>
        <p:txBody>
          <a:bodyPr wrap="none" rtlCol="0">
            <a:spAutoFit/>
          </a:bodyPr>
          <a:lstStyle/>
          <a:p>
            <a:r>
              <a:rPr lang="it-IT" b="1" dirty="0" smtClean="0">
                <a:latin typeface="Arial" pitchFamily="34" charset="0"/>
                <a:cs typeface="Arial" pitchFamily="34" charset="0"/>
              </a:rPr>
              <a:t>Cosa è andato per il verso sbagliato</a:t>
            </a:r>
          </a:p>
          <a:p>
            <a:pPr>
              <a:buFontTx/>
              <a:buChar char="-"/>
            </a:pPr>
            <a:r>
              <a:rPr lang="it-IT" dirty="0" smtClean="0">
                <a:latin typeface="Arial" pitchFamily="34" charset="0"/>
                <a:cs typeface="Arial" pitchFamily="34" charset="0"/>
              </a:rPr>
              <a:t>La </a:t>
            </a:r>
            <a:r>
              <a:rPr lang="it-IT" dirty="0" err="1" smtClean="0">
                <a:latin typeface="Arial" pitchFamily="34" charset="0"/>
                <a:cs typeface="Arial" pitchFamily="34" charset="0"/>
              </a:rPr>
              <a:t>stesusa</a:t>
            </a:r>
            <a:r>
              <a:rPr lang="it-IT" dirty="0" smtClean="0">
                <a:latin typeface="Arial" pitchFamily="34" charset="0"/>
                <a:cs typeface="Arial" pitchFamily="34" charset="0"/>
              </a:rPr>
              <a:t> dell’ODD e parte dell’implementazione ha portato qualche problema</a:t>
            </a:r>
          </a:p>
          <a:p>
            <a:r>
              <a:rPr lang="it-IT" dirty="0" smtClean="0">
                <a:latin typeface="Arial" pitchFamily="34" charset="0"/>
                <a:cs typeface="Arial" pitchFamily="34" charset="0"/>
              </a:rPr>
              <a:t>All’intero gruppo per varie motivazioni:</a:t>
            </a:r>
          </a:p>
          <a:p>
            <a:r>
              <a:rPr lang="it-IT" dirty="0">
                <a:latin typeface="Arial" pitchFamily="34" charset="0"/>
                <a:cs typeface="Arial" pitchFamily="34" charset="0"/>
              </a:rPr>
              <a:t> </a:t>
            </a:r>
            <a:r>
              <a:rPr lang="it-IT" dirty="0" smtClean="0">
                <a:latin typeface="Arial" pitchFamily="34" charset="0"/>
                <a:cs typeface="Arial" pitchFamily="34" charset="0"/>
              </a:rPr>
              <a:t>  1. L’intero gruppo di lavoro ha appreso due nuovi linguaggi di programmazione</a:t>
            </a:r>
          </a:p>
          <a:p>
            <a:r>
              <a:rPr lang="it-IT" dirty="0" smtClean="0">
                <a:latin typeface="Arial" pitchFamily="34" charset="0"/>
                <a:cs typeface="Arial" pitchFamily="34" charset="0"/>
              </a:rPr>
              <a:t>       per l’implementazione di conseguenza il tempo per costruire il sistema è stato</a:t>
            </a:r>
          </a:p>
          <a:p>
            <a:r>
              <a:rPr lang="it-IT" dirty="0" smtClean="0">
                <a:latin typeface="Arial" pitchFamily="34" charset="0"/>
                <a:cs typeface="Arial" pitchFamily="34" charset="0"/>
              </a:rPr>
              <a:t>       ridotto per poter apprendere JSP/</a:t>
            </a:r>
            <a:r>
              <a:rPr lang="it-IT" dirty="0" err="1" smtClean="0">
                <a:latin typeface="Arial" pitchFamily="34" charset="0"/>
                <a:cs typeface="Arial" pitchFamily="34" charset="0"/>
              </a:rPr>
              <a:t>Servlet</a:t>
            </a:r>
            <a:r>
              <a:rPr lang="it-IT" dirty="0" smtClean="0">
                <a:latin typeface="Arial" pitchFamily="34" charset="0"/>
                <a:cs typeface="Arial" pitchFamily="34" charset="0"/>
              </a:rPr>
              <a:t> e RMI.</a:t>
            </a:r>
          </a:p>
          <a:p>
            <a:r>
              <a:rPr lang="it-IT" dirty="0">
                <a:latin typeface="Arial" pitchFamily="34" charset="0"/>
                <a:cs typeface="Arial" pitchFamily="34" charset="0"/>
              </a:rPr>
              <a:t> </a:t>
            </a:r>
            <a:r>
              <a:rPr lang="it-IT" dirty="0" smtClean="0">
                <a:latin typeface="Arial" pitchFamily="34" charset="0"/>
                <a:cs typeface="Arial" pitchFamily="34" charset="0"/>
              </a:rPr>
              <a:t>      In ogni caso tutte le funzionalità richieste sono state implementate e testate.</a:t>
            </a:r>
          </a:p>
          <a:p>
            <a:r>
              <a:rPr lang="it-IT" dirty="0">
                <a:latin typeface="Arial" pitchFamily="34" charset="0"/>
                <a:cs typeface="Arial" pitchFamily="34" charset="0"/>
              </a:rPr>
              <a:t> </a:t>
            </a:r>
            <a:r>
              <a:rPr lang="it-IT" dirty="0" smtClean="0">
                <a:latin typeface="Arial" pitchFamily="34" charset="0"/>
                <a:cs typeface="Arial" pitchFamily="34" charset="0"/>
              </a:rPr>
              <a:t>   2. Non abituati ad implementare un sistema più corposo di un semplice programma</a:t>
            </a:r>
          </a:p>
          <a:p>
            <a:r>
              <a:rPr lang="it-IT" dirty="0">
                <a:latin typeface="Arial" pitchFamily="34" charset="0"/>
                <a:cs typeface="Arial" pitchFamily="34" charset="0"/>
              </a:rPr>
              <a:t> </a:t>
            </a:r>
            <a:r>
              <a:rPr lang="it-IT" dirty="0" smtClean="0">
                <a:latin typeface="Arial" pitchFamily="34" charset="0"/>
                <a:cs typeface="Arial" pitchFamily="34" charset="0"/>
              </a:rPr>
              <a:t>      a scopo didattico e non avendo implementato mai parallelamente ad altre persone</a:t>
            </a:r>
          </a:p>
          <a:p>
            <a:r>
              <a:rPr lang="it-IT" dirty="0" smtClean="0">
                <a:latin typeface="Arial" pitchFamily="34" charset="0"/>
                <a:cs typeface="Arial" pitchFamily="34" charset="0"/>
              </a:rPr>
              <a:t>       Non è stato semplice gestire ogni versione dell’implementazione per poi riutilizzarla</a:t>
            </a:r>
          </a:p>
          <a:p>
            <a:r>
              <a:rPr lang="it-IT" dirty="0">
                <a:latin typeface="Arial" pitchFamily="34" charset="0"/>
                <a:cs typeface="Arial" pitchFamily="34" charset="0"/>
              </a:rPr>
              <a:t> </a:t>
            </a:r>
            <a:r>
              <a:rPr lang="it-IT" dirty="0" smtClean="0">
                <a:latin typeface="Arial" pitchFamily="34" charset="0"/>
                <a:cs typeface="Arial" pitchFamily="34" charset="0"/>
              </a:rPr>
              <a:t>      nel proprio sottosistema</a:t>
            </a:r>
          </a:p>
          <a:p>
            <a:endParaRPr lang="it-IT" dirty="0" smtClean="0">
              <a:latin typeface="Arial" pitchFamily="34" charset="0"/>
              <a:cs typeface="Arial" pitchFamily="34" charset="0"/>
            </a:endParaRPr>
          </a:p>
          <a:p>
            <a:r>
              <a:rPr lang="it-IT" dirty="0"/>
              <a:t> </a:t>
            </a:r>
            <a:r>
              <a:rPr lang="it-IT" dirty="0" smtClean="0"/>
              <a:t>     </a:t>
            </a:r>
            <a:endParaRPr lang="it-IT" dirty="0"/>
          </a:p>
        </p:txBody>
      </p:sp>
      <p:sp>
        <p:nvSpPr>
          <p:cNvPr id="5" name="CasellaDiTesto 4"/>
          <p:cNvSpPr txBox="1"/>
          <p:nvPr/>
        </p:nvSpPr>
        <p:spPr>
          <a:xfrm>
            <a:off x="0" y="5429264"/>
            <a:ext cx="8917826" cy="1200329"/>
          </a:xfrm>
          <a:prstGeom prst="rect">
            <a:avLst/>
          </a:prstGeom>
          <a:noFill/>
        </p:spPr>
        <p:txBody>
          <a:bodyPr wrap="none" rtlCol="0">
            <a:spAutoFit/>
          </a:bodyPr>
          <a:lstStyle/>
          <a:p>
            <a:r>
              <a:rPr lang="it-IT" b="1" dirty="0" smtClean="0">
                <a:latin typeface="Arial" pitchFamily="34" charset="0"/>
                <a:cs typeface="Arial" pitchFamily="34" charset="0"/>
              </a:rPr>
              <a:t>Cosa poteva essere fatto diversamente:</a:t>
            </a:r>
          </a:p>
          <a:p>
            <a:r>
              <a:rPr lang="it-IT" dirty="0" smtClean="0">
                <a:latin typeface="Arial" pitchFamily="34" charset="0"/>
                <a:cs typeface="Arial" pitchFamily="34" charset="0"/>
              </a:rPr>
              <a:t>Per le problematiche già spiegate precedentemente e per la mancanza di </a:t>
            </a:r>
          </a:p>
          <a:p>
            <a:r>
              <a:rPr lang="it-IT" dirty="0" smtClean="0">
                <a:latin typeface="Arial" pitchFamily="34" charset="0"/>
                <a:cs typeface="Arial" pitchFamily="34" charset="0"/>
              </a:rPr>
              <a:t>tempo necessario: l’implementazione a livello di leggibilità poteva sicuramente essere</a:t>
            </a:r>
          </a:p>
          <a:p>
            <a:r>
              <a:rPr lang="it-IT" dirty="0" smtClean="0">
                <a:latin typeface="Arial" pitchFamily="34" charset="0"/>
                <a:cs typeface="Arial" pitchFamily="34" charset="0"/>
              </a:rPr>
              <a:t> migliorata </a:t>
            </a:r>
            <a:endParaRPr lang="it-IT"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57554" y="214290"/>
            <a:ext cx="1800493" cy="369332"/>
          </a:xfrm>
          <a:prstGeom prst="rect">
            <a:avLst/>
          </a:prstGeom>
          <a:noFill/>
        </p:spPr>
        <p:txBody>
          <a:bodyPr wrap="none" rtlCol="0">
            <a:spAutoFit/>
          </a:bodyPr>
          <a:lstStyle/>
          <a:p>
            <a:r>
              <a:rPr lang="it-IT" b="1" dirty="0" smtClean="0">
                <a:latin typeface="Arial" pitchFamily="34" charset="0"/>
                <a:cs typeface="Arial" pitchFamily="34" charset="0"/>
              </a:rPr>
              <a:t>CONCLUSIONI</a:t>
            </a:r>
            <a:endParaRPr lang="it-IT" b="1" dirty="0">
              <a:latin typeface="Arial" pitchFamily="34" charset="0"/>
              <a:cs typeface="Arial" pitchFamily="34" charset="0"/>
            </a:endParaRPr>
          </a:p>
        </p:txBody>
      </p:sp>
      <p:sp>
        <p:nvSpPr>
          <p:cNvPr id="3" name="CasellaDiTesto 2"/>
          <p:cNvSpPr txBox="1"/>
          <p:nvPr/>
        </p:nvSpPr>
        <p:spPr>
          <a:xfrm>
            <a:off x="142844" y="785794"/>
            <a:ext cx="4083169" cy="369332"/>
          </a:xfrm>
          <a:prstGeom prst="rect">
            <a:avLst/>
          </a:prstGeom>
          <a:noFill/>
        </p:spPr>
        <p:txBody>
          <a:bodyPr wrap="none" rtlCol="0">
            <a:spAutoFit/>
          </a:bodyPr>
          <a:lstStyle/>
          <a:p>
            <a:r>
              <a:rPr lang="it-IT" b="1" dirty="0" smtClean="0">
                <a:latin typeface="Arial" pitchFamily="34" charset="0"/>
                <a:cs typeface="Arial" pitchFamily="34" charset="0"/>
              </a:rPr>
              <a:t>Quanto è “buono” il nostro sistema</a:t>
            </a:r>
            <a:endParaRPr lang="it-IT" b="1" dirty="0">
              <a:latin typeface="Arial" pitchFamily="34" charset="0"/>
              <a:cs typeface="Arial" pitchFamily="34" charset="0"/>
            </a:endParaRPr>
          </a:p>
        </p:txBody>
      </p:sp>
      <p:sp>
        <p:nvSpPr>
          <p:cNvPr id="4" name="CasellaDiTesto 3"/>
          <p:cNvSpPr txBox="1"/>
          <p:nvPr/>
        </p:nvSpPr>
        <p:spPr>
          <a:xfrm>
            <a:off x="142844" y="1214422"/>
            <a:ext cx="8957413" cy="2031325"/>
          </a:xfrm>
          <a:prstGeom prst="rect">
            <a:avLst/>
          </a:prstGeom>
          <a:noFill/>
        </p:spPr>
        <p:txBody>
          <a:bodyPr wrap="square" rtlCol="0">
            <a:spAutoFit/>
          </a:bodyPr>
          <a:lstStyle/>
          <a:p>
            <a:r>
              <a:rPr lang="it-IT" dirty="0" smtClean="0"/>
              <a:t>Ogni requisito funzionale </a:t>
            </a:r>
            <a:r>
              <a:rPr lang="it-IT" dirty="0" err="1" smtClean="0"/>
              <a:t>use</a:t>
            </a:r>
            <a:r>
              <a:rPr lang="it-IT" dirty="0" smtClean="0"/>
              <a:t> </a:t>
            </a:r>
            <a:r>
              <a:rPr lang="it-IT" dirty="0" err="1" smtClean="0"/>
              <a:t>cases</a:t>
            </a:r>
            <a:r>
              <a:rPr lang="it-IT" dirty="0" smtClean="0"/>
              <a:t> e scenario è tracciabile .</a:t>
            </a:r>
          </a:p>
          <a:p>
            <a:r>
              <a:rPr lang="it-IT" dirty="0" smtClean="0"/>
              <a:t>A parte i problemi  elencati precedentemente a livello di implementazione il</a:t>
            </a:r>
          </a:p>
          <a:p>
            <a:r>
              <a:rPr lang="it-IT" dirty="0" smtClean="0"/>
              <a:t>Sistema </a:t>
            </a:r>
            <a:r>
              <a:rPr lang="it-IT" dirty="0" err="1" smtClean="0"/>
              <a:t>CBUnisa</a:t>
            </a:r>
            <a:r>
              <a:rPr lang="it-IT" dirty="0" smtClean="0"/>
              <a:t> rispecchia tutti i requisiti funzionali  e non funzionali</a:t>
            </a:r>
          </a:p>
          <a:p>
            <a:r>
              <a:rPr lang="it-IT" dirty="0" smtClean="0"/>
              <a:t>(già commentato nel </a:t>
            </a:r>
            <a:r>
              <a:rPr lang="it-IT" dirty="0" err="1" smtClean="0"/>
              <a:t>finish</a:t>
            </a:r>
            <a:r>
              <a:rPr lang="it-IT" dirty="0" smtClean="0"/>
              <a:t> </a:t>
            </a:r>
            <a:r>
              <a:rPr lang="it-IT" dirty="0" err="1" smtClean="0"/>
              <a:t>product</a:t>
            </a:r>
            <a:r>
              <a:rPr lang="it-IT" dirty="0" smtClean="0"/>
              <a:t>).</a:t>
            </a:r>
          </a:p>
          <a:p>
            <a:r>
              <a:rPr lang="it-IT" dirty="0" smtClean="0"/>
              <a:t>Il livello application (cioè l’intera logica applicativa del sistema) è stato più volte</a:t>
            </a:r>
          </a:p>
          <a:p>
            <a:r>
              <a:rPr lang="it-IT" dirty="0" smtClean="0"/>
              <a:t>Testato e revisionato da tutto il team.</a:t>
            </a:r>
          </a:p>
          <a:p>
            <a:endParaRPr lang="it-IT" dirty="0"/>
          </a:p>
        </p:txBody>
      </p:sp>
      <p:sp>
        <p:nvSpPr>
          <p:cNvPr id="5" name="CasellaDiTesto 4"/>
          <p:cNvSpPr txBox="1"/>
          <p:nvPr/>
        </p:nvSpPr>
        <p:spPr>
          <a:xfrm>
            <a:off x="0" y="5474096"/>
            <a:ext cx="9005992"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Parlate di problemi inerenti prettamente al vostro sotto team</a:t>
            </a:r>
          </a:p>
          <a:p>
            <a:r>
              <a:rPr lang="it-IT" sz="2400" b="1" dirty="0" smtClean="0">
                <a:solidFill>
                  <a:srgbClr val="FF0000"/>
                </a:solidFill>
                <a:latin typeface="Arial" pitchFamily="34" charset="0"/>
                <a:cs typeface="Arial" pitchFamily="34" charset="0"/>
              </a:rPr>
              <a:t>Dite anche cose positive</a:t>
            </a:r>
          </a:p>
          <a:p>
            <a:r>
              <a:rPr lang="it-IT" sz="2400" b="1" dirty="0" smtClean="0">
                <a:solidFill>
                  <a:srgbClr val="FF0000"/>
                </a:solidFill>
                <a:latin typeface="Arial" pitchFamily="34" charset="0"/>
                <a:cs typeface="Arial" pitchFamily="34" charset="0"/>
              </a:rPr>
              <a:t>Fatevi aiutare dal questionario</a:t>
            </a:r>
            <a:endParaRPr lang="it-IT"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5474096"/>
            <a:ext cx="7393371" cy="1200329"/>
          </a:xfrm>
          <a:prstGeom prst="rect">
            <a:avLst/>
          </a:prstGeom>
          <a:noFill/>
        </p:spPr>
        <p:txBody>
          <a:bodyPr wrap="none" rtlCol="0">
            <a:spAutoFit/>
          </a:bodyPr>
          <a:lstStyle/>
          <a:p>
            <a:r>
              <a:rPr lang="it-IT" sz="2400" b="1" dirty="0" smtClean="0">
                <a:solidFill>
                  <a:srgbClr val="FF0000"/>
                </a:solidFill>
                <a:latin typeface="Arial" pitchFamily="34" charset="0"/>
                <a:cs typeface="Arial" pitchFamily="34" charset="0"/>
              </a:rPr>
              <a:t>Usate anche un po’ di fantasia..</a:t>
            </a:r>
          </a:p>
          <a:p>
            <a:r>
              <a:rPr lang="it-IT" sz="2400" b="1" dirty="0" smtClean="0">
                <a:solidFill>
                  <a:srgbClr val="FF0000"/>
                </a:solidFill>
                <a:latin typeface="Arial" pitchFamily="34" charset="0"/>
                <a:cs typeface="Arial" pitchFamily="34" charset="0"/>
              </a:rPr>
              <a:t>Questa slide ha degli errori quindi fate attenzione</a:t>
            </a:r>
          </a:p>
          <a:p>
            <a:r>
              <a:rPr lang="it-IT" sz="2400" b="1" dirty="0" smtClean="0">
                <a:solidFill>
                  <a:srgbClr val="FF0000"/>
                </a:solidFill>
                <a:latin typeface="Arial" pitchFamily="34" charset="0"/>
                <a:cs typeface="Arial" pitchFamily="34" charset="0"/>
              </a:rPr>
              <a:t>GL HF</a:t>
            </a:r>
            <a:endParaRPr lang="it-IT" sz="2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0362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051720"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4" name="CasellaDiTesto 3"/>
          <p:cNvSpPr txBox="1"/>
          <p:nvPr/>
        </p:nvSpPr>
        <p:spPr>
          <a:xfrm>
            <a:off x="0" y="692696"/>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79512" y="1484784"/>
            <a:ext cx="8531167" cy="5184575"/>
          </a:xfrm>
          <a:prstGeom prst="rect">
            <a:avLst/>
          </a:prstGeom>
          <a:ln>
            <a:headEnd/>
            <a:tailEnd/>
          </a:ln>
        </p:spPr>
        <p:style>
          <a:lnRef idx="1">
            <a:schemeClr val="accent3"/>
          </a:lnRef>
          <a:fillRef idx="3">
            <a:schemeClr val="accent3"/>
          </a:fillRef>
          <a:effectRef idx="2">
            <a:schemeClr val="accent3"/>
          </a:effectRef>
          <a:fontRef idx="minor">
            <a:schemeClr val="lt1"/>
          </a:fontRef>
        </p:style>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79712"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548680"/>
            <a:ext cx="2159566" cy="369332"/>
          </a:xfrm>
          <a:prstGeom prst="rect">
            <a:avLst/>
          </a:prstGeom>
          <a:noFill/>
        </p:spPr>
        <p:txBody>
          <a:bodyPr wrap="none" rtlCol="0">
            <a:spAutoFit/>
          </a:bodyPr>
          <a:lstStyle/>
          <a:p>
            <a:r>
              <a:rPr lang="it-IT" b="1" dirty="0" smtClean="0">
                <a:latin typeface="Arial" pitchFamily="34" charset="0"/>
                <a:cs typeface="Arial" pitchFamily="34" charset="0"/>
              </a:rPr>
              <a:t>Seconda versione</a:t>
            </a:r>
            <a:endParaRPr lang="it-IT" b="1" dirty="0">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79512" y="1412776"/>
            <a:ext cx="8496944" cy="5276335"/>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4355976" y="5877272"/>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355976" y="3573016"/>
            <a:ext cx="3384376" cy="1512168"/>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9" name="CasellaDiTesto 8"/>
          <p:cNvSpPr txBox="1"/>
          <p:nvPr/>
        </p:nvSpPr>
        <p:spPr>
          <a:xfrm>
            <a:off x="6012160" y="1772816"/>
            <a:ext cx="2646878" cy="923330"/>
          </a:xfrm>
          <a:prstGeom prst="rect">
            <a:avLst/>
          </a:prstGeom>
          <a:noFill/>
        </p:spPr>
        <p:txBody>
          <a:bodyPr wrap="none" rtlCol="0">
            <a:spAutoFit/>
          </a:bodyPr>
          <a:lstStyle/>
          <a:p>
            <a:pPr algn="ctr"/>
            <a:r>
              <a:rPr lang="it-IT" dirty="0" smtClean="0"/>
              <a:t>Nuova Funzionalità</a:t>
            </a:r>
          </a:p>
          <a:p>
            <a:pPr algn="ctr"/>
            <a:r>
              <a:rPr lang="it-IT" dirty="0" smtClean="0"/>
              <a:t>Introdotta nella seconda</a:t>
            </a:r>
          </a:p>
          <a:p>
            <a:pPr algn="ctr"/>
            <a:r>
              <a:rPr lang="it-IT" dirty="0" smtClean="0"/>
              <a:t>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07704" y="0"/>
            <a:ext cx="4754250" cy="923330"/>
          </a:xfrm>
          <a:prstGeom prst="rect">
            <a:avLst/>
          </a:prstGeom>
          <a:noFill/>
        </p:spPr>
        <p:txBody>
          <a:bodyPr wrap="none" rtlCol="0">
            <a:spAutoFit/>
          </a:bodyPr>
          <a:lstStyle/>
          <a:p>
            <a:r>
              <a:rPr lang="it-IT" dirty="0" smtClean="0"/>
              <a:t>	      </a:t>
            </a:r>
            <a:r>
              <a:rPr lang="it-IT" b="1" dirty="0" smtClean="0">
                <a:latin typeface="Arial" pitchFamily="34" charset="0"/>
                <a:cs typeface="Arial" pitchFamily="34" charset="0"/>
              </a:rPr>
              <a:t>USE CASE DIAGRAM </a:t>
            </a:r>
          </a:p>
          <a:p>
            <a:r>
              <a:rPr lang="it-IT" b="1" dirty="0">
                <a:latin typeface="Arial" pitchFamily="34" charset="0"/>
                <a:cs typeface="Arial" pitchFamily="34" charset="0"/>
              </a:rPr>
              <a:t>	</a:t>
            </a:r>
            <a:r>
              <a:rPr lang="it-IT" b="1" dirty="0" smtClean="0">
                <a:latin typeface="Arial" pitchFamily="34" charset="0"/>
                <a:cs typeface="Arial" pitchFamily="34" charset="0"/>
              </a:rPr>
              <a:t>PRIMO LIVELLO </a:t>
            </a:r>
            <a:r>
              <a:rPr lang="it-IT" b="1" dirty="0" err="1" smtClean="0">
                <a:latin typeface="Arial" pitchFamily="34" charset="0"/>
                <a:cs typeface="Arial" pitchFamily="34" charset="0"/>
              </a:rPr>
              <a:t>DI</a:t>
            </a:r>
            <a:r>
              <a:rPr lang="it-IT" b="1" dirty="0" smtClean="0">
                <a:latin typeface="Arial" pitchFamily="34" charset="0"/>
                <a:cs typeface="Arial" pitchFamily="34" charset="0"/>
              </a:rPr>
              <a:t> ASTRAZIONE</a:t>
            </a:r>
          </a:p>
          <a:p>
            <a:endParaRPr lang="it-IT" b="1" dirty="0">
              <a:latin typeface="Arial" pitchFamily="34" charset="0"/>
              <a:cs typeface="Arial" pitchFamily="34" charset="0"/>
            </a:endParaRPr>
          </a:p>
        </p:txBody>
      </p:sp>
      <p:sp>
        <p:nvSpPr>
          <p:cNvPr id="3" name="CasellaDiTesto 2"/>
          <p:cNvSpPr txBox="1"/>
          <p:nvPr/>
        </p:nvSpPr>
        <p:spPr>
          <a:xfrm>
            <a:off x="179512" y="692696"/>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pic>
        <p:nvPicPr>
          <p:cNvPr id="15362" name="Picture 2"/>
          <p:cNvPicPr>
            <a:picLocks noChangeAspect="1" noChangeArrowheads="1"/>
          </p:cNvPicPr>
          <p:nvPr/>
        </p:nvPicPr>
        <p:blipFill>
          <a:blip r:embed="rId2" cstate="print"/>
          <a:srcRect/>
          <a:stretch>
            <a:fillRect/>
          </a:stretch>
        </p:blipFill>
        <p:spPr bwMode="auto">
          <a:xfrm>
            <a:off x="179512" y="1340768"/>
            <a:ext cx="8568952" cy="5175132"/>
          </a:xfrm>
          <a:prstGeom prst="rect">
            <a:avLst/>
          </a:prstGeom>
          <a:ln>
            <a:headEnd/>
            <a:tailEnd/>
          </a:ln>
        </p:spPr>
        <p:style>
          <a:lnRef idx="1">
            <a:schemeClr val="accent3"/>
          </a:lnRef>
          <a:fillRef idx="3">
            <a:schemeClr val="accent3"/>
          </a:fillRef>
          <a:effectRef idx="2">
            <a:schemeClr val="accent3"/>
          </a:effectRef>
          <a:fontRef idx="minor">
            <a:schemeClr val="lt1"/>
          </a:fontRef>
        </p:style>
      </p:pic>
      <p:sp>
        <p:nvSpPr>
          <p:cNvPr id="5" name="Ovale 4"/>
          <p:cNvSpPr/>
          <p:nvPr/>
        </p:nvSpPr>
        <p:spPr>
          <a:xfrm>
            <a:off x="2735288" y="5805264"/>
            <a:ext cx="1656184"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7 5"/>
          <p:cNvCxnSpPr/>
          <p:nvPr/>
        </p:nvCxnSpPr>
        <p:spPr>
          <a:xfrm rot="5400000" flipH="1" flipV="1">
            <a:off x="3779912" y="2780928"/>
            <a:ext cx="3168352" cy="2880320"/>
          </a:xfrm>
          <a:prstGeom prst="curvedConnector3">
            <a:avLst>
              <a:gd name="adj1" fmla="val 50000"/>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7" name="CasellaDiTesto 6"/>
          <p:cNvSpPr txBox="1"/>
          <p:nvPr/>
        </p:nvSpPr>
        <p:spPr>
          <a:xfrm>
            <a:off x="3851920" y="1484784"/>
            <a:ext cx="4980915" cy="1200329"/>
          </a:xfrm>
          <a:prstGeom prst="rect">
            <a:avLst/>
          </a:prstGeom>
          <a:noFill/>
        </p:spPr>
        <p:txBody>
          <a:bodyPr wrap="none" rtlCol="0">
            <a:spAutoFit/>
          </a:bodyPr>
          <a:lstStyle/>
          <a:p>
            <a:pPr algn="ctr"/>
            <a:r>
              <a:rPr lang="it-IT" dirty="0" smtClean="0"/>
              <a:t>Gestione del Server</a:t>
            </a:r>
          </a:p>
          <a:p>
            <a:pPr algn="ctr"/>
            <a:r>
              <a:rPr lang="it-IT" dirty="0" smtClean="0"/>
              <a:t>A seguito dei casi limite</a:t>
            </a:r>
          </a:p>
          <a:p>
            <a:pPr algn="ctr"/>
            <a:r>
              <a:rPr lang="it-IT" dirty="0" smtClean="0"/>
              <a:t>Individuati nella stesura dell’SDD.</a:t>
            </a:r>
          </a:p>
          <a:p>
            <a:pPr algn="ctr"/>
            <a:r>
              <a:rPr lang="it-IT" dirty="0" smtClean="0"/>
              <a:t>Modifica presente nella terza versione del RAD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42852"/>
            <a:ext cx="6467412" cy="923330"/>
          </a:xfrm>
          <a:prstGeom prst="rect">
            <a:avLst/>
          </a:prstGeom>
          <a:noFill/>
        </p:spPr>
        <p:txBody>
          <a:bodyPr wrap="none" rtlCol="0">
            <a:spAutoFit/>
          </a:bodyPr>
          <a:lstStyle/>
          <a:p>
            <a:pPr algn="ctr"/>
            <a:r>
              <a:rPr lang="it-IT" b="1" dirty="0" smtClean="0">
                <a:latin typeface="Arial" pitchFamily="34" charset="0"/>
                <a:cs typeface="Arial" pitchFamily="34" charset="0"/>
              </a:rPr>
              <a:t>USE CASE DIAGRAM IDENTIFICATIVO DEL SISTEMA</a:t>
            </a:r>
          </a:p>
          <a:p>
            <a:pPr algn="ctr"/>
            <a:r>
              <a:rPr lang="it-IT" b="1" dirty="0" smtClean="0">
                <a:latin typeface="Arial" pitchFamily="34" charset="0"/>
                <a:cs typeface="Arial" pitchFamily="34" charset="0"/>
              </a:rPr>
              <a:t>PRENOTAZIONE LIBRO</a:t>
            </a:r>
          </a:p>
          <a:p>
            <a:endParaRPr lang="it-IT" dirty="0" smtClean="0"/>
          </a:p>
        </p:txBody>
      </p:sp>
      <p:sp>
        <p:nvSpPr>
          <p:cNvPr id="3" name="CasellaDiTesto 2"/>
          <p:cNvSpPr txBox="1"/>
          <p:nvPr/>
        </p:nvSpPr>
        <p:spPr>
          <a:xfrm>
            <a:off x="214282" y="1071546"/>
            <a:ext cx="2598788" cy="369332"/>
          </a:xfrm>
          <a:prstGeom prst="rect">
            <a:avLst/>
          </a:prstGeom>
          <a:noFill/>
        </p:spPr>
        <p:txBody>
          <a:bodyPr wrap="none" rtlCol="0">
            <a:spAutoFit/>
          </a:bodyPr>
          <a:lstStyle/>
          <a:p>
            <a:r>
              <a:rPr lang="it-IT" b="1" dirty="0" smtClean="0">
                <a:latin typeface="Arial" pitchFamily="34" charset="0"/>
                <a:cs typeface="Arial" pitchFamily="34" charset="0"/>
              </a:rPr>
              <a:t>2° livello di astrazione</a:t>
            </a:r>
            <a:endParaRPr lang="it-IT" b="1" dirty="0">
              <a:latin typeface="Arial" pitchFamily="34" charset="0"/>
              <a:cs typeface="Arial" pitchFamily="34" charset="0"/>
            </a:endParaRPr>
          </a:p>
        </p:txBody>
      </p:sp>
      <p:pic>
        <p:nvPicPr>
          <p:cNvPr id="16386" name="Picture 2"/>
          <p:cNvPicPr>
            <a:picLocks noChangeAspect="1" noChangeArrowheads="1"/>
          </p:cNvPicPr>
          <p:nvPr/>
        </p:nvPicPr>
        <p:blipFill>
          <a:blip r:embed="rId2" cstate="print"/>
          <a:srcRect/>
          <a:stretch>
            <a:fillRect/>
          </a:stretch>
        </p:blipFill>
        <p:spPr bwMode="auto">
          <a:xfrm>
            <a:off x="428596" y="1428736"/>
            <a:ext cx="7667649" cy="5222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79512" y="302305"/>
            <a:ext cx="1838965" cy="369332"/>
          </a:xfrm>
          <a:prstGeom prst="rect">
            <a:avLst/>
          </a:prstGeom>
          <a:noFill/>
        </p:spPr>
        <p:txBody>
          <a:bodyPr wrap="none" rtlCol="0">
            <a:spAutoFit/>
          </a:bodyPr>
          <a:lstStyle/>
          <a:p>
            <a:r>
              <a:rPr lang="it-IT" b="1" dirty="0" smtClean="0">
                <a:latin typeface="Arial" pitchFamily="34" charset="0"/>
                <a:cs typeface="Arial" pitchFamily="34" charset="0"/>
              </a:rPr>
              <a:t>Prima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extLst>
              <p:ext uri="{D42A27DB-BD31-4B8C-83A1-F6EECF244321}">
                <p14:modId xmlns:p14="http://schemas.microsoft.com/office/powerpoint/2010/main" val="3271477274"/>
              </p:ext>
            </p:extLst>
          </p:nvPr>
        </p:nvGraphicFramePr>
        <p:xfrm>
          <a:off x="899592" y="755017"/>
          <a:ext cx="6912768" cy="5623012"/>
        </p:xfrm>
        <a:graphic>
          <a:graphicData uri="http://schemas.openxmlformats.org/drawingml/2006/table">
            <a:tbl>
              <a:tblPr firstRow="1" bandRow="1">
                <a:tableStyleId>{5C22544A-7EE6-4342-B048-85BDC9FD1C3A}</a:tableStyleId>
              </a:tblPr>
              <a:tblGrid>
                <a:gridCol w="1512168"/>
                <a:gridCol w="5400600"/>
              </a:tblGrid>
              <a:tr h="504056">
                <a:tc>
                  <a:txBody>
                    <a:bodyPr/>
                    <a:lstStyle/>
                    <a:p>
                      <a:pPr algn="just" rtl="0"/>
                      <a:r>
                        <a:rPr lang="it-IT" sz="1050" dirty="0"/>
                        <a:t>Nome dello </a:t>
                      </a:r>
                      <a:r>
                        <a:rPr lang="it-IT" sz="1050" dirty="0" err="1"/>
                        <a:t>use</a:t>
                      </a:r>
                      <a:r>
                        <a:rPr lang="it-IT" sz="1050" dirty="0"/>
                        <a:t> case</a:t>
                      </a:r>
                    </a:p>
                  </a:txBody>
                  <a:tcPr marL="12716" marR="12716" marT="12716" marB="12716"/>
                </a:tc>
                <a:tc>
                  <a:txBody>
                    <a:bodyPr/>
                    <a:lstStyle/>
                    <a:p>
                      <a:pPr algn="just" rtl="0"/>
                      <a:r>
                        <a:rPr lang="it-IT" sz="1050"/>
                        <a:t>Prenota libro</a:t>
                      </a:r>
                    </a:p>
                  </a:txBody>
                  <a:tcPr marL="12716" marR="12716" marT="12716" marB="12716"/>
                </a:tc>
              </a:tr>
              <a:tr h="339497">
                <a:tc>
                  <a:txBody>
                    <a:bodyPr/>
                    <a:lstStyle/>
                    <a:p>
                      <a:pPr algn="just" rtl="0"/>
                      <a:r>
                        <a:rPr lang="it-IT" sz="1050"/>
                        <a:t>Attori partecipanti</a:t>
                      </a:r>
                    </a:p>
                  </a:txBody>
                  <a:tcPr marL="12716" marR="12716" marT="12716" marB="12716"/>
                </a:tc>
                <a:tc>
                  <a:txBody>
                    <a:bodyPr/>
                    <a:lstStyle/>
                    <a:p>
                      <a:pPr algn="just" rtl="0"/>
                      <a:r>
                        <a:rPr lang="it-IT" sz="1050" dirty="0"/>
                        <a:t>Iniziato da: Cliente oppure Addetto servizi al pubblico oppure l'amministratore.</a:t>
                      </a:r>
                    </a:p>
                    <a:p>
                      <a:pPr algn="just" rtl="0"/>
                      <a:r>
                        <a:rPr lang="it-IT" sz="1050" dirty="0"/>
                        <a:t/>
                      </a:r>
                      <a:br>
                        <a:rPr lang="it-IT" sz="1050" dirty="0"/>
                      </a:br>
                      <a:endParaRPr lang="it-IT" sz="1050" dirty="0"/>
                    </a:p>
                  </a:txBody>
                  <a:tcPr marL="12716" marR="12716" marT="12716" marB="12716"/>
                </a:tc>
              </a:tr>
              <a:tr h="3096988">
                <a:tc>
                  <a:txBody>
                    <a:bodyPr/>
                    <a:lstStyle/>
                    <a:p>
                      <a:pPr algn="just" rtl="0"/>
                      <a:r>
                        <a:rPr lang="it-IT" sz="1050"/>
                        <a:t>Flusso di eventi</a:t>
                      </a:r>
                    </a:p>
                  </a:txBody>
                  <a:tcPr marL="12716" marR="12716" marT="12716" marB="12716"/>
                </a:tc>
                <a:tc>
                  <a:txBody>
                    <a:bodyPr/>
                    <a:lstStyle/>
                    <a:p>
                      <a:pPr algn="just" rtl="0"/>
                      <a:r>
                        <a:rPr lang="it-IT" sz="1050" dirty="0"/>
                        <a:t>1. Il cliente oppure l'addetto ai servizi al pubblico oppure l'amministratore accede al </a:t>
                      </a:r>
                      <a:r>
                        <a:rPr lang="it-IT" sz="1050" dirty="0" smtClean="0"/>
                        <a:t>sistema</a:t>
                      </a:r>
                      <a:endParaRPr lang="it-IT" sz="1050" dirty="0"/>
                    </a:p>
                    <a:p>
                      <a:pPr algn="just" rtl="0"/>
                      <a:r>
                        <a:rPr lang="it-IT" sz="1050" dirty="0"/>
                        <a:t>2. Viene selezionato il cliente che vuole effettuare la prenotazione.</a:t>
                      </a:r>
                    </a:p>
                    <a:p>
                      <a:pPr algn="just" rtl="0"/>
                      <a:r>
                        <a:rPr lang="it-IT" sz="1050" dirty="0"/>
                        <a:t>3. Se l'operazione è effettuata dall'addetto ai servizi al pubblico</a:t>
                      </a:r>
                    </a:p>
                    <a:p>
                      <a:pPr algn="just" rtl="0"/>
                      <a:r>
                        <a:rPr lang="it-IT" sz="1050" dirty="0"/>
                        <a:t>oppure dall'amministratore egli va a selezionare il</a:t>
                      </a:r>
                    </a:p>
                    <a:p>
                      <a:pPr algn="just" rtl="0"/>
                      <a:r>
                        <a:rPr lang="it-IT" sz="1050" dirty="0"/>
                        <a:t>cliente che vuole effettuare la prenotazione. Se l'operazione è</a:t>
                      </a:r>
                    </a:p>
                    <a:p>
                      <a:pPr algn="just" rtl="0"/>
                      <a:r>
                        <a:rPr lang="it-IT" sz="1050" dirty="0"/>
                        <a:t>effettuata dal cliente il cliente è già stato selezionato attraverso </a:t>
                      </a:r>
                      <a:r>
                        <a:rPr lang="it-IT" sz="1050" dirty="0" smtClean="0"/>
                        <a:t>il</a:t>
                      </a:r>
                      <a:r>
                        <a:rPr lang="it-IT" sz="1050" baseline="0" dirty="0" smtClean="0"/>
                        <a:t> </a:t>
                      </a:r>
                      <a:r>
                        <a:rPr lang="it-IT" sz="1050" dirty="0" smtClean="0"/>
                        <a:t>login.</a:t>
                      </a:r>
                      <a:endParaRPr lang="it-IT" sz="1050" dirty="0"/>
                    </a:p>
                    <a:p>
                      <a:pPr algn="just" rtl="0"/>
                      <a:r>
                        <a:rPr lang="it-IT" sz="1050" dirty="0"/>
                        <a:t>3. II Cliente (o l'Addetto ai servizi al pubblico o l'amministratore) visualizza i dettagli del volume a cui è interessato cliccando sul pulsante "Dettagli" (include Visualizza dettagli libro</a:t>
                      </a:r>
                      <a:r>
                        <a:rPr lang="it-IT" sz="1050" dirty="0" smtClean="0"/>
                        <a:t>).</a:t>
                      </a:r>
                      <a:endParaRPr lang="it-IT" sz="1050" dirty="0"/>
                    </a:p>
                    <a:p>
                      <a:pPr algn="just" rtl="0"/>
                      <a:r>
                        <a:rPr lang="it-IT" sz="1050" dirty="0"/>
                        <a:t>3. Clicca sul pulsante “Prenota” </a:t>
                      </a:r>
                    </a:p>
                    <a:p>
                      <a:pPr algn="ctr" rtl="0"/>
                      <a:r>
                        <a:rPr lang="it-IT" sz="1050" dirty="0"/>
                        <a:t>4. Il sistema mostra il </a:t>
                      </a:r>
                      <a:r>
                        <a:rPr lang="it-IT" sz="1050" dirty="0" err="1"/>
                        <a:t>form</a:t>
                      </a:r>
                      <a:r>
                        <a:rPr lang="it-IT" sz="1050" dirty="0"/>
                        <a:t> contente tutti i dati della</a:t>
                      </a:r>
                    </a:p>
                    <a:p>
                      <a:pPr algn="just" rtl="0"/>
                      <a:r>
                        <a:rPr lang="it-IT" sz="1050" dirty="0" smtClean="0"/>
                        <a:t>                                   prenotazione </a:t>
                      </a:r>
                      <a:r>
                        <a:rPr lang="it-IT" sz="1050" dirty="0"/>
                        <a:t>(codice prenotazione, data, editore libro, titolo</a:t>
                      </a:r>
                    </a:p>
                    <a:p>
                      <a:pPr algn="just" rtl="0"/>
                      <a:r>
                        <a:rPr lang="it-IT" sz="1050" dirty="0" smtClean="0"/>
                        <a:t>                                   libro).</a:t>
                      </a:r>
                      <a:endParaRPr lang="it-IT" sz="1050" dirty="0"/>
                    </a:p>
                    <a:p>
                      <a:pPr algn="just" rtl="0"/>
                      <a:r>
                        <a:rPr lang="it-IT" sz="1050" dirty="0"/>
                        <a:t>5 il Cliente (o l'Addetto ai servizi al pubblico oppure l'amministratore )clicca sul pulsante “Conferma” e sottomette la prenotazione.</a:t>
                      </a:r>
                    </a:p>
                    <a:p>
                      <a:pPr algn="ctr" rtl="0"/>
                      <a:r>
                        <a:rPr lang="it-IT" sz="1050" dirty="0"/>
                        <a:t>6. Il sistema mostra il messaggio di conferma prenotazione.</a:t>
                      </a:r>
                    </a:p>
                  </a:txBody>
                  <a:tcPr marL="12716" marR="12716" marT="12716" marB="12716"/>
                </a:tc>
              </a:tr>
              <a:tr h="214157">
                <a:tc>
                  <a:txBody>
                    <a:bodyPr/>
                    <a:lstStyle/>
                    <a:p>
                      <a:pPr algn="just" rtl="0"/>
                      <a:r>
                        <a:rPr lang="it-IT" sz="1050" dirty="0"/>
                        <a:t>Entry </a:t>
                      </a:r>
                      <a:r>
                        <a:rPr lang="it-IT" sz="1050" dirty="0" err="1"/>
                        <a:t>condition</a:t>
                      </a:r>
                      <a:endParaRPr lang="it-IT" sz="1050" dirty="0"/>
                    </a:p>
                  </a:txBody>
                  <a:tcPr marL="12716" marR="12716" marT="12716" marB="12716"/>
                </a:tc>
                <a:tc>
                  <a:txBody>
                    <a:bodyPr/>
                    <a:lstStyle/>
                    <a:p>
                      <a:pPr algn="just" rtl="0"/>
                      <a:r>
                        <a:rPr lang="it-IT" sz="1050" dirty="0"/>
                        <a:t>Il sistema deve aver riconosciuto l'utente come cliente o come addetto ai servizi al pubblico oppure come amministratore.</a:t>
                      </a:r>
                    </a:p>
                  </a:txBody>
                  <a:tcPr marL="12716" marR="12716" marT="12716" marB="12716"/>
                </a:tc>
              </a:tr>
              <a:tr h="590178">
                <a:tc>
                  <a:txBody>
                    <a:bodyPr/>
                    <a:lstStyle/>
                    <a:p>
                      <a:pPr algn="just" rtl="0"/>
                      <a:r>
                        <a:rPr lang="it-IT" sz="1050"/>
                        <a:t>Exit condition</a:t>
                      </a:r>
                    </a:p>
                  </a:txBody>
                  <a:tcPr marL="12716" marR="12716" marT="12716" marB="12716"/>
                </a:tc>
                <a:tc>
                  <a:txBody>
                    <a:bodyPr/>
                    <a:lstStyle/>
                    <a:p>
                      <a:pPr algn="just" rtl="0"/>
                      <a:r>
                        <a:rPr lang="it-IT" sz="1050"/>
                        <a:t>Il Cliente (o l'Addetto ai servizi al pubblico o l'amministratore) ha confermato l'operazione e il sistema ha aggiornato i dati OR</a:t>
                      </a:r>
                    </a:p>
                    <a:p>
                      <a:pPr algn="just" rtl="0"/>
                      <a:r>
                        <a:rPr lang="it-IT" sz="1050"/>
                        <a:t>il Cliente (o l'Addetto ai servizi al pubblico o l'amministratore) ha annullato l'operazione e il sistema non ha aggiornato i dati OR</a:t>
                      </a:r>
                    </a:p>
                    <a:p>
                      <a:pPr algn="just" rtl="0"/>
                      <a:r>
                        <a:rPr lang="it-IT" sz="1050"/>
                        <a:t>In caso di errore viene visualizzato un messaggio che indica l'errore verificatosi</a:t>
                      </a:r>
                    </a:p>
                  </a:txBody>
                  <a:tcPr marL="12716" marR="12716" marT="12716" marB="12716"/>
                </a:tc>
              </a:tr>
              <a:tr h="276827">
                <a:tc>
                  <a:txBody>
                    <a:bodyPr/>
                    <a:lstStyle/>
                    <a:p>
                      <a:pPr algn="just" rtl="0"/>
                      <a:r>
                        <a:rPr lang="it-IT" sz="1050"/>
                        <a:t>Requisiti qualitativi</a:t>
                      </a:r>
                    </a:p>
                  </a:txBody>
                  <a:tcPr marL="12716" marR="12716" marT="12716" marB="12716"/>
                </a:tc>
                <a:tc>
                  <a:txBody>
                    <a:bodyPr/>
                    <a:lstStyle/>
                    <a:p>
                      <a:pPr algn="just" rtl="0"/>
                      <a:r>
                        <a:rPr lang="it-IT" sz="1050" dirty="0"/>
                        <a:t>Il Cliente (o l'Addetto ai servizi al pubblico o l'amministratore) deve visualizzare il messaggio di conferma prenotazione entro 10 secondi.</a:t>
                      </a:r>
                    </a:p>
                  </a:txBody>
                  <a:tcPr marL="12716" marR="12716" marT="12716" marB="12716"/>
                </a:tc>
              </a:tr>
            </a:tbl>
          </a:graphicData>
        </a:graphic>
      </p:graphicFrame>
      <p:sp>
        <p:nvSpPr>
          <p:cNvPr id="38913" name="Rectangle 1"/>
          <p:cNvSpPr>
            <a:spLocks noChangeArrowheads="1"/>
          </p:cNvSpPr>
          <p:nvPr/>
        </p:nvSpPr>
        <p:spPr bwMode="auto">
          <a:xfrm>
            <a:off x="4479634" y="-233065"/>
            <a:ext cx="184731"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r>
              <a:rPr kumimoji="0" lang="it-IT" sz="1800" b="0" i="0" u="none" strike="noStrike" cap="none" normalizeH="0" baseline="0" dirty="0" smtClean="0">
                <a:ln>
                  <a:noFill/>
                </a:ln>
                <a:solidFill>
                  <a:schemeClr val="tx1"/>
                </a:solidFill>
                <a:effectLst/>
                <a:latin typeface="Arial" pitchFamily="34" charset="0"/>
                <a:cs typeface="Arial" pitchFamily="34" charset="0"/>
              </a:rPr>
              <a:t/>
            </a:r>
            <a:br>
              <a:rPr kumimoji="0" lang="it-IT" sz="1800" b="0" i="0" u="none" strike="noStrike" cap="none" normalizeH="0" baseline="0" dirty="0" smtClean="0">
                <a:ln>
                  <a:noFill/>
                </a:ln>
                <a:solidFill>
                  <a:schemeClr val="tx1"/>
                </a:solidFill>
                <a:effectLst/>
                <a:latin typeface="Arial" pitchFamily="34" charset="0"/>
                <a:cs typeface="Arial" pitchFamily="34" charset="0"/>
              </a:rPr>
            </a:b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CasellaDiTesto 5"/>
          <p:cNvSpPr txBox="1"/>
          <p:nvPr/>
        </p:nvSpPr>
        <p:spPr>
          <a:xfrm>
            <a:off x="611560" y="6375201"/>
            <a:ext cx="4285725"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SC_H_54_NomeSC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0"/>
            <a:ext cx="4536242" cy="646331"/>
          </a:xfrm>
          <a:prstGeom prst="rect">
            <a:avLst/>
          </a:prstGeom>
          <a:noFill/>
        </p:spPr>
        <p:txBody>
          <a:bodyPr wrap="none" rtlCol="0">
            <a:spAutoFit/>
          </a:bodyPr>
          <a:lstStyle/>
          <a:p>
            <a:pPr algn="ctr"/>
            <a:r>
              <a:rPr lang="it-IT" b="1" dirty="0" smtClean="0">
                <a:latin typeface="Arial" pitchFamily="34" charset="0"/>
                <a:cs typeface="Arial" pitchFamily="34" charset="0"/>
              </a:rPr>
              <a:t>TEMPLATE USE CASE IDENTIFICATIVO</a:t>
            </a:r>
          </a:p>
          <a:p>
            <a:pPr algn="ctr"/>
            <a:r>
              <a:rPr lang="it-IT" b="1" dirty="0" smtClean="0">
                <a:latin typeface="Arial" pitchFamily="34" charset="0"/>
                <a:cs typeface="Arial" pitchFamily="34" charset="0"/>
              </a:rPr>
              <a:t>PRENOTAZIONE LIBRO</a:t>
            </a:r>
            <a:endParaRPr lang="it-IT" b="1" dirty="0">
              <a:latin typeface="Arial" pitchFamily="34" charset="0"/>
              <a:cs typeface="Arial" pitchFamily="34" charset="0"/>
            </a:endParaRPr>
          </a:p>
        </p:txBody>
      </p:sp>
      <p:sp>
        <p:nvSpPr>
          <p:cNvPr id="3" name="CasellaDiTesto 2"/>
          <p:cNvSpPr txBox="1"/>
          <p:nvPr/>
        </p:nvSpPr>
        <p:spPr>
          <a:xfrm>
            <a:off x="142844" y="571480"/>
            <a:ext cx="1903085" cy="369332"/>
          </a:xfrm>
          <a:prstGeom prst="rect">
            <a:avLst/>
          </a:prstGeom>
          <a:noFill/>
        </p:spPr>
        <p:txBody>
          <a:bodyPr wrap="none" rtlCol="0">
            <a:spAutoFit/>
          </a:bodyPr>
          <a:lstStyle/>
          <a:p>
            <a:r>
              <a:rPr lang="it-IT" b="1" dirty="0" smtClean="0">
                <a:latin typeface="Arial" pitchFamily="34" charset="0"/>
                <a:cs typeface="Arial" pitchFamily="34" charset="0"/>
              </a:rPr>
              <a:t>Ultima versione</a:t>
            </a:r>
            <a:endParaRPr lang="it-IT" b="1" dirty="0">
              <a:latin typeface="Arial" pitchFamily="34" charset="0"/>
              <a:cs typeface="Arial" pitchFamily="34" charset="0"/>
            </a:endParaRPr>
          </a:p>
        </p:txBody>
      </p:sp>
      <p:graphicFrame>
        <p:nvGraphicFramePr>
          <p:cNvPr id="4" name="Tabella 3"/>
          <p:cNvGraphicFramePr>
            <a:graphicFrameLocks noGrp="1"/>
          </p:cNvGraphicFramePr>
          <p:nvPr/>
        </p:nvGraphicFramePr>
        <p:xfrm>
          <a:off x="214282" y="1142984"/>
          <a:ext cx="8072494" cy="5214974"/>
        </p:xfrm>
        <a:graphic>
          <a:graphicData uri="http://schemas.openxmlformats.org/drawingml/2006/table">
            <a:tbl>
              <a:tblPr firstRow="1" bandRow="1">
                <a:tableStyleId>{5C22544A-7EE6-4342-B048-85BDC9FD1C3A}</a:tableStyleId>
              </a:tblPr>
              <a:tblGrid>
                <a:gridCol w="1781100"/>
                <a:gridCol w="6291394"/>
              </a:tblGrid>
              <a:tr h="7516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Nome dello </a:t>
                      </a:r>
                      <a:r>
                        <a:rPr lang="it-IT" sz="1100" i="1" dirty="0" err="1" smtClean="0"/>
                        <a:t>use</a:t>
                      </a:r>
                      <a:r>
                        <a:rPr lang="it-IT" sz="1100" i="1" dirty="0" smtClean="0"/>
                        <a:t> case</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400" b="1" dirty="0" smtClean="0"/>
                        <a:t>Prenota libro</a:t>
                      </a:r>
                      <a:endParaRPr lang="it-IT" sz="1400" dirty="0" smtClean="0"/>
                    </a:p>
                    <a:p>
                      <a:endParaRPr lang="it-IT" dirty="0"/>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Attori partecipanti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Iniziato da: Cliente oppure Addetto servizi al pubblico oppure l'Amministratore.</a:t>
                      </a:r>
                    </a:p>
                  </a:txBody>
                  <a:tcPr/>
                </a:tc>
              </a:tr>
              <a:tr h="4386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Entry </a:t>
                      </a:r>
                      <a:r>
                        <a:rPr lang="it-IT" sz="1100" i="1" dirty="0" err="1" smtClean="0"/>
                        <a:t>Condition</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L'utente accede al sistema e viene riconosciuto come addetto ai servizi al pubblico oppure come amministratore.</a:t>
                      </a:r>
                    </a:p>
                  </a:txBody>
                  <a:tcPr/>
                </a:tc>
              </a:tr>
              <a:tr h="12603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Flusso di eventi</a:t>
                      </a:r>
                      <a:endParaRPr lang="it-IT" sz="1100" dirty="0" smtClean="0"/>
                    </a:p>
                    <a:p>
                      <a:endParaRPr lang="it-IT" sz="1100" dirty="0"/>
                    </a:p>
                  </a:txBody>
                  <a:tcPr/>
                </a:tc>
                <a:tc>
                  <a:txBody>
                    <a:bodyPr/>
                    <a:lstStyle/>
                    <a:p>
                      <a:pPr rtl="0"/>
                      <a:r>
                        <a:rPr lang="it-IT" sz="1050" b="1" i="0" dirty="0" smtClean="0"/>
                        <a:t>1. </a:t>
                      </a:r>
                      <a:r>
                        <a:rPr lang="it-IT" sz="1050" i="0" dirty="0" smtClean="0"/>
                        <a:t>Accede alla sezione per prenotare un libro.</a:t>
                      </a:r>
                    </a:p>
                    <a:p>
                      <a:pPr rtl="0"/>
                      <a:r>
                        <a:rPr lang="it-IT" sz="1050" b="1" i="0" dirty="0" smtClean="0"/>
                        <a:t>2. </a:t>
                      </a:r>
                      <a:r>
                        <a:rPr lang="it-IT" sz="1050" i="0" dirty="0" smtClean="0"/>
                        <a:t>Effettua la ricerca del libro desiderato (include </a:t>
                      </a:r>
                      <a:r>
                        <a:rPr lang="it-IT" sz="1050" b="1" i="1" dirty="0" smtClean="0"/>
                        <a:t>Ricerca Libro</a:t>
                      </a:r>
                      <a:r>
                        <a:rPr lang="it-IT" sz="1050" i="0" dirty="0" smtClean="0"/>
                        <a:t>).</a:t>
                      </a:r>
                    </a:p>
                    <a:p>
                      <a:pPr rtl="0"/>
                      <a:r>
                        <a:rPr lang="it-IT" sz="1050" b="1" i="0" dirty="0" smtClean="0"/>
                        <a:t>3. </a:t>
                      </a:r>
                      <a:r>
                        <a:rPr lang="it-IT" sz="1050" i="0" dirty="0" smtClean="0"/>
                        <a:t>II Cliente oppure l'Addetto ai servizi al pubblico oppure l'Amministratore) </a:t>
                      </a:r>
                    </a:p>
                    <a:p>
                      <a:pPr rtl="0"/>
                      <a:r>
                        <a:rPr lang="it-IT" sz="1050" i="0" dirty="0" smtClean="0"/>
                        <a:t>visualizza i dettagli del libro a cui è interessato (include </a:t>
                      </a:r>
                      <a:r>
                        <a:rPr lang="it-IT" sz="1050" b="1" i="1" dirty="0" smtClean="0"/>
                        <a:t>Visualizza dettagli libro</a:t>
                      </a:r>
                      <a:r>
                        <a:rPr lang="it-IT" sz="1050" i="0" dirty="0" smtClean="0"/>
                        <a:t>).</a:t>
                      </a:r>
                    </a:p>
                    <a:p>
                      <a:pPr rtl="0"/>
                      <a:r>
                        <a:rPr lang="it-IT" sz="1050" b="1" i="0" dirty="0" smtClean="0"/>
                        <a:t>4. </a:t>
                      </a:r>
                      <a:r>
                        <a:rPr lang="it-IT" sz="1050" i="0" dirty="0" smtClean="0"/>
                        <a:t>Sottomette al sistema la richiesta di prenotazione. </a:t>
                      </a:r>
                    </a:p>
                    <a:p>
                      <a:pPr rtl="0"/>
                      <a:r>
                        <a:rPr lang="it-IT" sz="1050" i="0" dirty="0" smtClean="0"/>
                        <a:t>    5. Il sistema mostra il messaggio di conferma   </a:t>
                      </a:r>
                    </a:p>
                    <a:p>
                      <a:pPr rtl="0"/>
                      <a:r>
                        <a:rPr lang="it-IT" sz="1050" i="0" dirty="0" smtClean="0"/>
                        <a:t>       prenotazione.</a:t>
                      </a:r>
                    </a:p>
                  </a:txBody>
                  <a:tcPr/>
                </a:tc>
              </a:tr>
              <a:tr h="751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Exit</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Il Cliente (OR</a:t>
                      </a:r>
                      <a:r>
                        <a:rPr lang="it-IT" sz="1050" i="0" dirty="0" smtClean="0"/>
                        <a:t> l'Addetto ai servizi al pubblico OR l'Amministratore) </a:t>
                      </a:r>
                      <a:r>
                        <a:rPr lang="it-IT" sz="1050" dirty="0" smtClean="0"/>
                        <a:t>ha confermato l'operazione e il sistema ha aggiornato i dati OR</a:t>
                      </a:r>
                    </a:p>
                    <a:p>
                      <a:pPr rtl="0"/>
                      <a:r>
                        <a:rPr lang="it-IT" sz="1050" dirty="0" smtClean="0"/>
                        <a:t>il Cliente (OR</a:t>
                      </a:r>
                      <a:r>
                        <a:rPr lang="it-IT" sz="1050" i="0" dirty="0" smtClean="0"/>
                        <a:t> l'Addetto ai servizi al pubblico OR l'Amministratore) </a:t>
                      </a:r>
                      <a:r>
                        <a:rPr lang="it-IT" sz="1050" dirty="0" smtClean="0"/>
                        <a:t>ha annullato l'operazione e il sistema non ha aggiornato i dati.</a:t>
                      </a:r>
                    </a:p>
                  </a:txBody>
                  <a:tcPr/>
                </a:tc>
              </a:tr>
              <a:tr h="11330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err="1" smtClean="0"/>
                        <a:t>Exception</a:t>
                      </a:r>
                      <a:r>
                        <a:rPr lang="it-IT" sz="1100" i="1" dirty="0" smtClean="0"/>
                        <a:t> </a:t>
                      </a:r>
                      <a:r>
                        <a:rPr lang="it-IT" sz="1100" i="1" dirty="0" err="1" smtClean="0"/>
                        <a:t>condition</a:t>
                      </a:r>
                      <a:endParaRPr lang="it-IT" sz="1100" dirty="0" smtClean="0"/>
                    </a:p>
                    <a:p>
                      <a:endParaRPr lang="it-IT" sz="1100" dirty="0"/>
                    </a:p>
                  </a:txBody>
                  <a:tcPr/>
                </a:tc>
                <a:tc>
                  <a:txBody>
                    <a:bodyPr/>
                    <a:lstStyle/>
                    <a:p>
                      <a:pPr rtl="0"/>
                      <a:r>
                        <a:rPr lang="it-IT" sz="1050" dirty="0" smtClean="0"/>
                        <a:t>Nel caso di un errore utente, il sistema mostra all’utente un messaggio di errore che indica l'errore verificatosi OR</a:t>
                      </a:r>
                    </a:p>
                    <a:p>
                      <a:pPr rtl="0"/>
                      <a:r>
                        <a:rPr lang="it-IT" sz="1050" dirty="0" smtClean="0"/>
                        <a:t>Vi è un'interruzione dell'alimentazione (estende </a:t>
                      </a:r>
                      <a:r>
                        <a:rPr lang="it-IT" sz="1050" b="1" i="1" u="none" strike="noStrike" dirty="0" smtClean="0"/>
                        <a:t>Interruzione Alimentazione</a:t>
                      </a:r>
                      <a:r>
                        <a:rPr lang="it-IT" sz="1050" dirty="0" smtClean="0"/>
                        <a:t>) OR</a:t>
                      </a:r>
                    </a:p>
                    <a:p>
                      <a:pPr rtl="0"/>
                      <a:r>
                        <a:rPr lang="it-IT" sz="1050" dirty="0" smtClean="0"/>
                        <a:t>Vi è una perdita di connessione (estende </a:t>
                      </a:r>
                      <a:r>
                        <a:rPr lang="it-IT" sz="1050" b="1" i="1" u="none" strike="noStrike" dirty="0" smtClean="0"/>
                        <a:t>Caduta Connessione</a:t>
                      </a:r>
                      <a:r>
                        <a:rPr lang="it-IT" sz="1050" dirty="0" smtClean="0"/>
                        <a:t>) OR</a:t>
                      </a:r>
                    </a:p>
                    <a:p>
                      <a:pPr rtl="0"/>
                      <a:r>
                        <a:rPr lang="it-IT" sz="1050" dirty="0" smtClean="0"/>
                        <a:t>Vi è un errore Software (estende </a:t>
                      </a:r>
                      <a:r>
                        <a:rPr lang="it-IT" sz="1050" b="1" i="1" u="none" strike="noStrike" dirty="0" smtClean="0"/>
                        <a:t>Fallimento Software</a:t>
                      </a:r>
                      <a:r>
                        <a:rPr lang="it-IT" sz="1050" dirty="0" smtClean="0"/>
                        <a:t>) OR</a:t>
                      </a:r>
                    </a:p>
                    <a:p>
                      <a:pPr rtl="0"/>
                      <a:r>
                        <a:rPr lang="it-IT" sz="1050" dirty="0" smtClean="0"/>
                        <a:t>Vi è un errore Hardware (estende </a:t>
                      </a:r>
                      <a:r>
                        <a:rPr lang="it-IT" sz="1050" b="1" i="1" u="none" strike="noStrike" dirty="0" smtClean="0"/>
                        <a:t>Fallimento Hardware</a:t>
                      </a:r>
                      <a:r>
                        <a:rPr lang="it-IT" sz="1050" dirty="0" smtClean="0"/>
                        <a:t>) </a:t>
                      </a:r>
                    </a:p>
                  </a:txBody>
                  <a:tcPr/>
                </a:tc>
              </a:tr>
              <a:tr h="4406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100" i="1" dirty="0" smtClean="0"/>
                        <a:t>Requisiti qualitativi</a:t>
                      </a:r>
                      <a:endParaRPr lang="it-IT" sz="1100" dirty="0" smtClean="0"/>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050" dirty="0" smtClean="0"/>
                        <a:t>Il Cliente </a:t>
                      </a:r>
                      <a:r>
                        <a:rPr lang="it-IT" sz="1050" i="0" dirty="0" smtClean="0"/>
                        <a:t>oppure l'Addetto ai servizi al pubblico oppure l'Amministratore</a:t>
                      </a:r>
                      <a:r>
                        <a:rPr lang="it-IT" sz="1050" dirty="0" smtClean="0"/>
                        <a:t> deve poter effettuare una prenotazione in meno di 10 secondi.</a:t>
                      </a:r>
                    </a:p>
                  </a:txBody>
                  <a:tcPr/>
                </a:tc>
              </a:tr>
            </a:tbl>
          </a:graphicData>
        </a:graphic>
      </p:graphicFrame>
      <p:sp>
        <p:nvSpPr>
          <p:cNvPr id="5" name="Ovale 4"/>
          <p:cNvSpPr/>
          <p:nvPr/>
        </p:nvSpPr>
        <p:spPr>
          <a:xfrm>
            <a:off x="1619672" y="4653136"/>
            <a:ext cx="5688632" cy="13681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ttore 7 6"/>
          <p:cNvCxnSpPr/>
          <p:nvPr/>
        </p:nvCxnSpPr>
        <p:spPr>
          <a:xfrm rot="5400000" flipH="1" flipV="1">
            <a:off x="4752020" y="2024844"/>
            <a:ext cx="3960440" cy="1584176"/>
          </a:xfrm>
          <a:prstGeom prst="curvedConnector3">
            <a:avLst>
              <a:gd name="adj1" fmla="val 50000"/>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9" name="CasellaDiTesto 8"/>
          <p:cNvSpPr txBox="1"/>
          <p:nvPr/>
        </p:nvSpPr>
        <p:spPr>
          <a:xfrm>
            <a:off x="6147321" y="332656"/>
            <a:ext cx="3121367" cy="523220"/>
          </a:xfrm>
          <a:prstGeom prst="rect">
            <a:avLst/>
          </a:prstGeom>
          <a:noFill/>
        </p:spPr>
        <p:txBody>
          <a:bodyPr wrap="none" rtlCol="0">
            <a:spAutoFit/>
          </a:bodyPr>
          <a:lstStyle/>
          <a:p>
            <a:pPr algn="ctr"/>
            <a:r>
              <a:rPr lang="it-IT" sz="1400" i="1" dirty="0" err="1" smtClean="0"/>
              <a:t>Exception</a:t>
            </a:r>
            <a:r>
              <a:rPr lang="it-IT" sz="1400" i="1" dirty="0" smtClean="0"/>
              <a:t> </a:t>
            </a:r>
            <a:r>
              <a:rPr lang="it-IT" sz="1400" i="1" dirty="0" err="1" smtClean="0"/>
              <a:t>conditin</a:t>
            </a:r>
            <a:endParaRPr lang="it-IT" sz="1400" i="1" dirty="0" smtClean="0"/>
          </a:p>
          <a:p>
            <a:pPr algn="ctr"/>
            <a:r>
              <a:rPr lang="it-IT" sz="1400" i="1" dirty="0" smtClean="0"/>
              <a:t>Aggiunte durante la stesura dell’SDD</a:t>
            </a:r>
            <a:endParaRPr lang="it-IT" sz="1400" i="1" dirty="0"/>
          </a:p>
        </p:txBody>
      </p:sp>
      <p:cxnSp>
        <p:nvCxnSpPr>
          <p:cNvPr id="11" name="Connettore 7 10"/>
          <p:cNvCxnSpPr/>
          <p:nvPr/>
        </p:nvCxnSpPr>
        <p:spPr>
          <a:xfrm rot="5400000" flipH="1" flipV="1">
            <a:off x="1619672" y="980728"/>
            <a:ext cx="1728192" cy="1440160"/>
          </a:xfrm>
          <a:prstGeom prst="curvedConnector3">
            <a:avLst>
              <a:gd name="adj1" fmla="val 50000"/>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4" name="CasellaDiTesto 13"/>
          <p:cNvSpPr txBox="1"/>
          <p:nvPr/>
        </p:nvSpPr>
        <p:spPr>
          <a:xfrm>
            <a:off x="2411760" y="548680"/>
            <a:ext cx="1875835" cy="307777"/>
          </a:xfrm>
          <a:prstGeom prst="rect">
            <a:avLst/>
          </a:prstGeom>
          <a:noFill/>
        </p:spPr>
        <p:txBody>
          <a:bodyPr wrap="none" rtlCol="0">
            <a:spAutoFit/>
          </a:bodyPr>
          <a:lstStyle/>
          <a:p>
            <a:pPr algn="ctr"/>
            <a:r>
              <a:rPr lang="it-IT" sz="1400" i="1" dirty="0" smtClean="0"/>
              <a:t>Modifiche al </a:t>
            </a:r>
            <a:r>
              <a:rPr lang="it-IT" sz="1400" i="1" dirty="0" err="1" smtClean="0"/>
              <a:t>template</a:t>
            </a:r>
            <a:endParaRPr lang="it-IT" sz="1400" i="1" dirty="0"/>
          </a:p>
        </p:txBody>
      </p:sp>
      <p:sp>
        <p:nvSpPr>
          <p:cNvPr id="15" name="Ovale 14"/>
          <p:cNvSpPr/>
          <p:nvPr/>
        </p:nvSpPr>
        <p:spPr>
          <a:xfrm>
            <a:off x="1475656" y="2420888"/>
            <a:ext cx="5184576" cy="165618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611560" y="6375201"/>
            <a:ext cx="4258986" cy="307777"/>
          </a:xfrm>
          <a:prstGeom prst="rect">
            <a:avLst/>
          </a:prstGeom>
          <a:noFill/>
        </p:spPr>
        <p:txBody>
          <a:bodyPr wrap="none" rtlCol="0">
            <a:spAutoFit/>
          </a:bodyPr>
          <a:lstStyle/>
          <a:p>
            <a:r>
              <a:rPr lang="it-IT" sz="1400" b="1" dirty="0" smtClean="0">
                <a:solidFill>
                  <a:srgbClr val="FF0000"/>
                </a:solidFill>
                <a:latin typeface="Arial" pitchFamily="34" charset="0"/>
                <a:cs typeface="Arial" pitchFamily="34" charset="0"/>
              </a:rPr>
              <a:t>TRACCIABILITA’ Nome File: UC_H_54_NomeUC </a:t>
            </a:r>
            <a:endParaRPr lang="it-IT" sz="1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4" grpId="0"/>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694</TotalTime>
  <Words>3607</Words>
  <Application>Microsoft Office PowerPoint</Application>
  <PresentationFormat>Presentazione su schermo (4:3)</PresentationFormat>
  <Paragraphs>405</Paragraphs>
  <Slides>35</Slides>
  <Notes>2</Notes>
  <HiddenSlides>0</HiddenSlides>
  <MMClips>0</MMClips>
  <ScaleCrop>false</ScaleCrop>
  <HeadingPairs>
    <vt:vector size="4" baseType="variant">
      <vt:variant>
        <vt:lpstr>Tema</vt:lpstr>
      </vt:variant>
      <vt:variant>
        <vt:i4>1</vt:i4>
      </vt:variant>
      <vt:variant>
        <vt:lpstr>Titoli diapositive</vt:lpstr>
      </vt:variant>
      <vt:variant>
        <vt:i4>35</vt:i4>
      </vt:variant>
    </vt:vector>
  </HeadingPairs>
  <TitlesOfParts>
    <vt:vector size="36" baseType="lpstr">
      <vt:lpstr>Loggia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lindig</dc:creator>
  <cp:lastModifiedBy>Lindig</cp:lastModifiedBy>
  <cp:revision>215</cp:revision>
  <dcterms:created xsi:type="dcterms:W3CDTF">2011-01-10T17:06:13Z</dcterms:created>
  <dcterms:modified xsi:type="dcterms:W3CDTF">2012-12-23T14:17:24Z</dcterms:modified>
</cp:coreProperties>
</file>