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80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5" autoAdjust="0"/>
    <p:restoredTop sz="94660"/>
  </p:normalViewPr>
  <p:slideViewPr>
    <p:cSldViewPr>
      <p:cViewPr varScale="1">
        <p:scale>
          <a:sx n="80" d="100"/>
          <a:sy n="80" d="100"/>
        </p:scale>
        <p:origin x="-169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78F4D-402C-46E0-A4BB-DF91EA86B14C}" type="datetimeFigureOut">
              <a:rPr lang="it-IT" smtClean="0"/>
              <a:pPr/>
              <a:t>30/12/12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604CA-7593-4640-8FA1-5523937B8510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641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dirty="0" smtClean="0"/>
              <a:t>Fare clic per modificare lo stile del sottotitolo dello schema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30/12/12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30/12/12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30/12/12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30/12/12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30/12/12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30/12/12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30/12/12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30/12/12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30/12/12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lang="it-IT" dirty="0" smtClean="0"/>
              <a:t>Secondo livello</a:t>
            </a:r>
          </a:p>
          <a:p>
            <a:pPr lvl="2" eaLnBrk="1" latinLnBrk="0" hangingPunct="1"/>
            <a:r>
              <a:rPr lang="it-IT" dirty="0" smtClean="0"/>
              <a:t>Terzo livello</a:t>
            </a:r>
          </a:p>
          <a:p>
            <a:pPr lvl="3" eaLnBrk="1" latinLnBrk="0" hangingPunct="1"/>
            <a:r>
              <a:rPr lang="it-IT" dirty="0" smtClean="0"/>
              <a:t>Quarto livello</a:t>
            </a:r>
          </a:p>
          <a:p>
            <a:pPr lvl="4" eaLnBrk="1" latinLnBrk="0" hangingPunct="1"/>
            <a:r>
              <a:rPr lang="it-IT" dirty="0" smtClean="0"/>
              <a:t>Quinto livello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30/12/12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30/12/12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9AEA99-3E91-4C58-9AD4-045DB5619AC3}" type="slidenum">
              <a:rPr lang="it-IT" smtClean="0"/>
              <a:pPr/>
              <a:t>‹n.›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dirty="0" smtClean="0"/>
              <a:t>Secondo livello</a:t>
            </a:r>
          </a:p>
          <a:p>
            <a:pPr lvl="2" eaLnBrk="1" latinLnBrk="0" hangingPunct="1"/>
            <a:r>
              <a:rPr kumimoji="0" lang="it-IT" dirty="0" smtClean="0"/>
              <a:t>Terzo livello</a:t>
            </a:r>
          </a:p>
          <a:p>
            <a:pPr lvl="3" eaLnBrk="1" latinLnBrk="0" hangingPunct="1"/>
            <a:r>
              <a:rPr kumimoji="0" lang="it-IT" dirty="0" smtClean="0"/>
              <a:t>Quarto livello</a:t>
            </a:r>
          </a:p>
          <a:p>
            <a:pPr lvl="4" eaLnBrk="1" latinLnBrk="0" hangingPunct="1"/>
            <a:r>
              <a:rPr kumimoji="0" lang="it-IT" dirty="0" smtClean="0"/>
              <a:t>Quinto livello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CABBC0-75E4-43BB-A6A6-84C2A96BDB82}" type="datetimeFigureOut">
              <a:rPr lang="it-IT" smtClean="0"/>
              <a:pPr/>
              <a:t>30/12/12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AEA99-3E91-4C58-9AD4-045DB5619AC3}" type="slidenum">
              <a:rPr lang="it-IT" smtClean="0"/>
              <a:pPr/>
              <a:t>‹n.›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Tx/>
        <a:buSzPct val="95000"/>
        <a:buFont typeface="Wingdings" pitchFamily="2" charset="2"/>
        <a:buChar char="v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Tx/>
        <a:buSzPct val="85000"/>
        <a:buFont typeface="Courier New" pitchFamily="49" charset="0"/>
        <a:buChar char="o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Tx/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NOTIFICHE </a:t>
            </a:r>
            <a:r>
              <a:rPr lang="it-IT" sz="4800" b="1" dirty="0">
                <a:solidFill>
                  <a:srgbClr val="000000"/>
                </a:solidFill>
                <a:latin typeface="Calibri"/>
              </a:rPr>
              <a:t>EMAIL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2" name="CustomShape 2"/>
          <p:cNvSpPr/>
          <p:nvPr/>
        </p:nvSpPr>
        <p:spPr>
          <a:xfrm>
            <a:off x="323640" y="1795320"/>
            <a:ext cx="8177040" cy="4205448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4000" b="1" dirty="0" err="1">
                <a:solidFill>
                  <a:srgbClr val="000000"/>
                </a:solidFill>
                <a:latin typeface="Calibri"/>
              </a:rPr>
              <a:t>NotificheMail</a:t>
            </a:r>
            <a:r>
              <a:rPr lang="it-IT" sz="4000" b="1" dirty="0" smtClean="0">
                <a:solidFill>
                  <a:srgbClr val="000000"/>
                </a:solidFill>
                <a:latin typeface="Calibri"/>
              </a:rPr>
              <a:t>:</a:t>
            </a:r>
          </a:p>
          <a:p>
            <a:pPr>
              <a:lnSpc>
                <a:spcPct val="100000"/>
              </a:lnSpc>
              <a:buSzPct val="95000"/>
            </a:pPr>
            <a:endParaRPr lang="it-IT" sz="4000" b="1" dirty="0" smtClean="0">
              <a:solidFill>
                <a:srgbClr val="000000"/>
              </a:solidFill>
              <a:latin typeface="Calibri"/>
            </a:endParaRPr>
          </a:p>
          <a:p>
            <a:pPr lvl="1">
              <a:buSzPct val="95000"/>
            </a:pP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è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una funzionalità interna al nostro </a:t>
            </a: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sistema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che permette di </a:t>
            </a: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inviare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brevi messaggi di notifiche agli utenti che porto a termine iterazioni con il nostro </a:t>
            </a: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sistema</a:t>
            </a:r>
            <a:endParaRPr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>
                <a:solidFill>
                  <a:srgbClr val="000000"/>
                </a:solidFill>
                <a:latin typeface="Calibri"/>
              </a:rPr>
              <a:t>TIPI </a:t>
            </a:r>
            <a:r>
              <a:rPr lang="it-IT" sz="4800" b="1" dirty="0" err="1">
                <a:solidFill>
                  <a:srgbClr val="000000"/>
                </a:solidFill>
                <a:latin typeface="Calibri"/>
              </a:rPr>
              <a:t>DI</a:t>
            </a:r>
            <a:r>
              <a:rPr lang="it-IT" sz="4800" b="1" dirty="0">
                <a:solidFill>
                  <a:srgbClr val="000000"/>
                </a:solidFill>
                <a:latin typeface="Calibri"/>
              </a:rPr>
              <a:t> </a:t>
            </a: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NOTIFICHE</a:t>
            </a:r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</a:rPr>
              <a:t>(1)</a:t>
            </a:r>
            <a:endParaRPr sz="3000"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4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dirty="0">
                <a:solidFill>
                  <a:srgbClr val="000000"/>
                </a:solidFill>
                <a:latin typeface="Calibri"/>
              </a:rPr>
              <a:t>Fra le varie notifiche che il sistema invia possiamo trovare notifiche di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:</a:t>
            </a:r>
            <a:endParaRPr sz="2000" dirty="0"/>
          </a:p>
          <a:p>
            <a:pPr lvl="1"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Composizione classe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: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manda una notifica al responsabile delle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classi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, che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quest'ultimo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dovrà poi approvare.</a:t>
            </a:r>
            <a:endParaRPr sz="2000" dirty="0"/>
          </a:p>
          <a:p>
            <a:pPr lvl="1"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Evento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: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manda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una notifica tutte le email presenti nel campo CC dell'evento, con data ora e luogo dell'evento.</a:t>
            </a:r>
            <a:endParaRPr sz="2000" dirty="0"/>
          </a:p>
          <a:p>
            <a:pPr lvl="1">
              <a:buSzPct val="95000"/>
              <a:buFont typeface="Arial"/>
              <a:buChar char="•"/>
            </a:pPr>
            <a:r>
              <a:rPr lang="it-IT" sz="3200" dirty="0">
                <a:solidFill>
                  <a:srgbClr val="000000"/>
                </a:solidFill>
                <a:latin typeface="Calibri"/>
              </a:rPr>
              <a:t>…..</a:t>
            </a:r>
            <a:endParaRPr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6" name="CustomShape 2"/>
          <p:cNvSpPr/>
          <p:nvPr/>
        </p:nvSpPr>
        <p:spPr>
          <a:xfrm>
            <a:off x="571472" y="1571612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</a:pPr>
            <a:endParaRPr sz="3200" dirty="0"/>
          </a:p>
          <a:p>
            <a:pPr>
              <a:lnSpc>
                <a:spcPct val="100000"/>
              </a:lnSpc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Licenziamento: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manda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una notifica al diretto interessato</a:t>
            </a:r>
            <a:r>
              <a:rPr lang="it-IT" sz="3200" b="1" dirty="0">
                <a:solidFill>
                  <a:srgbClr val="000000"/>
                </a:solidFill>
                <a:latin typeface="Calibri"/>
              </a:rPr>
              <a:t>.</a:t>
            </a:r>
            <a:endParaRPr sz="3200" dirty="0"/>
          </a:p>
          <a:p>
            <a:pPr>
              <a:lnSpc>
                <a:spcPct val="100000"/>
              </a:lnSpc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Registrazione: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alla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fine della registrazione il sistema invia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una e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-mail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con le credenziali appena inserite</a:t>
            </a:r>
            <a:r>
              <a:rPr lang="it-IT" sz="3200" b="1" dirty="0">
                <a:solidFill>
                  <a:srgbClr val="000000"/>
                </a:solidFill>
                <a:latin typeface="Calibri"/>
              </a:rPr>
              <a:t>.</a:t>
            </a:r>
            <a:endParaRPr sz="3200" dirty="0"/>
          </a:p>
        </p:txBody>
      </p:sp>
      <p:sp>
        <p:nvSpPr>
          <p:cNvPr id="47" name="TextShape 3"/>
          <p:cNvSpPr txBox="1"/>
          <p:nvPr/>
        </p:nvSpPr>
        <p:spPr>
          <a:xfrm>
            <a:off x="1714480" y="500042"/>
            <a:ext cx="5529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>
                <a:solidFill>
                  <a:srgbClr val="000000"/>
                </a:solidFill>
                <a:latin typeface="Calibri"/>
              </a:rPr>
              <a:t>TIPI </a:t>
            </a:r>
            <a:r>
              <a:rPr lang="it-IT" sz="4800" b="1" dirty="0" err="1">
                <a:solidFill>
                  <a:srgbClr val="000000"/>
                </a:solidFill>
                <a:latin typeface="Calibri"/>
              </a:rPr>
              <a:t>DI</a:t>
            </a:r>
            <a:r>
              <a:rPr lang="it-IT" sz="4800" b="1" dirty="0">
                <a:solidFill>
                  <a:srgbClr val="000000"/>
                </a:solidFill>
                <a:latin typeface="Calibri"/>
              </a:rPr>
              <a:t> NOTIFICHE</a:t>
            </a:r>
            <a:endParaRPr/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  <a:latin typeface="Calibri"/>
              </a:rPr>
              <a:t>(2)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4400" b="1" dirty="0" smtClean="0">
                <a:solidFill>
                  <a:srgbClr val="000000"/>
                </a:solidFill>
                <a:latin typeface="Calibri"/>
              </a:rPr>
              <a:t>Come fare?</a:t>
            </a:r>
          </a:p>
          <a:p>
            <a:pPr>
              <a:lnSpc>
                <a:spcPct val="100000"/>
              </a:lnSpc>
              <a:buSzPct val="95000"/>
            </a:pPr>
            <a:endParaRPr lang="it-IT" sz="4400" b="1" dirty="0" smtClean="0">
              <a:solidFill>
                <a:srgbClr val="000000"/>
              </a:solidFill>
              <a:latin typeface="Calibri"/>
            </a:endParaRPr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 Per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dar vita a questa funzionalità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abbiamo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usato </a:t>
            </a: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JAVAMAIL  </a:t>
            </a: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(API di </a:t>
            </a:r>
            <a:r>
              <a:rPr lang="it-IT" sz="3200" b="1" dirty="0" err="1">
                <a:solidFill>
                  <a:srgbClr val="000000"/>
                </a:solidFill>
                <a:latin typeface="Calibri"/>
              </a:rPr>
              <a:t>Sun</a:t>
            </a:r>
            <a:r>
              <a:rPr lang="it-IT" sz="3200" b="1" dirty="0">
                <a:solidFill>
                  <a:srgbClr val="000000"/>
                </a:solidFill>
                <a:latin typeface="Calibri"/>
              </a:rPr>
              <a:t>)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e l'abbiamo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integrata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nel nostro sistema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tramite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il design pattern BRIDGE.</a:t>
            </a:r>
            <a:endParaRPr sz="2000" dirty="0"/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>
                <a:solidFill>
                  <a:srgbClr val="000000"/>
                </a:solidFill>
                <a:latin typeface="Calibri"/>
              </a:rPr>
              <a:t>IMPLEMENTAZIONE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</p:sp>
      <p:sp>
        <p:nvSpPr>
          <p:cNvPr id="53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>
                <a:solidFill>
                  <a:srgbClr val="000000"/>
                </a:solidFill>
                <a:latin typeface="Calibri"/>
              </a:rPr>
              <a:t>IMPLEMENTAZIONE</a:t>
            </a:r>
            <a:endParaRPr/>
          </a:p>
        </p:txBody>
      </p:sp>
      <p:pic>
        <p:nvPicPr>
          <p:cNvPr id="54" name="Immagine 53"/>
          <p:cNvPicPr/>
          <p:nvPr/>
        </p:nvPicPr>
        <p:blipFill>
          <a:blip r:embed="rId2"/>
          <a:stretch>
            <a:fillRect/>
          </a:stretch>
        </p:blipFill>
        <p:spPr>
          <a:xfrm>
            <a:off x="216000" y="1656000"/>
            <a:ext cx="8712000" cy="4392000"/>
          </a:xfrm>
          <a:prstGeom prst="rect">
            <a:avLst/>
          </a:prstGeom>
        </p:spPr>
      </p:pic>
      <p:cxnSp>
        <p:nvCxnSpPr>
          <p:cNvPr id="7" name="Connettore 2 6"/>
          <p:cNvCxnSpPr/>
          <p:nvPr/>
        </p:nvCxnSpPr>
        <p:spPr>
          <a:xfrm flipV="1">
            <a:off x="2714612" y="2571744"/>
            <a:ext cx="1000132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714744" y="2000240"/>
            <a:ext cx="4357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Alla classe Abstraction corrisponde la classe</a:t>
            </a:r>
          </a:p>
          <a:p>
            <a:r>
              <a:rPr lang="it-IT" dirty="0" err="1" smtClean="0"/>
              <a:t>NotificheMail.java</a:t>
            </a:r>
            <a:endParaRPr lang="it-IT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</p:sp>
      <p:sp>
        <p:nvSpPr>
          <p:cNvPr id="53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>
                <a:solidFill>
                  <a:srgbClr val="000000"/>
                </a:solidFill>
                <a:latin typeface="Calibri"/>
              </a:rPr>
              <a:t>IMPLEMENTAZIONE</a:t>
            </a:r>
            <a:endParaRPr/>
          </a:p>
        </p:txBody>
      </p:sp>
      <p:pic>
        <p:nvPicPr>
          <p:cNvPr id="54" name="Immagine 53"/>
          <p:cNvPicPr/>
          <p:nvPr/>
        </p:nvPicPr>
        <p:blipFill>
          <a:blip r:embed="rId2"/>
          <a:stretch>
            <a:fillRect/>
          </a:stretch>
        </p:blipFill>
        <p:spPr>
          <a:xfrm>
            <a:off x="216000" y="1656000"/>
            <a:ext cx="8712000" cy="4392000"/>
          </a:xfrm>
          <a:prstGeom prst="rect">
            <a:avLst/>
          </a:prstGeom>
        </p:spPr>
      </p:pic>
      <p:cxnSp>
        <p:nvCxnSpPr>
          <p:cNvPr id="7" name="Connettore 2 6"/>
          <p:cNvCxnSpPr/>
          <p:nvPr/>
        </p:nvCxnSpPr>
        <p:spPr>
          <a:xfrm rot="16200000" flipV="1">
            <a:off x="7072330" y="2714620"/>
            <a:ext cx="428628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714744" y="2000240"/>
            <a:ext cx="4357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All’interfaccia </a:t>
            </a:r>
            <a:r>
              <a:rPr lang="it-IT" dirty="0" err="1" smtClean="0"/>
              <a:t>Implementor</a:t>
            </a:r>
            <a:r>
              <a:rPr lang="it-IT" dirty="0" smtClean="0"/>
              <a:t> </a:t>
            </a:r>
            <a:r>
              <a:rPr lang="it-IT" dirty="0" err="1" smtClean="0"/>
              <a:t>corrispone</a:t>
            </a:r>
            <a:r>
              <a:rPr lang="it-IT" dirty="0" smtClean="0"/>
              <a:t> l’interfaccia Messaggio</a:t>
            </a:r>
            <a:endParaRPr lang="it-IT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</p:sp>
      <p:sp>
        <p:nvSpPr>
          <p:cNvPr id="53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>
                <a:solidFill>
                  <a:srgbClr val="000000"/>
                </a:solidFill>
                <a:latin typeface="Calibri"/>
              </a:rPr>
              <a:t>IMPLEMENTAZIONE</a:t>
            </a:r>
            <a:endParaRPr/>
          </a:p>
        </p:txBody>
      </p:sp>
      <p:pic>
        <p:nvPicPr>
          <p:cNvPr id="54" name="Immagine 53"/>
          <p:cNvPicPr/>
          <p:nvPr/>
        </p:nvPicPr>
        <p:blipFill>
          <a:blip r:embed="rId2"/>
          <a:stretch>
            <a:fillRect/>
          </a:stretch>
        </p:blipFill>
        <p:spPr>
          <a:xfrm>
            <a:off x="216000" y="1656000"/>
            <a:ext cx="8712000" cy="4392000"/>
          </a:xfrm>
          <a:prstGeom prst="rect">
            <a:avLst/>
          </a:prstGeom>
        </p:spPr>
      </p:pic>
      <p:cxnSp>
        <p:nvCxnSpPr>
          <p:cNvPr id="7" name="Connettore 2 6"/>
          <p:cNvCxnSpPr/>
          <p:nvPr/>
        </p:nvCxnSpPr>
        <p:spPr>
          <a:xfrm rot="5400000" flipH="1" flipV="1">
            <a:off x="2464579" y="4036223"/>
            <a:ext cx="242889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 rot="16200000" flipV="1">
            <a:off x="6679421" y="3964785"/>
            <a:ext cx="271464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/>
          <p:cNvSpPr txBox="1"/>
          <p:nvPr/>
        </p:nvSpPr>
        <p:spPr>
          <a:xfrm>
            <a:off x="3286116" y="1857364"/>
            <a:ext cx="56745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Alle classi </a:t>
            </a:r>
            <a:r>
              <a:rPr lang="it-IT" dirty="0" err="1" smtClean="0"/>
              <a:t>ConcreteImplementor</a:t>
            </a:r>
            <a:r>
              <a:rPr lang="it-IT" dirty="0" smtClean="0"/>
              <a:t> A </a:t>
            </a:r>
            <a:r>
              <a:rPr lang="it-IT" dirty="0" smtClean="0"/>
              <a:t>e B </a:t>
            </a:r>
            <a:r>
              <a:rPr lang="it-IT" dirty="0" smtClean="0"/>
              <a:t>corrispondono i vari </a:t>
            </a:r>
          </a:p>
          <a:p>
            <a:r>
              <a:rPr lang="it-IT" dirty="0" smtClean="0"/>
              <a:t>tipi di messaggi sopra </a:t>
            </a:r>
            <a:r>
              <a:rPr lang="it-IT" dirty="0" smtClean="0"/>
              <a:t>citati, </a:t>
            </a:r>
            <a:r>
              <a:rPr lang="it-IT" dirty="0" smtClean="0"/>
              <a:t>ovvero : </a:t>
            </a:r>
            <a:r>
              <a:rPr lang="it-IT" dirty="0" err="1" smtClean="0"/>
              <a:t>ComposizioneClasse</a:t>
            </a:r>
            <a:r>
              <a:rPr lang="it-IT" dirty="0" smtClean="0"/>
              <a:t>,</a:t>
            </a:r>
          </a:p>
          <a:p>
            <a:r>
              <a:rPr lang="it-IT" dirty="0" smtClean="0"/>
              <a:t>Evento,Registrazione e Licenziamento.</a:t>
            </a:r>
            <a:endParaRPr lang="it-IT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endParaRPr lang="it-IT" sz="3200" b="1" dirty="0" smtClean="0"/>
          </a:p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b="1" dirty="0" smtClean="0"/>
              <a:t>Perché</a:t>
            </a:r>
            <a:endParaRPr lang="it-IT" sz="3200" dirty="0" smtClean="0"/>
          </a:p>
          <a:p>
            <a:pPr>
              <a:lnSpc>
                <a:spcPct val="100000"/>
              </a:lnSpc>
              <a:buSzPct val="95000"/>
            </a:pPr>
            <a:endParaRPr lang="it-IT" sz="3200" dirty="0" smtClean="0"/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/>
              <a:t> ci </a:t>
            </a:r>
            <a:r>
              <a:rPr lang="it-IT" sz="2800" dirty="0" smtClean="0"/>
              <a:t>permette di inserire altri messaggi in modo semplice  e senza causare molti cambiamenti nel </a:t>
            </a:r>
            <a:r>
              <a:rPr lang="it-IT" sz="2800" dirty="0" smtClean="0"/>
              <a:t>sistema, così </a:t>
            </a:r>
            <a:r>
              <a:rPr lang="it-IT" sz="2800" dirty="0" smtClean="0"/>
              <a:t>come modificare quelli già esistenti.</a:t>
            </a:r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PERCHE’ BRIDGE?</a:t>
            </a:r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  <a:latin typeface="Calibri"/>
              </a:rPr>
              <a:t>(1)</a:t>
            </a:r>
            <a:endParaRPr sz="30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57158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endParaRPr lang="it-IT" sz="3200" b="1" dirty="0" smtClean="0"/>
          </a:p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b="1" dirty="0" smtClean="0"/>
              <a:t>Perché</a:t>
            </a:r>
          </a:p>
          <a:p>
            <a:pPr lvl="1">
              <a:buSzPct val="95000"/>
            </a:pPr>
            <a:endParaRPr lang="it-IT" sz="2800" dirty="0" smtClean="0"/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/>
              <a:t> il </a:t>
            </a:r>
            <a:r>
              <a:rPr lang="it-IT" sz="2800" dirty="0" err="1" smtClean="0"/>
              <a:t>controlMail</a:t>
            </a:r>
            <a:r>
              <a:rPr lang="it-IT" sz="2800" dirty="0" smtClean="0"/>
              <a:t> può usare un solo metodo di invio senza badare al tipo di </a:t>
            </a:r>
            <a:r>
              <a:rPr lang="it-IT" sz="2800" dirty="0" smtClean="0"/>
              <a:t>notifica, </a:t>
            </a:r>
            <a:r>
              <a:rPr lang="it-IT" sz="2800" dirty="0" smtClean="0"/>
              <a:t>infatti prende in input un oggetto MESSAGGIO.</a:t>
            </a:r>
            <a:endParaRPr sz="2800" dirty="0"/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PERCHE’ BRIDGE?</a:t>
            </a:r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  <a:latin typeface="Calibri"/>
              </a:rPr>
              <a:t>(2)</a:t>
            </a:r>
            <a:endParaRPr sz="30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BuonoSfondoBianco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BBECF4"/>
      </a:accent1>
      <a:accent2>
        <a:srgbClr val="BBECF4"/>
      </a:accent2>
      <a:accent3>
        <a:srgbClr val="BBECF4"/>
      </a:accent3>
      <a:accent4>
        <a:srgbClr val="167689"/>
      </a:accent4>
      <a:accent5>
        <a:srgbClr val="167689"/>
      </a:accent5>
      <a:accent6>
        <a:srgbClr val="A5C249"/>
      </a:accent6>
      <a:hlink>
        <a:srgbClr val="062328"/>
      </a:hlink>
      <a:folHlink>
        <a:srgbClr val="1059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688</TotalTime>
  <Words>265</Words>
  <Application>Microsoft Macintosh PowerPoint</Application>
  <PresentationFormat>Presentazione su schermo (4:3)</PresentationFormat>
  <Paragraphs>47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0" baseType="lpstr">
      <vt:lpstr>Equinozio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Lindig</dc:creator>
  <cp:lastModifiedBy>Andrea</cp:lastModifiedBy>
  <cp:revision>79</cp:revision>
  <dcterms:created xsi:type="dcterms:W3CDTF">2012-12-23T12:37:08Z</dcterms:created>
  <dcterms:modified xsi:type="dcterms:W3CDTF">2012-12-30T00:26:10Z</dcterms:modified>
</cp:coreProperties>
</file>