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72" r:id="rId3"/>
    <p:sldId id="273" r:id="rId4"/>
    <p:sldId id="319" r:id="rId5"/>
    <p:sldId id="298" r:id="rId6"/>
    <p:sldId id="276" r:id="rId7"/>
    <p:sldId id="306" r:id="rId8"/>
    <p:sldId id="286" r:id="rId9"/>
    <p:sldId id="302" r:id="rId10"/>
    <p:sldId id="281" r:id="rId11"/>
    <p:sldId id="282" r:id="rId12"/>
    <p:sldId id="283" r:id="rId13"/>
    <p:sldId id="284" r:id="rId14"/>
    <p:sldId id="287" r:id="rId15"/>
    <p:sldId id="307" r:id="rId16"/>
    <p:sldId id="308" r:id="rId17"/>
    <p:sldId id="301" r:id="rId18"/>
    <p:sldId id="311" r:id="rId19"/>
    <p:sldId id="303" r:id="rId20"/>
    <p:sldId id="304" r:id="rId21"/>
    <p:sldId id="312" r:id="rId22"/>
    <p:sldId id="315" r:id="rId23"/>
    <p:sldId id="314" r:id="rId24"/>
    <p:sldId id="316" r:id="rId25"/>
    <p:sldId id="290" r:id="rId26"/>
    <p:sldId id="288" r:id="rId27"/>
    <p:sldId id="317" r:id="rId28"/>
    <p:sldId id="291" r:id="rId29"/>
    <p:sldId id="265" r:id="rId30"/>
    <p:sldId id="268" r:id="rId31"/>
    <p:sldId id="267" r:id="rId32"/>
    <p:sldId id="320" r:id="rId33"/>
    <p:sldId id="321" r:id="rId34"/>
    <p:sldId id="323" r:id="rId35"/>
    <p:sldId id="324" r:id="rId36"/>
    <p:sldId id="325" r:id="rId37"/>
    <p:sldId id="326" r:id="rId38"/>
    <p:sldId id="322" r:id="rId39"/>
    <p:sldId id="292" r:id="rId40"/>
    <p:sldId id="293" r:id="rId41"/>
    <p:sldId id="294" r:id="rId42"/>
    <p:sldId id="295"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54" autoAdjust="0"/>
  </p:normalViewPr>
  <p:slideViewPr>
    <p:cSldViewPr>
      <p:cViewPr>
        <p:scale>
          <a:sx n="70" d="100"/>
          <a:sy n="70" d="100"/>
        </p:scale>
        <p:origin x="-1374" y="114"/>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29/12/2012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recuperiamo tempo, 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val="96342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a:t>
            </a:r>
            <a:r>
              <a:rPr lang="it-IT" baseline="0" dirty="0" smtClean="0"/>
              <a:t>questo, si può togliere se non c’è tempo</a:t>
            </a:r>
          </a:p>
          <a:p>
            <a:r>
              <a:rPr lang="it-IT" baseline="0" dirty="0" smtClean="0"/>
              <a:t>------ POSSIBILITA DI RIPETEZIONE CON ALTRI TEAM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val="33619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val="331434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val="226565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Inizialmente la divisione in sottosistemi era poco coesa e c’era</a:t>
            </a:r>
            <a:r>
              <a:rPr lang="it-IT" baseline="0" dirty="0" smtClean="0"/>
              <a:t> un alto accoppiamento</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val="7114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val="11369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p14="http://schemas.microsoft.com/office/powerpoint/2010/main" val="106370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p14="http://schemas.microsoft.com/office/powerpoint/2010/main" val="12295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p14="http://schemas.microsoft.com/office/powerpoint/2010/main" val="7802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p14="http://schemas.microsoft.com/office/powerpoint/2010/main" val="241801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p14="http://schemas.microsoft.com/office/powerpoint/2010/main" val="77800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a:t>
            </a:r>
            <a:r>
              <a:rPr lang="it-IT" baseline="0" dirty="0" smtClean="0"/>
              <a:t>cosi.</a:t>
            </a:r>
          </a:p>
          <a:p>
            <a:r>
              <a:rPr lang="it-IT" baseline="0" dirty="0" smtClean="0"/>
              <a:t>----Modifica scenario :inserire le domande che salta e quelle che inserisce e l’username e la pass----</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val="278151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21</a:t>
            </a:fld>
            <a:endParaRPr lang="it-IT"/>
          </a:p>
        </p:txBody>
      </p:sp>
    </p:spTree>
    <p:extLst>
      <p:ext uri="{BB962C8B-B14F-4D97-AF65-F5344CB8AC3E}">
        <p14:creationId xmlns:p14="http://schemas.microsoft.com/office/powerpoint/2010/main" val="137775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p14="http://schemas.microsoft.com/office/powerpoint/2010/main" val="1394194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p14="http://schemas.microsoft.com/office/powerpoint/2010/main" val="29720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p14="http://schemas.microsoft.com/office/powerpoint/2010/main" val="14173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val="2176874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r>
              <a:rPr lang="it-IT" dirty="0" smtClean="0"/>
              <a:t>, descrivere</a:t>
            </a:r>
            <a:r>
              <a:rPr lang="it-IT" baseline="0" dirty="0" smtClean="0"/>
              <a:t> il problema ed indicarne la soluzione, dire «perché abbiamo usato questa soluzione?»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p14="http://schemas.microsoft.com/office/powerpoint/2010/main" val="24287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p14="http://schemas.microsoft.com/office/powerpoint/2010/main" val="89985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r>
              <a:rPr lang="it-IT"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val="121832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p14="http://schemas.microsoft.com/office/powerpoint/2010/main" val="392843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la demo della compilazione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p14="http://schemas.microsoft.com/office/powerpoint/2010/main" val="404068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val="10257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Motivo dell’elevata complessità:</a:t>
            </a:r>
          </a:p>
          <a:p>
            <a:pPr marL="171450" indent="-171450">
              <a:buFontTx/>
              <a:buChar char="-"/>
            </a:pPr>
            <a:r>
              <a:rPr lang="it-IT" dirty="0" smtClean="0"/>
              <a:t>Mancanza di tempo per suddividere le responsabilità in </a:t>
            </a:r>
            <a:r>
              <a:rPr lang="it-IT" dirty="0" err="1" smtClean="0"/>
              <a:t>piu</a:t>
            </a:r>
            <a:r>
              <a:rPr lang="it-IT" dirty="0" smtClean="0"/>
              <a:t> classi</a:t>
            </a:r>
          </a:p>
          <a:p>
            <a:pPr marL="0" indent="0">
              <a:buFontTx/>
              <a:buNone/>
            </a:pPr>
            <a:r>
              <a:rPr lang="it-IT" dirty="0" smtClean="0"/>
              <a:t>Motivo</a:t>
            </a:r>
            <a:r>
              <a:rPr lang="it-IT" baseline="0" dirty="0" smtClean="0"/>
              <a:t> della mancanza di commenti</a:t>
            </a:r>
          </a:p>
          <a:p>
            <a:pPr marL="171450" indent="-171450">
              <a:buFontTx/>
              <a:buChar char="-"/>
            </a:pPr>
            <a:r>
              <a:rPr lang="it-IT" baseline="0" dirty="0" smtClean="0"/>
              <a:t>Poco tempo</a:t>
            </a:r>
          </a:p>
          <a:p>
            <a:pPr marL="0" indent="0">
              <a:buFontTx/>
              <a:buNone/>
            </a:pPr>
            <a:r>
              <a:rPr lang="it-IT" dirty="0" smtClean="0"/>
              <a:t>Motivo della mancanza di eccezioni</a:t>
            </a:r>
          </a:p>
          <a:p>
            <a:pPr marL="171450" indent="-171450">
              <a:buFontTx/>
              <a:buChar char="-"/>
            </a:pPr>
            <a:r>
              <a:rPr lang="it-IT" dirty="0" smtClean="0"/>
              <a:t>Poco tempo</a:t>
            </a:r>
          </a:p>
          <a:p>
            <a:pPr marL="171450" indent="-171450">
              <a:buFontTx/>
              <a:buChar char="-"/>
            </a:pPr>
            <a:endParaRPr lang="it-IT" dirty="0" smtClean="0"/>
          </a:p>
          <a:p>
            <a:pPr marL="0" indent="0">
              <a:buFontTx/>
              <a:buNone/>
            </a:pP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p14="http://schemas.microsoft.com/office/powerpoint/2010/main" val="1047033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p14="http://schemas.microsoft.com/office/powerpoint/2010/main" val="1047033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37</a:t>
            </a:fld>
            <a:endParaRPr lang="it-IT"/>
          </a:p>
        </p:txBody>
      </p:sp>
    </p:spTree>
    <p:extLst>
      <p:ext uri="{BB962C8B-B14F-4D97-AF65-F5344CB8AC3E}">
        <p14:creationId xmlns:p14="http://schemas.microsoft.com/office/powerpoint/2010/main" val="742716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obbligatoria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38</a:t>
            </a:fld>
            <a:endParaRPr lang="it-IT"/>
          </a:p>
        </p:txBody>
      </p:sp>
    </p:spTree>
    <p:extLst>
      <p:ext uri="{BB962C8B-B14F-4D97-AF65-F5344CB8AC3E}">
        <p14:creationId xmlns:p14="http://schemas.microsoft.com/office/powerpoint/2010/main" val="1425725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39</a:t>
            </a:fld>
            <a:endParaRPr lang="it-IT"/>
          </a:p>
        </p:txBody>
      </p:sp>
    </p:spTree>
    <p:extLst>
      <p:ext uri="{BB962C8B-B14F-4D97-AF65-F5344CB8AC3E}">
        <p14:creationId xmlns:p14="http://schemas.microsoft.com/office/powerpoint/2010/main" val="880674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40</a:t>
            </a:fld>
            <a:endParaRPr lang="it-IT"/>
          </a:p>
        </p:txBody>
      </p:sp>
    </p:spTree>
    <p:extLst>
      <p:ext uri="{BB962C8B-B14F-4D97-AF65-F5344CB8AC3E}">
        <p14:creationId xmlns:p14="http://schemas.microsoft.com/office/powerpoint/2010/main" val="346945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41</a:t>
            </a:fld>
            <a:endParaRPr lang="it-IT"/>
          </a:p>
        </p:txBody>
      </p:sp>
    </p:spTree>
    <p:extLst>
      <p:ext uri="{BB962C8B-B14F-4D97-AF65-F5344CB8AC3E}">
        <p14:creationId xmlns:p14="http://schemas.microsoft.com/office/powerpoint/2010/main" val="1778546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42</a:t>
            </a:fld>
            <a:endParaRPr lang="it-IT"/>
          </a:p>
        </p:txBody>
      </p:sp>
    </p:spTree>
    <p:extLst>
      <p:ext uri="{BB962C8B-B14F-4D97-AF65-F5344CB8AC3E}">
        <p14:creationId xmlns:p14="http://schemas.microsoft.com/office/powerpoint/2010/main" val="60486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val="13573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val="378034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val="41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a:t>
            </a:r>
            <a:r>
              <a:rPr lang="it-IT" baseline="0" dirty="0"/>
              <a:t> </a:t>
            </a:r>
            <a:r>
              <a:rPr lang="it-IT" baseline="0" dirty="0" smtClean="0"/>
              <a:t>dopo la realizzazione di un prototipo nella fase di system design e, dopo alcuni colloqui con il cliente, abbiamo individuato alcune problematiche nel rad quali requisiti funzionali non correttamente individuati e relativi </a:t>
            </a:r>
            <a:r>
              <a:rPr lang="it-IT" baseline="0" dirty="0" smtClean="0"/>
              <a:t>attori</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val="55562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val="85539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val="8029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dirty="0"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29/12/2012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29/12/2012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p14="http://schemas.microsoft.com/office/powerpoint/2010/main"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1867475245"/>
              </p:ext>
            </p:extLst>
          </p:nvPr>
        </p:nvGraphicFramePr>
        <p:xfrm>
          <a:off x="7092280" y="5339206"/>
          <a:ext cx="2051720" cy="1518794"/>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dirty="0" smtClean="0">
                          <a:effectLst/>
                        </a:rPr>
                        <a:t>Top Manager</a:t>
                      </a:r>
                      <a:endParaRPr lang="it-IT" sz="1400" b="1" dirty="0">
                        <a:effectLst/>
                      </a:endParaRPr>
                    </a:p>
                  </a:txBody>
                  <a:tcPr marL="38100" marR="38100" marT="38100" marB="38100"/>
                </a:tc>
              </a:tr>
              <a:tr h="0">
                <a:tc>
                  <a:txBody>
                    <a:bodyPr/>
                    <a:lstStyle/>
                    <a:p>
                      <a:pPr algn="ctr" rtl="0">
                        <a:lnSpc>
                          <a:spcPct val="150000"/>
                        </a:lnSpc>
                      </a:pPr>
                      <a:r>
                        <a:rPr lang="it-IT" sz="1400" dirty="0" smtClean="0">
                          <a:effectLst/>
                        </a:rPr>
                        <a:t>Filomena Ferrucci</a:t>
                      </a:r>
                      <a:endParaRPr lang="it-IT" sz="1400" dirty="0">
                        <a:effectLst/>
                      </a:endParaRPr>
                    </a:p>
                  </a:txBody>
                  <a:tcPr marL="38100" marR="38100" marT="38100" marB="38100"/>
                </a:tc>
              </a:tr>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715008" y="4357694"/>
            <a:ext cx="192882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929058" y="5429264"/>
            <a:ext cx="1785950" cy="8572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214546" y="5286388"/>
            <a:ext cx="157163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785950"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Unisa\IS\PROGETTO\atsilo\Presentazione\Atsilo3\ER_Questionari.png"/>
          <p:cNvPicPr>
            <a:picLocks noChangeAspect="1" noChangeArrowheads="1"/>
          </p:cNvPicPr>
          <p:nvPr/>
        </p:nvPicPr>
        <p:blipFill>
          <a:blip r:embed="rId3"/>
          <a:srcRect/>
          <a:stretch>
            <a:fillRect/>
          </a:stretch>
        </p:blipFill>
        <p:spPr bwMode="auto">
          <a:xfrm>
            <a:off x="0" y="2214554"/>
            <a:ext cx="9144000" cy="3571900"/>
          </a:xfrm>
          <a:prstGeom prst="rect">
            <a:avLst/>
          </a:prstGeom>
          <a:noFill/>
        </p:spPr>
      </p:pic>
      <p:sp>
        <p:nvSpPr>
          <p:cNvPr id="4" name="CasellaDiTesto 3"/>
          <p:cNvSpPr txBox="1"/>
          <p:nvPr/>
        </p:nvSpPr>
        <p:spPr>
          <a:xfrm>
            <a:off x="0" y="40943"/>
            <a:ext cx="9144000" cy="1723549"/>
          </a:xfrm>
          <a:prstGeom prst="rect">
            <a:avLst/>
          </a:prstGeom>
          <a:noFill/>
        </p:spPr>
        <p:txBody>
          <a:bodyPr wrap="square" rtlCol="0">
            <a:spAutoFit/>
          </a:bodyPr>
          <a:lstStyle/>
          <a:p>
            <a:pPr algn="ctr"/>
            <a:r>
              <a:rPr lang="it-IT" sz="4800" b="1" dirty="0" smtClean="0">
                <a:latin typeface="+mj-lt"/>
              </a:rPr>
              <a:t>Gestione dei dati </a:t>
            </a:r>
            <a:r>
              <a:rPr lang="it-IT" sz="4800" b="1" dirty="0" smtClean="0">
                <a:latin typeface="+mj-lt"/>
              </a:rPr>
              <a:t>persistenti</a:t>
            </a:r>
          </a:p>
          <a:p>
            <a:pPr algn="ctr"/>
            <a:r>
              <a:rPr lang="it-IT" sz="3600" b="1" dirty="0" smtClean="0">
                <a:latin typeface="+mj-lt"/>
              </a:rPr>
              <a:t>ER Questionari</a:t>
            </a:r>
            <a:endParaRPr lang="it-IT" sz="3600" b="1" dirty="0" smtClean="0">
              <a:latin typeface="+mj-lt"/>
            </a:endParaRPr>
          </a:p>
          <a:p>
            <a:pPr algn="ctr"/>
            <a:endParaRPr lang="it-IT"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Tony\Omini\omino_presenta.jpg"/>
          <p:cNvPicPr>
            <a:picLocks noChangeAspect="1" noChangeArrowheads="1"/>
          </p:cNvPicPr>
          <p:nvPr/>
        </p:nvPicPr>
        <p:blipFill>
          <a:blip r:embed="rId3"/>
          <a:srcRect/>
          <a:stretch>
            <a:fillRect/>
          </a:stretch>
        </p:blipFill>
        <p:spPr bwMode="auto">
          <a:xfrm>
            <a:off x="6857995" y="4786322"/>
            <a:ext cx="2286005" cy="1714504"/>
          </a:xfrm>
          <a:prstGeom prst="rect">
            <a:avLst/>
          </a:prstGeom>
          <a:noFill/>
        </p:spPr>
      </p:pic>
      <p:sp>
        <p:nvSpPr>
          <p:cNvPr id="2" name="CasellaDiTesto 1"/>
          <p:cNvSpPr txBox="1"/>
          <p:nvPr/>
        </p:nvSpPr>
        <p:spPr>
          <a:xfrm>
            <a:off x="0" y="403167"/>
            <a:ext cx="9144000" cy="1107996"/>
          </a:xfrm>
          <a:prstGeom prst="rect">
            <a:avLst/>
          </a:prstGeom>
          <a:noFill/>
        </p:spPr>
        <p:txBody>
          <a:bodyPr wrap="square" rtlCol="0">
            <a:spAutoFit/>
          </a:bodyPr>
          <a:lstStyle/>
          <a:p>
            <a:pPr algn="ctr"/>
            <a:r>
              <a:rPr lang="it-IT" sz="4800" b="1" dirty="0" smtClean="0">
                <a:latin typeface="+mj-lt"/>
              </a:rPr>
              <a:t>Pro\Contro </a:t>
            </a:r>
            <a:r>
              <a:rPr lang="it-IT" sz="4800" b="1" dirty="0" smtClean="0">
                <a:latin typeface="+mj-lt"/>
              </a:rPr>
              <a:t>SDD</a:t>
            </a:r>
          </a:p>
          <a:p>
            <a:pPr algn="ctr"/>
            <a:endParaRPr lang="it-IT" dirty="0">
              <a:latin typeface="+mj-lt"/>
            </a:endParaRPr>
          </a:p>
        </p:txBody>
      </p:sp>
      <p:sp>
        <p:nvSpPr>
          <p:cNvPr id="3"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sp>
        <p:nvSpPr>
          <p:cNvPr id="5"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Progettazione del DB relativa a questionari </a:t>
            </a:r>
          </a:p>
          <a:p>
            <a:pPr lvl="2"/>
            <a:r>
              <a:rPr lang="it-IT" dirty="0" smtClean="0"/>
              <a:t>Complessa </a:t>
            </a:r>
          </a:p>
          <a:p>
            <a:pPr lvl="2"/>
            <a:r>
              <a:rPr lang="it-IT" dirty="0"/>
              <a:t>M</a:t>
            </a:r>
            <a:r>
              <a:rPr lang="it-IT" dirty="0" smtClean="0"/>
              <a:t>odificata spesso </a:t>
            </a:r>
          </a:p>
          <a:p>
            <a:pPr lvl="1"/>
            <a:r>
              <a:rPr lang="it-IT" dirty="0" smtClean="0"/>
              <a:t>Ha portato ad una prima versione dell’SDD </a:t>
            </a:r>
          </a:p>
          <a:p>
            <a:pPr lvl="2"/>
            <a:r>
              <a:rPr lang="it-IT" dirty="0"/>
              <a:t>P</a:t>
            </a:r>
            <a:r>
              <a:rPr lang="it-IT" dirty="0" smtClean="0"/>
              <a:t>oco robusta</a:t>
            </a:r>
          </a:p>
          <a:p>
            <a:pPr marL="667512" lvl="2" indent="0">
              <a:buNone/>
            </a:pPr>
            <a:endParaRPr lang="it-IT" dirty="0" smtClean="0"/>
          </a:p>
          <a:p>
            <a:r>
              <a:rPr lang="it-IT" b="1" dirty="0" smtClean="0">
                <a:solidFill>
                  <a:srgbClr val="00B050"/>
                </a:solidFill>
              </a:rPr>
              <a:t>Pro</a:t>
            </a:r>
            <a:r>
              <a:rPr lang="it-IT" b="1" dirty="0" smtClean="0">
                <a:solidFill>
                  <a:srgbClr val="00B050"/>
                </a:solidFill>
              </a:rPr>
              <a:t>:</a:t>
            </a:r>
          </a:p>
          <a:p>
            <a:pPr lvl="1"/>
            <a:endParaRPr lang="it-IT" b="1" dirty="0" smtClean="0">
              <a:solidFill>
                <a:srgbClr val="00B050"/>
              </a:solidFill>
            </a:endParaRPr>
          </a:p>
        </p:txBody>
      </p:sp>
      <p:sp>
        <p:nvSpPr>
          <p:cNvPr id="8" name="TextBox 7"/>
          <p:cNvSpPr txBox="1"/>
          <p:nvPr/>
        </p:nvSpPr>
        <p:spPr>
          <a:xfrm>
            <a:off x="8000997" y="5202808"/>
            <a:ext cx="928694" cy="369332"/>
          </a:xfrm>
          <a:prstGeom prst="rect">
            <a:avLst/>
          </a:prstGeom>
          <a:noFill/>
        </p:spPr>
        <p:txBody>
          <a:bodyPr wrap="square" rtlCol="0">
            <a:spAutoFit/>
          </a:bodyPr>
          <a:lstStyle/>
          <a:p>
            <a:r>
              <a:rPr lang="it-IT" dirty="0" smtClean="0"/>
              <a:t>@silo</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4099"/>
                                        </p:tgtEl>
                                        <p:attrNameLst>
                                          <p:attrName>style.visibility</p:attrName>
                                        </p:attrNameLst>
                                      </p:cBhvr>
                                      <p:to>
                                        <p:strVal val="visible"/>
                                      </p:to>
                                    </p:set>
                                    <p:animEffect transition="in" filter="wipe(down)">
                                      <p:cBhvr>
                                        <p:cTn id="44" dur="500"/>
                                        <p:tgtEl>
                                          <p:spTgt spid="4099"/>
                                        </p:tgtEl>
                                      </p:cBhvr>
                                    </p:animEffect>
                                  </p:childTnLst>
                                </p:cTn>
                              </p:par>
                            </p:childTnLst>
                          </p:cTn>
                        </p:par>
                        <p:par>
                          <p:cTn id="45" fill="hold">
                            <p:stCondLst>
                              <p:cond delay="1000"/>
                            </p:stCondLst>
                            <p:childTnLst>
                              <p:par>
                                <p:cTn id="46" presetID="22" presetClass="entr" presetSubtype="4"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1723549"/>
          </a:xfrm>
          <a:prstGeom prst="rect">
            <a:avLst/>
          </a:prstGeom>
          <a:noFill/>
        </p:spPr>
        <p:txBody>
          <a:bodyPr wrap="square" rtlCol="0">
            <a:spAutoFit/>
          </a:bodyPr>
          <a:lstStyle/>
          <a:p>
            <a:pPr marL="285750" indent="-285750">
              <a:buFont typeface="Wingdings" pitchFamily="2" charset="2"/>
              <a:buChar char="v"/>
            </a:pPr>
            <a:r>
              <a:rPr lang="it-IT" sz="2200" dirty="0" smtClean="0"/>
              <a:t>Problema:</a:t>
            </a:r>
          </a:p>
          <a:p>
            <a:pPr marL="742950" lvl="1" indent="-285750">
              <a:buFont typeface="Courier New" pitchFamily="49" charset="0"/>
              <a:buChar char="o"/>
            </a:pPr>
            <a:r>
              <a:rPr lang="it-IT" sz="2200" dirty="0" smtClean="0"/>
              <a:t>Dare la </a:t>
            </a:r>
            <a:r>
              <a:rPr lang="it-IT" sz="2200" dirty="0"/>
              <a:t>possibilità di </a:t>
            </a:r>
            <a:r>
              <a:rPr lang="it-IT" sz="2200" b="1" dirty="0"/>
              <a:t>compilare </a:t>
            </a:r>
            <a:r>
              <a:rPr lang="it-IT" sz="2200" b="1" dirty="0" smtClean="0"/>
              <a:t>questionari </a:t>
            </a:r>
            <a:r>
              <a:rPr lang="it-IT" sz="2200" dirty="0" smtClean="0"/>
              <a:t>in </a:t>
            </a:r>
            <a:r>
              <a:rPr lang="it-IT" sz="2200" dirty="0"/>
              <a:t>cui </a:t>
            </a:r>
            <a:r>
              <a:rPr lang="it-IT" sz="2200" dirty="0" smtClean="0"/>
              <a:t>i genitori possono </a:t>
            </a:r>
            <a:r>
              <a:rPr lang="it-IT" sz="2200" dirty="0"/>
              <a:t>esprimere un </a:t>
            </a:r>
            <a:r>
              <a:rPr lang="it-IT" sz="2200" b="1" dirty="0"/>
              <a:t>giudizio sulla qualità del </a:t>
            </a:r>
            <a:r>
              <a:rPr lang="it-IT" sz="2200" b="1" dirty="0" smtClean="0"/>
              <a:t>servizio</a:t>
            </a:r>
            <a:endParaRPr lang="it-IT" sz="2200" dirty="0" smtClean="0"/>
          </a:p>
          <a:p>
            <a:pPr marL="742950" lvl="1" indent="-285750">
              <a:buFont typeface="Courier New" pitchFamily="49" charset="0"/>
              <a:buChar char="o"/>
            </a:pPr>
            <a:r>
              <a:rPr lang="it-IT" sz="2200" dirty="0" smtClean="0"/>
              <a:t>Permettendo un’analisi oggettiva sulla qualità dei servizi </a:t>
            </a:r>
            <a:r>
              <a:rPr lang="it-IT" sz="2200" dirty="0" smtClean="0"/>
              <a:t>offerti</a:t>
            </a:r>
            <a:endParaRPr lang="it-IT" sz="2200"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38" y="3933056"/>
            <a:ext cx="2572969"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7411" y="3695908"/>
            <a:ext cx="2205558" cy="164352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00"/>
                                        <p:tgtEl>
                                          <p:spTgt spid="1026"/>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461665"/>
          </a:xfrm>
          <a:prstGeom prst="rect">
            <a:avLst/>
          </a:prstGeom>
          <a:noFill/>
        </p:spPr>
        <p:txBody>
          <a:bodyPr wrap="square" rtlCol="0">
            <a:spAutoFit/>
          </a:bodyPr>
          <a:lstStyle/>
          <a:p>
            <a:pPr marL="285750" indent="-285750">
              <a:buFont typeface="Wingdings" pitchFamily="2" charset="2"/>
              <a:buChar char="v"/>
            </a:pPr>
            <a:r>
              <a:rPr lang="it-IT" sz="2400" dirty="0" smtClean="0"/>
              <a:t>Garantendo</a:t>
            </a:r>
            <a:r>
              <a:rPr lang="it-IT" dirty="0" smtClean="0"/>
              <a:t>:</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2" y="4000504"/>
            <a:ext cx="1672756" cy="19560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4403" y="1626301"/>
            <a:ext cx="1653647" cy="22048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3994" y="2582167"/>
            <a:ext cx="2074501" cy="2337267"/>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3000364" y="4929198"/>
            <a:ext cx="1231491" cy="430887"/>
          </a:xfrm>
          <a:prstGeom prst="rect">
            <a:avLst/>
          </a:prstGeom>
          <a:noFill/>
        </p:spPr>
        <p:txBody>
          <a:bodyPr wrap="none" rtlCol="0">
            <a:spAutoFit/>
          </a:bodyPr>
          <a:lstStyle/>
          <a:p>
            <a:r>
              <a:rPr lang="it-IT" sz="2200" dirty="0" smtClean="0"/>
              <a:t>Sicurezza</a:t>
            </a:r>
            <a:endParaRPr lang="it-IT" sz="2200" dirty="0"/>
          </a:p>
        </p:txBody>
      </p:sp>
      <p:sp>
        <p:nvSpPr>
          <p:cNvPr id="8" name="CasellaDiTesto 7"/>
          <p:cNvSpPr txBox="1"/>
          <p:nvPr/>
        </p:nvSpPr>
        <p:spPr>
          <a:xfrm>
            <a:off x="2000232" y="3000372"/>
            <a:ext cx="1176669" cy="430887"/>
          </a:xfrm>
          <a:prstGeom prst="rect">
            <a:avLst/>
          </a:prstGeom>
          <a:noFill/>
        </p:spPr>
        <p:txBody>
          <a:bodyPr wrap="none" rtlCol="0">
            <a:spAutoFit/>
          </a:bodyPr>
          <a:lstStyle/>
          <a:p>
            <a:r>
              <a:rPr lang="it-IT" sz="2200" dirty="0" smtClean="0"/>
              <a:t>Usabilità</a:t>
            </a:r>
            <a:endParaRPr lang="it-IT" sz="2200" dirty="0"/>
          </a:p>
        </p:txBody>
      </p:sp>
      <p:sp>
        <p:nvSpPr>
          <p:cNvPr id="9" name="CasellaDiTesto 8"/>
          <p:cNvSpPr txBox="1"/>
          <p:nvPr/>
        </p:nvSpPr>
        <p:spPr>
          <a:xfrm>
            <a:off x="5643570" y="3071810"/>
            <a:ext cx="1659109" cy="430887"/>
          </a:xfrm>
          <a:prstGeom prst="rect">
            <a:avLst/>
          </a:prstGeom>
          <a:noFill/>
        </p:spPr>
        <p:txBody>
          <a:bodyPr wrap="none" rtlCol="0">
            <a:spAutoFit/>
          </a:bodyPr>
          <a:lstStyle/>
          <a:p>
            <a:r>
              <a:rPr lang="it-IT" sz="2200" dirty="0" smtClean="0"/>
              <a:t>Performance</a:t>
            </a:r>
            <a:endParaRPr lang="it-IT" sz="2200" dirty="0"/>
          </a:p>
        </p:txBody>
      </p:sp>
    </p:spTree>
    <p:extLst>
      <p:ext uri="{BB962C8B-B14F-4D97-AF65-F5344CB8AC3E}">
        <p14:creationId xmlns:p14="http://schemas.microsoft.com/office/powerpoint/2010/main"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395536" y="3596168"/>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0" name="Picture 2" descr="C:\linda\uni\db\Dropbox\tetolo\uni\esami svolti\sicurezza\immagini tesina\Fotolia_13977964_X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08" y="2428868"/>
            <a:ext cx="1695664" cy="226088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8" y="2143116"/>
            <a:ext cx="2357454" cy="2357454"/>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p:cNvSpPr/>
          <p:nvPr/>
        </p:nvSpPr>
        <p:spPr>
          <a:xfrm>
            <a:off x="7000891" y="2357430"/>
            <a:ext cx="1877569" cy="523220"/>
          </a:xfrm>
          <a:prstGeom prst="rect">
            <a:avLst/>
          </a:prstGeom>
        </p:spPr>
        <p:txBody>
          <a:bodyPr wrap="square">
            <a:spAutoFit/>
          </a:bodyPr>
          <a:lstStyle/>
          <a:p>
            <a:r>
              <a:rPr lang="it-IT" sz="2800" b="1" i="1" dirty="0" smtClean="0">
                <a:solidFill>
                  <a:srgbClr val="B48900"/>
                </a:solidFill>
              </a:rPr>
              <a:t>Sicurezza</a:t>
            </a:r>
            <a:endParaRPr lang="en-US" sz="2800" b="1" dirty="0">
              <a:solidFill>
                <a:srgbClr val="B48900"/>
              </a:solidFill>
            </a:endParaRPr>
          </a:p>
        </p:txBody>
      </p:sp>
      <p:sp>
        <p:nvSpPr>
          <p:cNvPr id="11" name="Content Placeholder 3"/>
          <p:cNvSpPr txBox="1">
            <a:spLocks/>
          </p:cNvSpPr>
          <p:nvPr/>
        </p:nvSpPr>
        <p:spPr>
          <a:xfrm>
            <a:off x="4071934" y="285749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Tree>
    <p:extLst>
      <p:ext uri="{BB962C8B-B14F-4D97-AF65-F5344CB8AC3E}">
        <p14:creationId xmlns:p14="http://schemas.microsoft.com/office/powerpoint/2010/main" val="287952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3"/>
                                        </p:tgtEl>
                                        <p:attrNameLst>
                                          <p:attrName>style.visibility</p:attrName>
                                        </p:attrNameLst>
                                      </p:cBhvr>
                                      <p:to>
                                        <p:strVal val="visible"/>
                                      </p:to>
                                    </p:set>
                                    <p:animEffect transition="in" filter="fade">
                                      <p:cBhvr>
                                        <p:cTn id="20" dur="500"/>
                                        <p:tgtEl>
                                          <p:spTgt spid="205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par>
                                <p:cTn id="28" presetID="6" presetClass="emph" presetSubtype="0" fill="hold" grpId="1" nodeType="withEffect">
                                  <p:stCondLst>
                                    <p:cond delay="0"/>
                                  </p:stCondLst>
                                  <p:childTnLst>
                                    <p:animScale>
                                      <p:cBhvr>
                                        <p:cTn id="29"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2" grpId="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709" y="3001960"/>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linda\uni\esami_da_svolgere\gps\progetto_gps\Atsilo\Presentazione\Atsilo3\9669552-3d-lavoratore-uomo-isolato-su-sfondo-bian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961678"/>
            <a:ext cx="2411032" cy="241103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744114" cy="523220"/>
          </a:xfrm>
          <a:prstGeom prst="rect">
            <a:avLst/>
          </a:prstGeom>
        </p:spPr>
        <p:txBody>
          <a:bodyPr wrap="none">
            <a:spAutoFit/>
          </a:bodyPr>
          <a:lstStyle/>
          <a:p>
            <a:r>
              <a:rPr lang="it-IT" sz="2800" b="1" i="1" dirty="0" err="1" smtClean="0">
                <a:solidFill>
                  <a:srgbClr val="B48900"/>
                </a:solidFill>
              </a:rPr>
              <a:t>Buy</a:t>
            </a:r>
            <a:endParaRPr lang="en-US" sz="28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3600" b="1" i="1" dirty="0" smtClean="0">
                <a:solidFill>
                  <a:srgbClr val="FF0000"/>
                </a:solidFill>
              </a:rPr>
              <a:t>VS</a:t>
            </a:r>
            <a:endParaRPr lang="en-US" sz="3600" b="1" dirty="0">
              <a:solidFill>
                <a:srgbClr val="FF0000"/>
              </a:solidFill>
            </a:endParaRPr>
          </a:p>
        </p:txBody>
      </p:sp>
    </p:spTree>
    <p:extLst>
      <p:ext uri="{BB962C8B-B14F-4D97-AF65-F5344CB8AC3E}">
        <p14:creationId xmlns:p14="http://schemas.microsoft.com/office/powerpoint/2010/main" val="202613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14115">
            <a:off x="-151435" y="1156377"/>
            <a:ext cx="1927508" cy="15718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32410">
            <a:off x="6023095" y="3914780"/>
            <a:ext cx="2867026" cy="286702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p14="http://schemas.microsoft.com/office/powerpoint/2010/main" val="1197112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down)">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3143248"/>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3214686"/>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358082" y="2571744"/>
            <a:ext cx="214314"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TextBox 15"/>
          <p:cNvSpPr txBox="1"/>
          <p:nvPr/>
        </p:nvSpPr>
        <p:spPr>
          <a:xfrm>
            <a:off x="7643834" y="2500306"/>
            <a:ext cx="1500166" cy="523220"/>
          </a:xfrm>
          <a:prstGeom prst="rect">
            <a:avLst/>
          </a:prstGeom>
          <a:noFill/>
        </p:spPr>
        <p:txBody>
          <a:bodyPr wrap="square" rtlCol="0">
            <a:spAutoFit/>
          </a:bodyPr>
          <a:lstStyle/>
          <a:p>
            <a:r>
              <a:rPr lang="it-IT" sz="1400" i="1" dirty="0" smtClean="0"/>
              <a:t>Attori presenti dalla versione 1.0</a:t>
            </a:r>
            <a:endParaRPr lang="it-IT" sz="1400" i="1"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smtClean="0"/>
              <a:t>Bassa usabilità</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6"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4674206"/>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linda\uni\esami_da_svolgere\gps\progetto_gps\Atsilo\Presentazione\Atsilo3\google-drive1-468x3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464395">
            <a:off x="5020580" y="1682205"/>
            <a:ext cx="2868004" cy="19120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797642">
            <a:off x="3985103" y="5332010"/>
            <a:ext cx="1719642" cy="6878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35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2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100"/>
                                        </p:tgtEl>
                                        <p:attrNameLst>
                                          <p:attrName>style.visibility</p:attrName>
                                        </p:attrNameLst>
                                      </p:cBhvr>
                                      <p:to>
                                        <p:strVal val="visible"/>
                                      </p:to>
                                    </p:set>
                                    <p:anim calcmode="lin" valueType="num">
                                      <p:cBhvr additive="base">
                                        <p:cTn id="33" dur="500" fill="hold"/>
                                        <p:tgtEl>
                                          <p:spTgt spid="4100"/>
                                        </p:tgtEl>
                                        <p:attrNameLst>
                                          <p:attrName>ppt_x</p:attrName>
                                        </p:attrNameLst>
                                      </p:cBhvr>
                                      <p:tavLst>
                                        <p:tav tm="0">
                                          <p:val>
                                            <p:strVal val="#ppt_x"/>
                                          </p:val>
                                        </p:tav>
                                        <p:tav tm="100000">
                                          <p:val>
                                            <p:strVal val="#ppt_x"/>
                                          </p:val>
                                        </p:tav>
                                      </p:tavLst>
                                    </p:anim>
                                    <p:anim calcmode="lin" valueType="num">
                                      <p:cBhvr additive="base">
                                        <p:cTn id="34" dur="500" fill="hold"/>
                                        <p:tgtEl>
                                          <p:spTgt spid="410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098"/>
                                        </p:tgtEl>
                                        <p:attrNameLst>
                                          <p:attrName>style.visibility</p:attrName>
                                        </p:attrNameLst>
                                      </p:cBhvr>
                                      <p:to>
                                        <p:strVal val="visible"/>
                                      </p:to>
                                    </p:set>
                                    <p:anim calcmode="lin" valueType="num">
                                      <p:cBhvr additive="base">
                                        <p:cTn id="37" dur="500" fill="hold"/>
                                        <p:tgtEl>
                                          <p:spTgt spid="4098"/>
                                        </p:tgtEl>
                                        <p:attrNameLst>
                                          <p:attrName>ppt_x</p:attrName>
                                        </p:attrNameLst>
                                      </p:cBhvr>
                                      <p:tavLst>
                                        <p:tav tm="0">
                                          <p:val>
                                            <p:strVal val="#ppt_x"/>
                                          </p:val>
                                        </p:tav>
                                        <p:tav tm="100000">
                                          <p:val>
                                            <p:strVal val="#ppt_x"/>
                                          </p:val>
                                        </p:tav>
                                      </p:tavLst>
                                    </p:anim>
                                    <p:anim calcmode="lin" valueType="num">
                                      <p:cBhvr additive="base">
                                        <p:cTn id="3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1169551"/>
          </a:xfrm>
          <a:prstGeom prst="rect">
            <a:avLst/>
          </a:prstGeom>
          <a:noFill/>
        </p:spPr>
        <p:txBody>
          <a:bodyPr wrap="square" rtlCol="0">
            <a:spAutoFit/>
          </a:bodyPr>
          <a:lstStyle/>
          <a:p>
            <a:pPr marL="285750" indent="-285750">
              <a:buFont typeface="Wingdings" pitchFamily="2" charset="2"/>
              <a:buChar char="v"/>
            </a:pPr>
            <a:r>
              <a:rPr lang="it-IT" sz="2600" dirty="0" smtClean="0"/>
              <a:t>Problema:</a:t>
            </a:r>
          </a:p>
          <a:p>
            <a:pPr marL="742950" lvl="1" indent="-285750">
              <a:buFont typeface="Courier New" pitchFamily="49" charset="0"/>
              <a:buChar char="o"/>
            </a:pPr>
            <a:r>
              <a:rPr lang="it-IT" sz="2600" dirty="0" smtClean="0"/>
              <a:t>Consentire comunicazione diretta tra </a:t>
            </a:r>
            <a:r>
              <a:rPr lang="it-IT" sz="2600" b="1" dirty="0" smtClean="0"/>
              <a:t>Genitori </a:t>
            </a:r>
            <a:r>
              <a:rPr lang="it-IT" sz="2600" dirty="0" smtClean="0"/>
              <a:t>e</a:t>
            </a:r>
            <a:r>
              <a:rPr lang="it-IT" sz="2600" b="1" dirty="0" smtClean="0"/>
              <a:t> Asilo</a:t>
            </a:r>
            <a:endParaRPr lang="it-IT" sz="2600"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4" y="3357562"/>
            <a:ext cx="2282026" cy="22820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2714620"/>
            <a:ext cx="2272589" cy="34784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ttore 2 7"/>
          <p:cNvCxnSpPr/>
          <p:nvPr/>
        </p:nvCxnSpPr>
        <p:spPr>
          <a:xfrm>
            <a:off x="3643306" y="4429132"/>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881" y="3863024"/>
            <a:ext cx="2194768" cy="218379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linda\uni\esami_da_svolgere\gps\progetto_gps\Atsilo\Presentazione\Atsilo3\9669552-3d-lavoratore-uomo-isolato-su-sfondo-bian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836" y="2822742"/>
            <a:ext cx="2411032" cy="241103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3"/>
          <p:cNvSpPr txBox="1">
            <a:spLocks/>
          </p:cNvSpPr>
          <p:nvPr/>
        </p:nvSpPr>
        <p:spPr>
          <a:xfrm>
            <a:off x="680740" y="3294563"/>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3568477" cy="492443"/>
          </a:xfrm>
          <a:prstGeom prst="rect">
            <a:avLst/>
          </a:prstGeom>
          <a:noFill/>
        </p:spPr>
        <p:txBody>
          <a:bodyPr wrap="none" rtlCol="0">
            <a:spAutoFit/>
          </a:bodyPr>
          <a:lstStyle/>
          <a:p>
            <a:pPr marL="285750" indent="-285750">
              <a:buFont typeface="Wingdings" pitchFamily="2" charset="2"/>
              <a:buChar char="v"/>
            </a:pPr>
            <a:r>
              <a:rPr lang="it-IT" sz="2600" dirty="0" smtClean="0"/>
              <a:t>Anche in questo caso…</a:t>
            </a:r>
            <a:endParaRPr lang="it-IT" sz="2600" dirty="0"/>
          </a:p>
        </p:txBody>
      </p:sp>
    </p:spTree>
    <p:extLst>
      <p:ext uri="{BB962C8B-B14F-4D97-AF65-F5344CB8AC3E}">
        <p14:creationId xmlns:p14="http://schemas.microsoft.com/office/powerpoint/2010/main" val="111187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2" grpId="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val="2643884637"/>
              </p:ext>
            </p:extLst>
          </p:nvPr>
        </p:nvGraphicFramePr>
        <p:xfrm>
          <a:off x="1031971" y="1412776"/>
          <a:ext cx="7128792" cy="496174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800" b="1" i="1" dirty="0" smtClean="0">
                          <a:effectLst/>
                        </a:rPr>
                        <a:t>Funzionalità\ Caratteristica</a:t>
                      </a:r>
                      <a:endParaRPr lang="it-IT" sz="1800" b="1" i="1" dirty="0">
                        <a:effectLst/>
                      </a:endParaRPr>
                    </a:p>
                  </a:txBody>
                  <a:tcPr marL="29739" marR="29739" marT="29739" marB="29739">
                    <a:solidFill>
                      <a:schemeClr val="accent4">
                        <a:lumMod val="60000"/>
                        <a:lumOff val="40000"/>
                      </a:schemeClr>
                    </a:solidFill>
                  </a:tcPr>
                </a:tc>
                <a:tc>
                  <a:txBody>
                    <a:bodyPr/>
                    <a:lstStyle/>
                    <a:p>
                      <a:pPr rtl="0"/>
                      <a:r>
                        <a:rPr lang="it-IT" sz="1800" b="1" i="1" dirty="0" smtClean="0">
                          <a:effectLst/>
                        </a:rPr>
                        <a:t>Importanza (</a:t>
                      </a:r>
                      <a:r>
                        <a:rPr lang="it-IT" sz="1800" b="1" i="1" dirty="0" err="1" smtClean="0">
                          <a:effectLst/>
                        </a:rPr>
                        <a:t>min</a:t>
                      </a:r>
                      <a:r>
                        <a:rPr lang="it-IT" sz="1800" b="1" i="1" dirty="0" smtClean="0">
                          <a:effectLst/>
                        </a:rPr>
                        <a:t> 1 </a:t>
                      </a:r>
                      <a:r>
                        <a:rPr lang="it-IT" sz="1800" b="1" i="1" dirty="0" err="1" smtClean="0">
                          <a:effectLst/>
                        </a:rPr>
                        <a:t>max</a:t>
                      </a:r>
                      <a:r>
                        <a:rPr lang="it-IT" sz="1800" b="1" i="1" baseline="0" dirty="0" smtClean="0">
                          <a:effectLst/>
                        </a:rPr>
                        <a:t> 5)</a:t>
                      </a:r>
                      <a:endParaRPr lang="it-IT" sz="1800" b="1" i="1" dirty="0">
                        <a:effectLst/>
                      </a:endParaRPr>
                    </a:p>
                  </a:txBody>
                  <a:tcPr marL="29739" marR="29739" marT="29739" marB="29739">
                    <a:solidFill>
                      <a:schemeClr val="accent4">
                        <a:lumMod val="60000"/>
                        <a:lumOff val="40000"/>
                      </a:schemeClr>
                    </a:solidFill>
                  </a:tcPr>
                </a:tc>
              </a:tr>
              <a:tr h="521755">
                <a:tc>
                  <a:txBody>
                    <a:bodyPr/>
                    <a:lstStyle/>
                    <a:p>
                      <a:pPr rtl="0"/>
                      <a:r>
                        <a:rPr lang="it-IT" sz="1800" i="1" dirty="0">
                          <a:effectLst/>
                        </a:rPr>
                        <a:t>Possibilità di integrare gli account di </a:t>
                      </a:r>
                      <a:r>
                        <a:rPr lang="it-IT" sz="1800" i="1" dirty="0" smtClean="0">
                          <a:effectLst/>
                        </a:rPr>
                        <a:t>@silo </a:t>
                      </a:r>
                      <a:r>
                        <a:rPr lang="it-IT" sz="1800" i="1" dirty="0">
                          <a:effectLst/>
                        </a:rPr>
                        <a:t>facilmente</a:t>
                      </a:r>
                    </a:p>
                  </a:txBody>
                  <a:tcPr marL="29739" marR="29739" marT="29739" marB="29739"/>
                </a:tc>
                <a:tc>
                  <a:txBody>
                    <a:bodyPr/>
                    <a:lstStyle/>
                    <a:p>
                      <a:pPr algn="ctr" rtl="0"/>
                      <a:r>
                        <a:rPr lang="it-IT" sz="1800" dirty="0">
                          <a:effectLst/>
                        </a:rPr>
                        <a:t>4</a:t>
                      </a:r>
                    </a:p>
                  </a:txBody>
                  <a:tcPr marL="29739" marR="29739" marT="29739" marB="29739"/>
                </a:tc>
              </a:tr>
              <a:tr h="769729">
                <a:tc>
                  <a:txBody>
                    <a:bodyPr/>
                    <a:lstStyle/>
                    <a:p>
                      <a:pPr rtl="0"/>
                      <a:r>
                        <a:rPr lang="it-IT" sz="1800" smtClean="0">
                          <a:effectLst/>
                        </a:rPr>
                        <a:t>Funzionalità di inserimento, modifica, cancellazione spostamento argomenti e commenti</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360040">
                <a:tc>
                  <a:txBody>
                    <a:bodyPr/>
                    <a:lstStyle/>
                    <a:p>
                      <a:pPr rtl="0"/>
                      <a:r>
                        <a:rPr lang="it-IT" sz="1800">
                          <a:effectLst/>
                        </a:rPr>
                        <a:t>Usabilità lato utente forum</a:t>
                      </a:r>
                      <a:endParaRPr lang="it-IT" sz="1800" i="0">
                        <a:effectLst/>
                      </a:endParaRP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dirty="0" smtClean="0">
                          <a:effectLst/>
                        </a:rPr>
                        <a:t>Usabilità lato amministratore forum</a:t>
                      </a:r>
                      <a:endParaRPr lang="it-IT" sz="1800" i="0" dirty="0">
                        <a:effectLst/>
                      </a:endParaRPr>
                    </a:p>
                  </a:txBody>
                  <a:tcPr marL="29739" marR="29739" marT="29739" marB="29739"/>
                </a:tc>
                <a:tc>
                  <a:txBody>
                    <a:bodyPr/>
                    <a:lstStyle/>
                    <a:p>
                      <a:pPr algn="ctr" rtl="0"/>
                      <a:r>
                        <a:rPr lang="it-IT" sz="1800" dirty="0">
                          <a:effectLst/>
                        </a:rPr>
                        <a:t>4</a:t>
                      </a:r>
                    </a:p>
                  </a:txBody>
                  <a:tcPr marL="29739" marR="29739" marT="29739" marB="29739"/>
                </a:tc>
              </a:tr>
              <a:tr h="979883">
                <a:tc>
                  <a:txBody>
                    <a:bodyPr/>
                    <a:lstStyle/>
                    <a:p>
                      <a:pPr rtl="0"/>
                      <a:r>
                        <a:rPr lang="it-IT" sz="1800" dirty="0">
                          <a:effectLst/>
                        </a:rPr>
                        <a:t>Funzionalità di gestione sicurezza e privacy. Facilità di inserire criteri di sicurezza lato amministrazione</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292692">
                <a:tc>
                  <a:txBody>
                    <a:bodyPr/>
                    <a:lstStyle/>
                    <a:p>
                      <a:pPr rtl="0"/>
                      <a:r>
                        <a:rPr lang="it-IT" sz="1800" i="1" dirty="0" smtClean="0">
                          <a:effectLst/>
                        </a:rPr>
                        <a:t>Open source</a:t>
                      </a:r>
                      <a:endParaRPr lang="it-IT" sz="1800" i="1" dirty="0">
                        <a:effectLst/>
                      </a:endParaRPr>
                    </a:p>
                  </a:txBody>
                  <a:tcPr marL="29739" marR="29739" marT="29739" marB="29739"/>
                </a:tc>
                <a:tc>
                  <a:txBody>
                    <a:bodyPr/>
                    <a:lstStyle/>
                    <a:p>
                      <a:pPr algn="ctr" rtl="0"/>
                      <a:r>
                        <a:rPr lang="it-IT" sz="1800" dirty="0" smtClean="0">
                          <a:effectLst/>
                        </a:rPr>
                        <a:t>5</a:t>
                      </a:r>
                      <a:endParaRPr lang="it-IT" sz="1800" dirty="0">
                        <a:effectLst/>
                      </a:endParaRPr>
                    </a:p>
                  </a:txBody>
                  <a:tcPr marL="29739" marR="29739" marT="29739" marB="29739"/>
                </a:tc>
              </a:tr>
              <a:tr h="292692">
                <a:tc>
                  <a:txBody>
                    <a:bodyPr/>
                    <a:lstStyle/>
                    <a:p>
                      <a:pPr rtl="0"/>
                      <a:r>
                        <a:rPr lang="it-IT" sz="1800" i="1" dirty="0">
                          <a:effectLst/>
                        </a:rPr>
                        <a:t>Free</a:t>
                      </a: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i="1" dirty="0" smtClean="0">
                          <a:effectLst/>
                        </a:rPr>
                        <a:t>Conoscenze dei team </a:t>
                      </a:r>
                      <a:r>
                        <a:rPr lang="it-IT" sz="1800" i="1" dirty="0" err="1" smtClean="0">
                          <a:effectLst/>
                        </a:rPr>
                        <a:t>members</a:t>
                      </a:r>
                      <a:r>
                        <a:rPr lang="it-IT" sz="1800" i="1" dirty="0" smtClean="0">
                          <a:effectLst/>
                        </a:rPr>
                        <a:t> sulla componente</a:t>
                      </a:r>
                      <a:endParaRPr lang="it-IT" sz="1800" i="1" dirty="0">
                        <a:effectLst/>
                      </a:endParaRPr>
                    </a:p>
                  </a:txBody>
                  <a:tcPr marL="29739" marR="29739" marT="29739" marB="29739"/>
                </a:tc>
                <a:tc>
                  <a:txBody>
                    <a:bodyPr/>
                    <a:lstStyle/>
                    <a:p>
                      <a:pPr algn="ctr" rtl="0"/>
                      <a:r>
                        <a:rPr lang="it-IT" sz="18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03117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algn="ctr" rtl="0"/>
                      <a:r>
                        <a:rPr lang="it-IT" sz="1400" dirty="0">
                          <a:effectLst/>
                        </a:rPr>
                        <a:t>1</a:t>
                      </a:r>
                    </a:p>
                  </a:txBody>
                  <a:tcPr marL="17671" marR="17671" marT="17671" marB="17671"/>
                </a:tc>
                <a:tc>
                  <a:txBody>
                    <a:bodyPr/>
                    <a:lstStyle/>
                    <a:p>
                      <a:pPr algn="ct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algn="ctr" rtl="0"/>
                      <a:r>
                        <a:rPr lang="it-IT" sz="1400" dirty="0">
                          <a:effectLst/>
                        </a:rPr>
                        <a:t>5</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dirty="0">
                          <a:effectLst/>
                        </a:rPr>
                        <a:t>4</a:t>
                      </a:r>
                    </a:p>
                  </a:txBody>
                  <a:tcPr marL="17671" marR="17671" marT="17671" marB="17671"/>
                </a:tc>
                <a:tc>
                  <a:txBody>
                    <a:bodyPr/>
                    <a:lstStyle/>
                    <a:p>
                      <a:pPr algn="ct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algn="ctr" rtl="0"/>
                      <a:r>
                        <a:rPr lang="it-IT" sz="1400">
                          <a:effectLst/>
                        </a:rPr>
                        <a:t>0</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algn="ctr" rtl="0"/>
                      <a:r>
                        <a:rPr lang="it-IT" sz="1400" dirty="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1</a:t>
                      </a:r>
                    </a:p>
                  </a:txBody>
                  <a:tcPr marL="17671" marR="17671" marT="17671" marB="17671"/>
                </a:tc>
              </a:tr>
            </a:tbl>
          </a:graphicData>
        </a:graphic>
      </p:graphicFrame>
    </p:spTree>
    <p:extLst>
      <p:ext uri="{BB962C8B-B14F-4D97-AF65-F5344CB8AC3E}">
        <p14:creationId xmlns:p14="http://schemas.microsoft.com/office/powerpoint/2010/main" val="2473970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50081" y="1390885"/>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0" y="4786322"/>
            <a:ext cx="4716740" cy="830997"/>
          </a:xfrm>
          <a:prstGeom prst="rect">
            <a:avLst/>
          </a:prstGeom>
          <a:noFill/>
        </p:spPr>
        <p:txBody>
          <a:bodyPr wrap="none" rtlCol="0">
            <a:spAutoFit/>
          </a:bodyPr>
          <a:lstStyle/>
          <a:p>
            <a:pPr marL="285750" indent="-285750">
              <a:buFont typeface="Wingdings" pitchFamily="2" charset="2"/>
              <a:buChar char="v"/>
            </a:pPr>
            <a:r>
              <a:rPr lang="it-IT" sz="2400" dirty="0" smtClean="0"/>
              <a:t>Data la tabella vista in precedenza</a:t>
            </a:r>
          </a:p>
          <a:p>
            <a:pPr marL="742950" lvl="1" indent="-285750">
              <a:buFont typeface="Courier New" pitchFamily="49" charset="0"/>
              <a:buChar char="o"/>
            </a:pPr>
            <a:r>
              <a:rPr lang="it-IT" sz="2400" dirty="0" smtClean="0"/>
              <a:t>Si è scelto </a:t>
            </a:r>
            <a:r>
              <a:rPr lang="it-IT" sz="2400" dirty="0" err="1" smtClean="0"/>
              <a:t>phpbb</a:t>
            </a:r>
            <a:endParaRPr lang="it-IT" sz="2400"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723549"/>
          </a:xfrm>
          <a:prstGeom prst="rect">
            <a:avLst/>
          </a:prstGeom>
          <a:noFill/>
        </p:spPr>
        <p:txBody>
          <a:bodyPr wrap="square" rtlCol="0">
            <a:spAutoFit/>
          </a:bodyPr>
          <a:lstStyle/>
          <a:p>
            <a:pPr marL="285750" indent="-285750">
              <a:buFont typeface="Wingdings" pitchFamily="2" charset="2"/>
              <a:buChar char="v"/>
            </a:pPr>
            <a:r>
              <a:rPr lang="it-IT" sz="2200" dirty="0" smtClean="0">
                <a:latin typeface="+mj-lt"/>
                <a:cs typeface="Arial" pitchFamily="34" charset="0"/>
              </a:rPr>
              <a:t>Non sono state controllate le invarianti</a:t>
            </a:r>
          </a:p>
          <a:p>
            <a:pPr marL="742950" lvl="1" indent="-285750">
              <a:buFont typeface="Courier New" pitchFamily="49" charset="0"/>
              <a:buChar char="o"/>
            </a:pPr>
            <a:r>
              <a:rPr lang="it-IT" sz="2200" dirty="0" smtClean="0">
                <a:latin typeface="+mj-lt"/>
                <a:cs typeface="Arial" pitchFamily="34" charset="0"/>
              </a:rPr>
              <a:t>Non avrebbe Individuato molti bug perché:</a:t>
            </a:r>
          </a:p>
          <a:p>
            <a:pPr marL="1200150" lvl="2" indent="-285750">
              <a:buFont typeface="Arial" pitchFamily="34" charset="0"/>
              <a:buChar char="•"/>
            </a:pPr>
            <a:r>
              <a:rPr lang="it-IT" sz="2200" dirty="0" smtClean="0">
                <a:latin typeface="+mj-lt"/>
                <a:cs typeface="Arial" pitchFamily="34" charset="0"/>
              </a:rPr>
              <a:t>Il testing di unità è stato eseguito dallo sviluppatore stesso</a:t>
            </a:r>
          </a:p>
          <a:p>
            <a:pPr marL="1200150" lvl="2" indent="-285750">
              <a:buFont typeface="Arial" pitchFamily="34" charset="0"/>
              <a:buChar char="•"/>
            </a:pPr>
            <a:r>
              <a:rPr lang="it-IT" sz="2200" dirty="0" smtClean="0">
                <a:latin typeface="+mj-lt"/>
                <a:cs typeface="Arial" pitchFamily="34" charset="0"/>
              </a:rPr>
              <a:t>Molto ridondate</a:t>
            </a:r>
            <a:r>
              <a:rPr lang="it-IT" sz="2200"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707886"/>
          </a:xfrm>
          <a:prstGeom prst="rect">
            <a:avLst/>
          </a:prstGeom>
          <a:noFill/>
        </p:spPr>
        <p:txBody>
          <a:bodyPr wrap="none" rtlCol="0">
            <a:spAutoFit/>
          </a:bodyPr>
          <a:lstStyle/>
          <a:p>
            <a:pPr algn="ctr"/>
            <a:r>
              <a:rPr lang="it-IT" sz="2200" b="1" dirty="0" smtClean="0"/>
              <a:t>OCL classe </a:t>
            </a:r>
            <a:r>
              <a:rPr lang="it-IT" sz="2200" b="1" dirty="0" err="1" smtClean="0"/>
              <a:t>ControlQuestionario</a:t>
            </a:r>
            <a:endParaRPr lang="it-IT" sz="2200"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p14="http://schemas.microsoft.com/office/powerpoint/2010/main" val="3312797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Tony\Omini\omini_puzzle.jpg"/>
          <p:cNvPicPr>
            <a:picLocks noChangeAspect="1" noChangeArrowheads="1"/>
          </p:cNvPicPr>
          <p:nvPr/>
        </p:nvPicPr>
        <p:blipFill>
          <a:blip r:embed="rId3"/>
          <a:srcRect/>
          <a:stretch>
            <a:fillRect/>
          </a:stretch>
        </p:blipFill>
        <p:spPr bwMode="auto">
          <a:xfrm>
            <a:off x="6242027" y="4623456"/>
            <a:ext cx="3021943" cy="2214554"/>
          </a:xfrm>
          <a:prstGeom prst="rect">
            <a:avLst/>
          </a:prstGeom>
          <a:noFill/>
        </p:spPr>
      </p:pic>
      <p:pic>
        <p:nvPicPr>
          <p:cNvPr id="5122" name="Picture 2" descr="D:\Tony\Omini\omino_contratto.jpg"/>
          <p:cNvPicPr>
            <a:picLocks noChangeAspect="1" noChangeArrowheads="1"/>
          </p:cNvPicPr>
          <p:nvPr/>
        </p:nvPicPr>
        <p:blipFill>
          <a:blip r:embed="rId4"/>
          <a:srcRect/>
          <a:stretch>
            <a:fillRect/>
          </a:stretch>
        </p:blipFill>
        <p:spPr bwMode="auto">
          <a:xfrm>
            <a:off x="7331040" y="1119972"/>
            <a:ext cx="1361338" cy="1474783"/>
          </a:xfrm>
          <a:prstGeom prst="rect">
            <a:avLst/>
          </a:prstGeom>
          <a:noFill/>
        </p:spPr>
      </p:pic>
      <p:sp>
        <p:nvSpPr>
          <p:cNvPr id="2" name="CasellaDiTesto 1"/>
          <p:cNvSpPr txBox="1"/>
          <p:nvPr/>
        </p:nvSpPr>
        <p:spPr>
          <a:xfrm>
            <a:off x="39154" y="450303"/>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Nella prima versione dell’ ODD </a:t>
            </a:r>
          </a:p>
          <a:p>
            <a:pPr lvl="2"/>
            <a:r>
              <a:rPr lang="it-IT" sz="2000" dirty="0" smtClean="0">
                <a:latin typeface="Arial" pitchFamily="34" charset="0"/>
                <a:cs typeface="Arial" pitchFamily="34" charset="0"/>
              </a:rPr>
              <a:t>Design Pattern poco descritti</a:t>
            </a:r>
          </a:p>
          <a:p>
            <a:pPr lvl="1"/>
            <a:r>
              <a:rPr lang="it-IT" sz="2200" dirty="0" smtClean="0">
                <a:latin typeface="Arial" pitchFamily="34" charset="0"/>
                <a:cs typeface="Arial" pitchFamily="34" charset="0"/>
              </a:rPr>
              <a:t>Nell’ultima versione dell’ODD </a:t>
            </a:r>
          </a:p>
          <a:p>
            <a:pPr lvl="2"/>
            <a:r>
              <a:rPr lang="it-IT" sz="2000" dirty="0" smtClean="0">
                <a:latin typeface="Arial" pitchFamily="34" charset="0"/>
                <a:cs typeface="Arial" pitchFamily="34" charset="0"/>
              </a:rPr>
              <a:t>Alcuni </a:t>
            </a:r>
            <a:r>
              <a:rPr lang="it-IT" sz="2000" dirty="0" err="1" smtClean="0">
                <a:latin typeface="Arial" pitchFamily="34" charset="0"/>
                <a:cs typeface="Arial" pitchFamily="34" charset="0"/>
              </a:rPr>
              <a:t>Javadoc</a:t>
            </a:r>
            <a:r>
              <a:rPr lang="it-IT" sz="2000" dirty="0" smtClean="0">
                <a:latin typeface="Arial" pitchFamily="34" charset="0"/>
                <a:cs typeface="Arial" pitchFamily="34" charset="0"/>
              </a:rPr>
              <a:t> sono in inglese altri in italiano</a:t>
            </a:r>
          </a:p>
          <a:p>
            <a:pPr lvl="1">
              <a:buNone/>
            </a:pPr>
            <a:endParaRPr lang="it-IT" dirty="0" smtClean="0"/>
          </a:p>
          <a:p>
            <a:r>
              <a:rPr lang="it-IT" b="1" dirty="0" smtClean="0">
                <a:solidFill>
                  <a:srgbClr val="00B050"/>
                </a:solidFill>
              </a:rPr>
              <a:t>Pro:</a:t>
            </a:r>
          </a:p>
          <a:p>
            <a:pPr lvl="1"/>
            <a:r>
              <a:rPr lang="it-IT" sz="2200" dirty="0">
                <a:latin typeface="Arial" pitchFamily="34" charset="0"/>
                <a:cs typeface="Arial" pitchFamily="34" charset="0"/>
              </a:rPr>
              <a:t>Nonostante non tutte le funzionalità siano state implementate</a:t>
            </a:r>
          </a:p>
          <a:p>
            <a:pPr lvl="2"/>
            <a:r>
              <a:rPr lang="it-IT" sz="2000" dirty="0">
                <a:latin typeface="Arial" pitchFamily="34" charset="0"/>
                <a:cs typeface="Arial" pitchFamily="34" charset="0"/>
              </a:rPr>
              <a:t>Il database di queste parti è presente</a:t>
            </a:r>
          </a:p>
          <a:p>
            <a:pPr lvl="2"/>
            <a:r>
              <a:rPr lang="it-IT" sz="2000" dirty="0">
                <a:latin typeface="Arial" pitchFamily="34" charset="0"/>
                <a:cs typeface="Arial" pitchFamily="34" charset="0"/>
              </a:rPr>
              <a:t>E coerente con la fase di analisi</a:t>
            </a:r>
          </a:p>
          <a:p>
            <a:pPr lvl="1"/>
            <a:endParaRPr lang="it-IT"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par>
                                <p:cTn id="34" presetID="22" presetClass="entr" presetSubtype="4" fill="hold" nodeType="withEffect">
                                  <p:stCondLst>
                                    <p:cond delay="0"/>
                                  </p:stCondLst>
                                  <p:childTnLst>
                                    <p:set>
                                      <p:cBhvr>
                                        <p:cTn id="35" dur="1" fill="hold">
                                          <p:stCondLst>
                                            <p:cond delay="0"/>
                                          </p:stCondLst>
                                        </p:cTn>
                                        <p:tgtEl>
                                          <p:spTgt spid="5124"/>
                                        </p:tgtEl>
                                        <p:attrNameLst>
                                          <p:attrName>style.visibility</p:attrName>
                                        </p:attrNameLst>
                                      </p:cBhvr>
                                      <p:to>
                                        <p:strVal val="visible"/>
                                      </p:to>
                                    </p:set>
                                    <p:animEffect transition="in" filter="wipe(down)">
                                      <p:cBhvr>
                                        <p:cTn id="36"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Implementare sottosistemi con </a:t>
            </a:r>
            <a:r>
              <a:rPr lang="en-US" dirty="0" err="1" smtClean="0"/>
              <a:t>priorità</a:t>
            </a:r>
            <a:r>
              <a:rPr lang="en-US" dirty="0" smtClean="0"/>
              <a:t> </a:t>
            </a:r>
            <a:r>
              <a:rPr lang="en-US" dirty="0" err="1" smtClean="0"/>
              <a:t>alta</a:t>
            </a:r>
            <a:endParaRPr lang="en-US" dirty="0" smtClean="0"/>
          </a:p>
          <a:p>
            <a:pPr marL="365760" lvl="1" indent="0"/>
            <a:r>
              <a:rPr lang="en-US" dirty="0" smtClean="0"/>
              <a:t> </a:t>
            </a:r>
            <a:r>
              <a:rPr lang="en-US" dirty="0" err="1" smtClean="0"/>
              <a:t>Questionari</a:t>
            </a:r>
            <a:endParaRPr lang="en-US" dirty="0" smtClean="0"/>
          </a:p>
          <a:p>
            <a:pPr marL="0" indent="0"/>
            <a:r>
              <a:rPr lang="en-US" dirty="0" smtClean="0"/>
              <a:t>Testing di </a:t>
            </a:r>
            <a:r>
              <a:rPr lang="en-US" dirty="0" err="1" smtClean="0"/>
              <a:t>unità</a:t>
            </a:r>
            <a:endParaRPr lang="en-US" dirty="0" smtClean="0"/>
          </a:p>
          <a:p>
            <a:pPr marL="0" indent="0"/>
            <a:r>
              <a:rPr lang="en-US" dirty="0" smtClean="0"/>
              <a:t>Rispettare la data di </a:t>
            </a:r>
            <a:r>
              <a:rPr lang="en-US" dirty="0" err="1" smtClean="0"/>
              <a:t>consegna</a:t>
            </a:r>
            <a:endParaRPr lang="en-US" dirty="0" smtClean="0"/>
          </a:p>
          <a:p>
            <a:pPr marL="0" indent="0"/>
            <a:endParaRPr lang="en-US" dirty="0" smtClean="0"/>
          </a:p>
          <a:p>
            <a:pPr marL="0" indent="0">
              <a:buNone/>
            </a:pPr>
            <a:r>
              <a:rPr lang="en-US" dirty="0" smtClean="0"/>
              <a:t>Realizzare il sottosistema Questionari in maniera aderente a tutti i requisiti funzionali e non funzionali entro </a:t>
            </a:r>
            <a:r>
              <a:rPr lang="en-US" dirty="0" err="1" smtClean="0"/>
              <a:t>il</a:t>
            </a:r>
            <a:r>
              <a:rPr lang="en-US" dirty="0" smtClean="0"/>
              <a:t> </a:t>
            </a:r>
            <a:r>
              <a:rPr lang="en-US" dirty="0" smtClean="0"/>
              <a:t>21/12/2012</a:t>
            </a:r>
            <a:endParaRPr lang="en-US" dirty="0" smtClean="0"/>
          </a:p>
          <a:p>
            <a:pPr marL="0" indent="0"/>
            <a:endParaRPr lang="en-US" dirty="0"/>
          </a:p>
        </p:txBody>
      </p:sp>
    </p:spTree>
    <p:extLst>
      <p:ext uri="{BB962C8B-B14F-4D97-AF65-F5344CB8AC3E}">
        <p14:creationId xmlns:p14="http://schemas.microsoft.com/office/powerpoint/2010/main" val="155874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382119601"/>
              </p:ext>
            </p:extLst>
          </p:nvPr>
        </p:nvGraphicFramePr>
        <p:xfrm>
          <a:off x="0" y="1285860"/>
          <a:ext cx="9144000" cy="5212080"/>
        </p:xfrm>
        <a:graphic>
          <a:graphicData uri="http://schemas.openxmlformats.org/drawingml/2006/table">
            <a:tbl>
              <a:tblPr firstRow="1" bandRow="1">
                <a:tableStyleId>{5C22544A-7EE6-4342-B048-85BDC9FD1C3A}</a:tableStyleId>
              </a:tblPr>
              <a:tblGrid>
                <a:gridCol w="2434119"/>
                <a:gridCol w="6709881"/>
              </a:tblGrid>
              <a:tr h="320844">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320844">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kern="1200" dirty="0" smtClean="0">
                          <a:solidFill>
                            <a:schemeClr val="dk1"/>
                          </a:solidFill>
                          <a:latin typeface="+mn-lt"/>
                          <a:ea typeface="+mn-ea"/>
                          <a:cs typeface="+mn-cs"/>
                        </a:rPr>
                        <a:t>Giovanna: Genitore</a:t>
                      </a:r>
                    </a:p>
                  </a:txBody>
                  <a:tcPr/>
                </a:tc>
              </a:tr>
              <a:tr h="3930343">
                <a:tc>
                  <a:txBody>
                    <a:bodyPr/>
                    <a:lstStyle/>
                    <a:p>
                      <a:r>
                        <a:rPr lang="it-IT" b="1" dirty="0" smtClean="0"/>
                        <a:t>Flusso degli eventi</a:t>
                      </a:r>
                      <a:endParaRPr lang="it-IT"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è mamma di un bambino all'asilo e chiacchierando con le altre mamme ha saputo che c'è un nuovo questionario disponibile riguardante il servizio mensa che ancora non ha compilato.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si collega ad @silo e dopo aver effettuato il login, clicca su Questionari.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seleziona Questionario qualità Mensa.</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it-IT" dirty="0" smtClean="0"/>
                        <a:t>Il sistema mostra a</a:t>
                      </a:r>
                      <a:r>
                        <a:rPr lang="it-IT" baseline="0" dirty="0" smtClean="0"/>
                        <a:t> Giovanna </a:t>
                      </a:r>
                      <a:r>
                        <a:rPr lang="it-IT" dirty="0" smtClean="0"/>
                        <a:t>il questionario da compilare.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salta le domande relative ai propri dati personali perché già compilate e risponde alle altre domande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sottomette il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lang="it-IT" dirty="0" smtClean="0"/>
                        <a:t>7.    Il sistema mostra un messaggio con scritto “Grazie per aver compilato il questionario”.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342900" lvl="0" indent="-342900" algn="l">
                        <a:buFont typeface="+mj-lt"/>
                        <a:buAutoNum type="arabicPeriod"/>
                      </a:pPr>
                      <a:endParaRPr lang="it-IT" dirty="0"/>
                    </a:p>
                  </a:txBody>
                  <a:tcPr/>
                </a:tc>
              </a:tr>
            </a:tbl>
          </a:graphicData>
        </a:graphic>
      </p:graphicFrame>
      <p:sp>
        <p:nvSpPr>
          <p:cNvPr id="5" name="CasellaDiTesto 4"/>
          <p:cNvSpPr txBox="1"/>
          <p:nvPr/>
        </p:nvSpPr>
        <p:spPr>
          <a:xfrm>
            <a:off x="1428728" y="6488668"/>
            <a:ext cx="6176884" cy="400110"/>
          </a:xfrm>
          <a:prstGeom prst="rect">
            <a:avLst/>
          </a:prstGeom>
          <a:noFill/>
        </p:spPr>
        <p:txBody>
          <a:bodyPr wrap="none" rtlCol="0">
            <a:spAutoFit/>
          </a:bodyPr>
          <a:lstStyle/>
          <a:p>
            <a:r>
              <a:rPr lang="it-IT" sz="2000" b="1" dirty="0" smtClean="0">
                <a:solidFill>
                  <a:schemeClr val="accent5">
                    <a:lumMod val="50000"/>
                  </a:schemeClr>
                </a:solidFill>
              </a:rPr>
              <a:t>Tracciabilità Nome file</a:t>
            </a:r>
            <a:r>
              <a:rPr lang="it-IT" b="1" dirty="0" smtClean="0"/>
              <a:t>: </a:t>
            </a:r>
            <a:r>
              <a:rPr lang="it-IT" b="1" dirty="0" smtClean="0"/>
              <a:t>SC_H_49_Compilazione </a:t>
            </a:r>
            <a:r>
              <a:rPr lang="it-IT" b="1" dirty="0" smtClean="0"/>
              <a:t>questionario</a:t>
            </a:r>
            <a:endParaRPr lang="it-IT"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Difetti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4441" y="1783994"/>
            <a:ext cx="8429684" cy="2725125"/>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a:r>
              <a:rPr lang="en-US" sz="3000" dirty="0" err="1" smtClean="0"/>
              <a:t>Elevata</a:t>
            </a:r>
            <a:r>
              <a:rPr lang="en-US" sz="3000" dirty="0" smtClean="0"/>
              <a:t> </a:t>
            </a:r>
            <a:r>
              <a:rPr lang="en-US" sz="3000" dirty="0" err="1" smtClean="0"/>
              <a:t>complessità</a:t>
            </a:r>
            <a:r>
              <a:rPr lang="en-US" sz="3000" dirty="0" smtClean="0"/>
              <a:t> </a:t>
            </a:r>
            <a:r>
              <a:rPr lang="en-US" sz="3000" dirty="0" err="1" smtClean="0"/>
              <a:t>della</a:t>
            </a:r>
            <a:r>
              <a:rPr lang="en-US" sz="3000" dirty="0" smtClean="0"/>
              <a:t> </a:t>
            </a:r>
            <a:r>
              <a:rPr lang="en-US" sz="3000" dirty="0" err="1" smtClean="0"/>
              <a:t>classe</a:t>
            </a:r>
            <a:endParaRPr lang="en-US" sz="3000" dirty="0" smtClean="0"/>
          </a:p>
          <a:p>
            <a:pPr marL="365760" lvl="1" indent="0"/>
            <a:r>
              <a:rPr lang="en-US" dirty="0" smtClean="0"/>
              <a:t> </a:t>
            </a:r>
            <a:r>
              <a:rPr lang="en-US" dirty="0" err="1" smtClean="0"/>
              <a:t>ControlQuestionario</a:t>
            </a:r>
            <a:endParaRPr lang="en-US" dirty="0" smtClean="0"/>
          </a:p>
          <a:p>
            <a:pPr marL="365760" lvl="1" indent="0"/>
            <a:endParaRPr lang="en-US" dirty="0" smtClean="0"/>
          </a:p>
          <a:p>
            <a:pPr marL="0" indent="0"/>
            <a:r>
              <a:rPr lang="en-US" sz="3000" dirty="0" smtClean="0"/>
              <a:t>Porzioni di codice </a:t>
            </a:r>
            <a:r>
              <a:rPr lang="en-US" sz="3000" dirty="0" err="1" smtClean="0"/>
              <a:t>poco</a:t>
            </a:r>
            <a:r>
              <a:rPr lang="en-US" sz="3000" dirty="0" smtClean="0"/>
              <a:t> </a:t>
            </a:r>
            <a:r>
              <a:rPr lang="en-US" sz="3000" dirty="0" smtClean="0"/>
              <a:t>commentate</a:t>
            </a:r>
          </a:p>
          <a:p>
            <a:pPr marL="0" indent="0"/>
            <a:endParaRPr lang="en-US" sz="3000" dirty="0" smtClean="0"/>
          </a:p>
          <a:p>
            <a:pPr marL="0" indent="0"/>
            <a:r>
              <a:rPr lang="en-US" sz="3000" dirty="0" err="1" smtClean="0"/>
              <a:t>Presenza</a:t>
            </a:r>
            <a:r>
              <a:rPr lang="en-US" sz="3000" dirty="0" smtClean="0"/>
              <a:t> di un </a:t>
            </a:r>
            <a:r>
              <a:rPr lang="en-US" sz="3000" dirty="0" err="1" smtClean="0"/>
              <a:t>unica</a:t>
            </a:r>
            <a:r>
              <a:rPr lang="en-US" sz="3000" dirty="0" smtClean="0"/>
              <a:t> </a:t>
            </a:r>
            <a:r>
              <a:rPr lang="en-US" sz="3000" dirty="0" err="1" smtClean="0"/>
              <a:t>Eccezione</a:t>
            </a:r>
            <a:endParaRPr lang="en-US" sz="3000" dirty="0" smtClean="0"/>
          </a:p>
          <a:p>
            <a:pPr marL="365760" lvl="1" indent="0"/>
            <a:r>
              <a:rPr lang="en-US" dirty="0" err="1" smtClean="0"/>
              <a:t>QuestionarioException</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6146" name="Picture 2" descr="D:\Tony\Omini\omino_soccorso.jpg"/>
          <p:cNvPicPr>
            <a:picLocks noChangeAspect="1" noChangeArrowheads="1"/>
          </p:cNvPicPr>
          <p:nvPr/>
        </p:nvPicPr>
        <p:blipFill>
          <a:blip r:embed="rId3"/>
          <a:srcRect/>
          <a:stretch>
            <a:fillRect/>
          </a:stretch>
        </p:blipFill>
        <p:spPr bwMode="auto">
          <a:xfrm>
            <a:off x="7236296" y="3645024"/>
            <a:ext cx="1039324" cy="146684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down)">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6"/>
                                        </p:tgtEl>
                                        <p:attrNameLst>
                                          <p:attrName>style.visibility</p:attrName>
                                        </p:attrNameLst>
                                      </p:cBhvr>
                                      <p:to>
                                        <p:strVal val="visible"/>
                                      </p:to>
                                    </p:set>
                                    <p:animEffect transition="in" filter="fade">
                                      <p:cBhvr>
                                        <p:cTn id="2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Pregi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0" y="2060848"/>
            <a:ext cx="9144000" cy="41044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sz="3000" dirty="0" err="1" smtClean="0"/>
              <a:t>Sistema</a:t>
            </a:r>
            <a:r>
              <a:rPr lang="en-US" sz="3000" dirty="0" smtClean="0"/>
              <a:t> </a:t>
            </a:r>
            <a:r>
              <a:rPr lang="en-US" sz="3000" dirty="0" err="1" smtClean="0"/>
              <a:t>aderente</a:t>
            </a:r>
            <a:r>
              <a:rPr lang="en-US" sz="3000" dirty="0" smtClean="0"/>
              <a:t> </a:t>
            </a:r>
            <a:r>
              <a:rPr lang="en-US" sz="3000" dirty="0" smtClean="0"/>
              <a:t>ai requisiti e </a:t>
            </a:r>
            <a:r>
              <a:rPr lang="en-US" sz="3000" dirty="0" err="1" smtClean="0"/>
              <a:t>alle</a:t>
            </a:r>
            <a:r>
              <a:rPr lang="en-US" sz="3000" dirty="0" smtClean="0"/>
              <a:t> </a:t>
            </a:r>
            <a:r>
              <a:rPr lang="en-US" sz="3000" dirty="0" smtClean="0"/>
              <a:t>aspettative del </a:t>
            </a:r>
            <a:r>
              <a:rPr lang="en-US" sz="3000" dirty="0" err="1" smtClean="0"/>
              <a:t>cliente</a:t>
            </a:r>
            <a:endParaRPr lang="en-US" sz="3000" dirty="0" smtClean="0"/>
          </a:p>
          <a:p>
            <a:pPr marL="0" indent="0"/>
            <a:endParaRPr lang="en-US" sz="3000" dirty="0" smtClean="0"/>
          </a:p>
          <a:p>
            <a:pPr marL="0" indent="0"/>
            <a:r>
              <a:rPr lang="en-US" sz="3000" dirty="0" err="1"/>
              <a:t>Implementazione</a:t>
            </a:r>
            <a:r>
              <a:rPr lang="en-US" sz="3000" dirty="0"/>
              <a:t> </a:t>
            </a:r>
            <a:r>
              <a:rPr lang="en-US" sz="3000" dirty="0" err="1"/>
              <a:t>della</a:t>
            </a:r>
            <a:r>
              <a:rPr lang="en-US" sz="3000" dirty="0"/>
              <a:t> </a:t>
            </a:r>
            <a:r>
              <a:rPr lang="en-US" sz="3000" dirty="0" err="1"/>
              <a:t>gestione</a:t>
            </a:r>
            <a:r>
              <a:rPr lang="en-US" sz="3000" dirty="0"/>
              <a:t> </a:t>
            </a:r>
            <a:r>
              <a:rPr lang="en-US" sz="3000" dirty="0" err="1"/>
              <a:t>Eventi</a:t>
            </a:r>
            <a:r>
              <a:rPr lang="en-US" sz="3000" dirty="0"/>
              <a:t> </a:t>
            </a:r>
            <a:r>
              <a:rPr lang="en-US" sz="3000" dirty="0" smtClean="0"/>
              <a:t> </a:t>
            </a:r>
            <a:r>
              <a:rPr lang="en-US" sz="3000" dirty="0"/>
              <a:t>(</a:t>
            </a:r>
            <a:r>
              <a:rPr lang="en-US" sz="3000" dirty="0" err="1"/>
              <a:t>priorità</a:t>
            </a:r>
            <a:r>
              <a:rPr lang="en-US" sz="3000" dirty="0"/>
              <a:t> media</a:t>
            </a:r>
            <a:r>
              <a:rPr lang="en-US" sz="3000" dirty="0" smtClean="0"/>
              <a:t>)</a:t>
            </a:r>
          </a:p>
          <a:p>
            <a:pPr marL="0" indent="0"/>
            <a:endParaRPr lang="en-US" sz="3000" dirty="0"/>
          </a:p>
          <a:p>
            <a:pPr marL="0" indent="0"/>
            <a:r>
              <a:rPr lang="en-US" sz="3000" dirty="0" err="1" smtClean="0"/>
              <a:t>Integrazione</a:t>
            </a:r>
            <a:r>
              <a:rPr lang="en-US" sz="3000" dirty="0" smtClean="0"/>
              <a:t> account Forum e </a:t>
            </a:r>
            <a:r>
              <a:rPr lang="en-US" sz="3000" dirty="0" err="1" smtClean="0"/>
              <a:t>Atsilo</a:t>
            </a:r>
            <a:endParaRPr lang="en-US" sz="3000" dirty="0" smtClean="0"/>
          </a:p>
          <a:p>
            <a:pPr marL="640080" lvl="2" indent="0">
              <a:buNone/>
            </a:pPr>
            <a:endParaRPr lang="en-US" sz="3000"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7170" name="Picture 2" descr="D:\Tony\Omini\omino_verifica.jpg"/>
          <p:cNvPicPr>
            <a:picLocks noChangeAspect="1" noChangeArrowheads="1"/>
          </p:cNvPicPr>
          <p:nvPr/>
        </p:nvPicPr>
        <p:blipFill>
          <a:blip r:embed="rId3"/>
          <a:srcRect/>
          <a:stretch>
            <a:fillRect/>
          </a:stretch>
        </p:blipFill>
        <p:spPr bwMode="auto">
          <a:xfrm>
            <a:off x="7215206" y="4214818"/>
            <a:ext cx="12573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170"/>
                                        </p:tgtEl>
                                        <p:attrNameLst>
                                          <p:attrName>style.visibility</p:attrName>
                                        </p:attrNameLst>
                                      </p:cBhvr>
                                      <p:to>
                                        <p:strVal val="visible"/>
                                      </p:to>
                                    </p:set>
                                    <p:animEffect transition="in" filter="fade">
                                      <p:cBhvr>
                                        <p:cTn id="25"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Tramite </a:t>
            </a:r>
            <a:r>
              <a:rPr lang="it-IT" sz="3600" b="1" dirty="0" err="1" smtClean="0">
                <a:latin typeface="+mj-lt"/>
              </a:rPr>
              <a:t>Junit</a:t>
            </a:r>
            <a:endParaRPr lang="it-IT" b="1" dirty="0" smtClean="0">
              <a:latin typeface="+mj-lt"/>
            </a:endParaRPr>
          </a:p>
          <a:p>
            <a:pPr algn="ctr"/>
            <a:endParaRPr lang="it-IT" dirty="0">
              <a:latin typeface="+mj-lt"/>
            </a:endParaRPr>
          </a:p>
        </p:txBody>
      </p:sp>
      <p:sp>
        <p:nvSpPr>
          <p:cNvPr id="3" name="CasellaDiTesto 2"/>
          <p:cNvSpPr txBox="1"/>
          <p:nvPr/>
        </p:nvSpPr>
        <p:spPr>
          <a:xfrm>
            <a:off x="251520" y="2924944"/>
            <a:ext cx="184731" cy="369332"/>
          </a:xfrm>
          <a:prstGeom prst="rect">
            <a:avLst/>
          </a:prstGeom>
          <a:noFill/>
        </p:spPr>
        <p:txBody>
          <a:bodyPr wrap="none" rtlCol="0">
            <a:spAutoFit/>
          </a:bodyPr>
          <a:lstStyle/>
          <a:p>
            <a:endParaRPr lang="it-IT" dirty="0"/>
          </a:p>
        </p:txBody>
      </p:sp>
      <p:sp>
        <p:nvSpPr>
          <p:cNvPr id="4" name="Subtitle 2"/>
          <p:cNvSpPr txBox="1">
            <a:spLocks/>
          </p:cNvSpPr>
          <p:nvPr/>
        </p:nvSpPr>
        <p:spPr>
          <a:xfrm>
            <a:off x="0" y="1628800"/>
            <a:ext cx="9144000" cy="5229200"/>
          </a:xfrm>
          <a:prstGeom prst="rect">
            <a:avLst/>
          </a:prstGeom>
        </p:spPr>
        <p:txBody>
          <a:bodyPr>
            <a:noAutofit/>
          </a:bodyPr>
          <a:lst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it-IT" sz="1400" dirty="0" smtClean="0">
                <a:latin typeface="+mj-lt"/>
                <a:cs typeface="Arial" pitchFamily="34" charset="0"/>
              </a:rPr>
              <a:t>Per procedere con il testing abbiamo utilizzato le Classi di Equivalenza</a:t>
            </a:r>
          </a:p>
          <a:p>
            <a:pPr algn="just"/>
            <a:r>
              <a:rPr lang="it-IT" sz="1400" dirty="0" smtClean="0">
                <a:latin typeface="+mj-lt"/>
                <a:cs typeface="Arial" pitchFamily="34" charset="0"/>
              </a:rPr>
              <a:t>Eccone un esempio</a:t>
            </a:r>
          </a:p>
          <a:p>
            <a:pPr marL="285750" indent="-285750" algn="just">
              <a:buFontTx/>
              <a:buChar char="-"/>
            </a:pPr>
            <a:r>
              <a:rPr lang="it-IT" sz="1400" dirty="0" smtClean="0">
                <a:latin typeface="+mj-lt"/>
                <a:cs typeface="Arial" pitchFamily="34" charset="0"/>
              </a:rPr>
              <a:t>Classe: </a:t>
            </a:r>
            <a:r>
              <a:rPr lang="it-IT" sz="1400" dirty="0" err="1" smtClean="0">
                <a:latin typeface="+mj-lt"/>
                <a:cs typeface="Arial" pitchFamily="34" charset="0"/>
              </a:rPr>
              <a:t>ControlQuestionari</a:t>
            </a:r>
            <a:r>
              <a:rPr lang="it-IT" sz="1400" dirty="0" smtClean="0">
                <a:latin typeface="+mj-lt"/>
                <a:cs typeface="Arial" pitchFamily="34" charset="0"/>
              </a:rPr>
              <a:t> Layer: Application</a:t>
            </a:r>
          </a:p>
          <a:p>
            <a:pPr marL="285750" indent="-285750" algn="just">
              <a:buFontTx/>
              <a:buChar char="-"/>
            </a:pPr>
            <a:r>
              <a:rPr lang="it-IT" sz="1400" dirty="0" smtClean="0">
                <a:latin typeface="+mj-lt"/>
                <a:cs typeface="Arial" pitchFamily="34" charset="0"/>
              </a:rPr>
              <a:t>Metodo: </a:t>
            </a:r>
          </a:p>
          <a:p>
            <a:pPr marL="285750" indent="-285750" algn="just">
              <a:buFontTx/>
              <a:buChar char="-"/>
            </a:pPr>
            <a:endParaRPr lang="it-IT" sz="1400" dirty="0" smtClean="0">
              <a:latin typeface="+mj-lt"/>
              <a:cs typeface="Arial" pitchFamily="34" charset="0"/>
            </a:endParaRPr>
          </a:p>
          <a:p>
            <a:pPr marL="285750" indent="-285750" algn="just">
              <a:buFontTx/>
              <a:buChar char="-"/>
            </a:pPr>
            <a:r>
              <a:rPr lang="it-IT" sz="1400" b="1" dirty="0" smtClean="0">
                <a:latin typeface="+mj-lt"/>
                <a:cs typeface="Arial" pitchFamily="34" charset="0"/>
              </a:rPr>
              <a:t>/**</a:t>
            </a:r>
          </a:p>
          <a:p>
            <a:pPr marL="285750" indent="-285750" algn="just">
              <a:buFontTx/>
              <a:buChar char="-"/>
            </a:pPr>
            <a:r>
              <a:rPr lang="it-IT" sz="1400" b="1" dirty="0" smtClean="0">
                <a:latin typeface="+mj-lt"/>
                <a:cs typeface="Arial" pitchFamily="34" charset="0"/>
              </a:rPr>
              <a:t>* </a:t>
            </a:r>
            <a:r>
              <a:rPr lang="it-IT" sz="1400" dirty="0" smtClean="0">
                <a:latin typeface="+mj-lt"/>
                <a:cs typeface="Arial" pitchFamily="34" charset="0"/>
              </a:rPr>
              <a:t>metodo che controlla se il questionario è </a:t>
            </a:r>
            <a:r>
              <a:rPr lang="it-IT" sz="1400" i="1" dirty="0" smtClean="0">
                <a:latin typeface="+mj-lt"/>
                <a:cs typeface="Arial" pitchFamily="34" charset="0"/>
              </a:rPr>
              <a:t>editabile </a:t>
            </a:r>
            <a:r>
              <a:rPr lang="it-IT" sz="1400" dirty="0" smtClean="0">
                <a:latin typeface="+mj-lt"/>
                <a:cs typeface="Arial" pitchFamily="34" charset="0"/>
              </a:rPr>
              <a:t>(modificabile o cancellabile)</a:t>
            </a:r>
          </a:p>
          <a:p>
            <a:pPr marL="285750" indent="-285750" algn="just">
              <a:buFontTx/>
              <a:buChar char="-"/>
            </a:pPr>
            <a:r>
              <a:rPr lang="it-IT" sz="1400" b="1" dirty="0" smtClean="0">
                <a:latin typeface="+mj-lt"/>
                <a:cs typeface="Arial" pitchFamily="34" charset="0"/>
              </a:rPr>
              <a:t>* </a:t>
            </a:r>
            <a:r>
              <a:rPr lang="it-IT" sz="1400" dirty="0" smtClean="0">
                <a:latin typeface="+mj-lt"/>
                <a:cs typeface="Arial" pitchFamily="34" charset="0"/>
              </a:rPr>
              <a:t>un questionario è editabile se non è in vigore.</a:t>
            </a:r>
          </a:p>
          <a:p>
            <a:pPr marL="285750" indent="-285750" algn="just">
              <a:buFontTx/>
              <a:buChar char="-"/>
            </a:pPr>
            <a:r>
              <a:rPr lang="it-IT" sz="1400" b="1" dirty="0" smtClean="0">
                <a:latin typeface="+mj-lt"/>
                <a:cs typeface="Arial" pitchFamily="34" charset="0"/>
              </a:rPr>
              <a:t>* </a:t>
            </a:r>
            <a:r>
              <a:rPr lang="it-IT" sz="1400" dirty="0" smtClean="0">
                <a:latin typeface="+mj-lt"/>
                <a:cs typeface="Arial" pitchFamily="34" charset="0"/>
              </a:rPr>
              <a:t>Un questionario è in vigore se la data odierna è compresa tra la data di inizio del questionario e la sua data * * di fine</a:t>
            </a:r>
          </a:p>
          <a:p>
            <a:pPr marL="285750" indent="-285750" algn="just">
              <a:buFontTx/>
              <a:buChar char="-"/>
            </a:pPr>
            <a:r>
              <a:rPr lang="it-IT" sz="1400" b="1" dirty="0" smtClean="0">
                <a:latin typeface="+mj-lt"/>
                <a:cs typeface="Arial" pitchFamily="34" charset="0"/>
              </a:rPr>
              <a:t>*</a:t>
            </a:r>
            <a:r>
              <a:rPr lang="it-IT" sz="1400" dirty="0" smtClean="0">
                <a:latin typeface="+mj-lt"/>
                <a:cs typeface="Arial" pitchFamily="34" charset="0"/>
              </a:rPr>
              <a:t>@</a:t>
            </a:r>
            <a:r>
              <a:rPr lang="it-IT" sz="1400" dirty="0" err="1" smtClean="0">
                <a:latin typeface="+mj-lt"/>
                <a:cs typeface="Arial" pitchFamily="34" charset="0"/>
              </a:rPr>
              <a:t>param</a:t>
            </a:r>
            <a:r>
              <a:rPr lang="it-IT" sz="1400" dirty="0" smtClean="0">
                <a:latin typeface="+mj-lt"/>
                <a:cs typeface="Arial" pitchFamily="34" charset="0"/>
              </a:rPr>
              <a:t>: Questionario q </a:t>
            </a:r>
          </a:p>
          <a:p>
            <a:pPr marL="285750" indent="-285750" algn="just">
              <a:buFontTx/>
              <a:buChar char="-"/>
            </a:pPr>
            <a:r>
              <a:rPr lang="it-IT" sz="1400" b="1" dirty="0" smtClean="0">
                <a:latin typeface="+mj-lt"/>
                <a:cs typeface="Arial" pitchFamily="34" charset="0"/>
              </a:rPr>
              <a:t>* </a:t>
            </a:r>
            <a:r>
              <a:rPr lang="it-IT" sz="1400" dirty="0" smtClean="0">
                <a:latin typeface="+mj-lt"/>
                <a:cs typeface="Arial" pitchFamily="34" charset="0"/>
              </a:rPr>
              <a:t>@</a:t>
            </a:r>
            <a:r>
              <a:rPr lang="it-IT" sz="1400" dirty="0" err="1" smtClean="0">
                <a:latin typeface="+mj-lt"/>
                <a:cs typeface="Arial" pitchFamily="34" charset="0"/>
              </a:rPr>
              <a:t>return</a:t>
            </a:r>
            <a:r>
              <a:rPr lang="it-IT" sz="1400" dirty="0" smtClean="0">
                <a:latin typeface="+mj-lt"/>
                <a:cs typeface="Arial" pitchFamily="34" charset="0"/>
              </a:rPr>
              <a:t> : </a:t>
            </a:r>
            <a:r>
              <a:rPr lang="it-IT" sz="1400" dirty="0" err="1" smtClean="0">
                <a:latin typeface="+mj-lt"/>
                <a:cs typeface="Arial" pitchFamily="34" charset="0"/>
              </a:rPr>
              <a:t>boolean</a:t>
            </a:r>
            <a:r>
              <a:rPr lang="it-IT" sz="1400" dirty="0" smtClean="0">
                <a:latin typeface="+mj-lt"/>
                <a:cs typeface="Arial" pitchFamily="34" charset="0"/>
              </a:rPr>
              <a:t> , </a:t>
            </a:r>
            <a:r>
              <a:rPr lang="it-IT" sz="1400" dirty="0" err="1" smtClean="0">
                <a:latin typeface="+mj-lt"/>
                <a:cs typeface="Arial" pitchFamily="34" charset="0"/>
              </a:rPr>
              <a:t>true</a:t>
            </a:r>
            <a:r>
              <a:rPr lang="it-IT" sz="1400" dirty="0" smtClean="0">
                <a:latin typeface="+mj-lt"/>
                <a:cs typeface="Arial" pitchFamily="34" charset="0"/>
              </a:rPr>
              <a:t> se il questionario è </a:t>
            </a:r>
            <a:r>
              <a:rPr lang="it-IT" sz="1400" i="1" dirty="0" smtClean="0">
                <a:latin typeface="+mj-lt"/>
                <a:cs typeface="Arial" pitchFamily="34" charset="0"/>
              </a:rPr>
              <a:t>editabile</a:t>
            </a:r>
            <a:r>
              <a:rPr lang="it-IT" sz="1400" dirty="0" smtClean="0">
                <a:latin typeface="+mj-lt"/>
                <a:cs typeface="Arial" pitchFamily="34" charset="0"/>
              </a:rPr>
              <a:t>, false altrimenti</a:t>
            </a:r>
          </a:p>
          <a:p>
            <a:pPr marL="285750" indent="-285750" algn="just">
              <a:buFontTx/>
              <a:buChar char="-"/>
            </a:pPr>
            <a:r>
              <a:rPr lang="it-IT" sz="1400" b="1" dirty="0" smtClean="0">
                <a:latin typeface="+mj-lt"/>
                <a:cs typeface="Arial" pitchFamily="34" charset="0"/>
              </a:rPr>
              <a:t>* </a:t>
            </a:r>
            <a:r>
              <a:rPr lang="it-IT" sz="1400" dirty="0" smtClean="0">
                <a:latin typeface="+mj-lt"/>
                <a:cs typeface="Arial" pitchFamily="34" charset="0"/>
              </a:rPr>
              <a:t>@</a:t>
            </a:r>
            <a:r>
              <a:rPr lang="it-IT" sz="1400" dirty="0" err="1" smtClean="0">
                <a:latin typeface="+mj-lt"/>
                <a:cs typeface="Arial" pitchFamily="34" charset="0"/>
              </a:rPr>
              <a:t>pre</a:t>
            </a:r>
            <a:r>
              <a:rPr lang="it-IT" sz="1400" dirty="0" smtClean="0">
                <a:latin typeface="+mj-lt"/>
                <a:cs typeface="Arial" pitchFamily="34" charset="0"/>
              </a:rPr>
              <a:t> : q!=</a:t>
            </a:r>
            <a:r>
              <a:rPr lang="it-IT" sz="1400" dirty="0" err="1" smtClean="0">
                <a:latin typeface="+mj-lt"/>
                <a:cs typeface="Arial" pitchFamily="34" charset="0"/>
              </a:rPr>
              <a:t>null</a:t>
            </a:r>
            <a:endParaRPr lang="it-IT" sz="1400" b="1" dirty="0" smtClean="0">
              <a:latin typeface="+mj-lt"/>
              <a:cs typeface="Arial" pitchFamily="34" charset="0"/>
            </a:endParaRPr>
          </a:p>
          <a:p>
            <a:pPr marL="285750" indent="-285750" algn="just">
              <a:buFontTx/>
              <a:buChar char="-"/>
            </a:pPr>
            <a:r>
              <a:rPr lang="it-IT" sz="1400" b="1" dirty="0" smtClean="0">
                <a:latin typeface="+mj-lt"/>
                <a:cs typeface="Arial" pitchFamily="34" charset="0"/>
              </a:rPr>
              <a:t>**/</a:t>
            </a:r>
          </a:p>
          <a:p>
            <a:pPr marL="285750" indent="-285750" algn="just">
              <a:buFontTx/>
              <a:buChar char="-"/>
            </a:pPr>
            <a:r>
              <a:rPr lang="it-IT" sz="1400" b="1" dirty="0" smtClean="0">
                <a:solidFill>
                  <a:schemeClr val="accent5">
                    <a:lumMod val="50000"/>
                  </a:schemeClr>
                </a:solidFill>
                <a:latin typeface="+mj-lt"/>
              </a:rPr>
              <a:t>public </a:t>
            </a:r>
            <a:r>
              <a:rPr lang="it-IT" sz="1400" b="1" dirty="0" err="1" smtClean="0">
                <a:solidFill>
                  <a:schemeClr val="accent5">
                    <a:lumMod val="50000"/>
                  </a:schemeClr>
                </a:solidFill>
                <a:latin typeface="+mj-lt"/>
              </a:rPr>
              <a:t>boolean</a:t>
            </a:r>
            <a:r>
              <a:rPr lang="it-IT" sz="1400" b="1" dirty="0" smtClean="0">
                <a:solidFill>
                  <a:schemeClr val="accent5">
                    <a:lumMod val="50000"/>
                  </a:schemeClr>
                </a:solidFill>
                <a:latin typeface="+mj-lt"/>
              </a:rPr>
              <a:t> </a:t>
            </a:r>
            <a:r>
              <a:rPr lang="it-IT" sz="1400" b="1" dirty="0" err="1" smtClean="0">
                <a:solidFill>
                  <a:schemeClr val="accent5">
                    <a:lumMod val="50000"/>
                  </a:schemeClr>
                </a:solidFill>
                <a:latin typeface="+mj-lt"/>
              </a:rPr>
              <a:t>isEditable</a:t>
            </a:r>
            <a:r>
              <a:rPr lang="it-IT" sz="1400" b="1" dirty="0" smtClean="0">
                <a:solidFill>
                  <a:schemeClr val="accent5">
                    <a:lumMod val="50000"/>
                  </a:schemeClr>
                </a:solidFill>
                <a:latin typeface="+mj-lt"/>
              </a:rPr>
              <a:t>(Questionario q)</a:t>
            </a:r>
            <a:endParaRPr lang="it-IT" sz="1400" b="1" dirty="0" smtClean="0">
              <a:latin typeface="+mj-lt"/>
            </a:endParaRPr>
          </a:p>
          <a:p>
            <a:pPr algn="just"/>
            <a:endParaRPr lang="it-IT" sz="1400" b="1" dirty="0" smtClean="0">
              <a:latin typeface="+mj-lt"/>
            </a:endParaRPr>
          </a:p>
          <a:p>
            <a:pPr marL="285750" indent="-285750" algn="just">
              <a:buFontTx/>
              <a:buChar char="-"/>
            </a:pPr>
            <a:endParaRPr lang="it-IT" sz="2000" b="1" dirty="0" smtClean="0"/>
          </a:p>
          <a:p>
            <a:pPr marL="0" indent="0" algn="just">
              <a:buNone/>
            </a:pPr>
            <a:endParaRPr lang="it-IT" sz="1400" dirty="0" smtClean="0">
              <a:latin typeface="Arial" pitchFamily="34" charset="0"/>
              <a:cs typeface="Arial" pitchFamily="34" charset="0"/>
            </a:endParaRPr>
          </a:p>
        </p:txBody>
      </p:sp>
    </p:spTree>
    <p:extLst>
      <p:ext uri="{BB962C8B-B14F-4D97-AF65-F5344CB8AC3E}">
        <p14:creationId xmlns:p14="http://schemas.microsoft.com/office/powerpoint/2010/main" val="134615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val="1603526078"/>
              </p:ext>
            </p:extLst>
          </p:nvPr>
        </p:nvGraphicFramePr>
        <p:xfrm>
          <a:off x="1619672" y="2492896"/>
          <a:ext cx="6096000" cy="1381760"/>
        </p:xfrm>
        <a:graphic>
          <a:graphicData uri="http://schemas.openxmlformats.org/drawingml/2006/table">
            <a:tbl>
              <a:tblPr firstRow="1" bandRow="1">
                <a:tableStyleId>{5C22544A-7EE6-4342-B048-85BDC9FD1C3A}</a:tableStyleId>
              </a:tblPr>
              <a:tblGrid>
                <a:gridCol w="2520280"/>
                <a:gridCol w="3575720"/>
              </a:tblGrid>
              <a:tr h="370840">
                <a:tc>
                  <a:txBody>
                    <a:bodyPr/>
                    <a:lstStyle/>
                    <a:p>
                      <a:r>
                        <a:rPr lang="it-IT" dirty="0" smtClean="0"/>
                        <a:t>Caso di</a:t>
                      </a:r>
                      <a:r>
                        <a:rPr lang="it-IT" baseline="0" dirty="0" smtClean="0"/>
                        <a:t> test</a:t>
                      </a:r>
                      <a:endParaRPr lang="it-IT" dirty="0"/>
                    </a:p>
                  </a:txBody>
                  <a:tcPr/>
                </a:tc>
                <a:tc>
                  <a:txBody>
                    <a:bodyPr/>
                    <a:lstStyle/>
                    <a:p>
                      <a:r>
                        <a:rPr lang="it-IT" dirty="0" smtClean="0"/>
                        <a:t>Output Atteso</a:t>
                      </a:r>
                      <a:endParaRPr lang="it-IT" dirty="0"/>
                    </a:p>
                  </a:txBody>
                  <a:tcPr/>
                </a:tc>
              </a:tr>
              <a:tr h="370840">
                <a:tc>
                  <a:txBody>
                    <a:bodyPr/>
                    <a:lstStyle/>
                    <a:p>
                      <a:r>
                        <a:rPr lang="it-IT" dirty="0" smtClean="0"/>
                        <a:t>Questionario</a:t>
                      </a:r>
                      <a:r>
                        <a:rPr lang="it-IT" baseline="0" dirty="0" smtClean="0"/>
                        <a:t> editabile</a:t>
                      </a:r>
                      <a:endParaRPr lang="it-IT" dirty="0"/>
                    </a:p>
                  </a:txBody>
                  <a:tcPr/>
                </a:tc>
                <a:tc>
                  <a:txBody>
                    <a:bodyPr/>
                    <a:lstStyle/>
                    <a:p>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p14="http://schemas.microsoft.com/office/powerpoint/2010/main" val="1428921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1° Report 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val="3377787449"/>
              </p:ext>
            </p:extLst>
          </p:nvPr>
        </p:nvGraphicFramePr>
        <p:xfrm>
          <a:off x="1547664" y="2780928"/>
          <a:ext cx="6096000" cy="1651000"/>
        </p:xfrm>
        <a:graphic>
          <a:graphicData uri="http://schemas.openxmlformats.org/drawingml/2006/table">
            <a:tbl>
              <a:tblPr firstRow="1" bandRow="1">
                <a:tableStyleId>{5C22544A-7EE6-4342-B048-85BDC9FD1C3A}</a:tableStyleId>
              </a:tblPr>
              <a:tblGrid>
                <a:gridCol w="1588510"/>
                <a:gridCol w="2253745"/>
                <a:gridCol w="2253745"/>
              </a:tblGrid>
              <a:tr h="370840">
                <a:tc>
                  <a:txBody>
                    <a:bodyPr/>
                    <a:lstStyle/>
                    <a:p>
                      <a:r>
                        <a:rPr lang="it-IT" dirty="0" smtClean="0"/>
                        <a:t>Caso di</a:t>
                      </a:r>
                      <a:r>
                        <a:rPr lang="it-IT" baseline="0" dirty="0" smtClean="0"/>
                        <a:t> test</a:t>
                      </a:r>
                      <a:endParaRPr lang="it-IT" dirty="0"/>
                    </a:p>
                  </a:txBody>
                  <a:tcPr/>
                </a:tc>
                <a:tc>
                  <a:txBody>
                    <a:bodyPr/>
                    <a:lstStyle/>
                    <a:p>
                      <a:r>
                        <a:rPr lang="it-IT" dirty="0" smtClean="0"/>
                        <a:t>Output Atteso</a:t>
                      </a:r>
                      <a:endParaRPr lang="it-IT" dirty="0"/>
                    </a:p>
                  </a:txBody>
                  <a:tcPr/>
                </a:tc>
                <a:tc>
                  <a:txBody>
                    <a:bodyPr/>
                    <a:lstStyle/>
                    <a:p>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endParaRPr lang="it-IT" dirty="0"/>
                    </a:p>
                  </a:txBody>
                  <a:tcPr/>
                </a:tc>
                <a:tc>
                  <a:txBody>
                    <a:bodyPr/>
                    <a:lstStyle/>
                    <a:p>
                      <a:r>
                        <a:rPr lang="it-IT" b="1" dirty="0" smtClean="0">
                          <a:solidFill>
                            <a:srgbClr val="00B050"/>
                          </a:solidFill>
                        </a:rPr>
                        <a:t>True</a:t>
                      </a:r>
                      <a:endParaRPr lang="it-IT" b="1" dirty="0">
                        <a:solidFill>
                          <a:srgbClr val="00B050"/>
                        </a:solidFill>
                      </a:endParaRPr>
                    </a:p>
                  </a:txBody>
                  <a:tcPr/>
                </a:tc>
                <a:tc>
                  <a:txBody>
                    <a:bodyPr/>
                    <a:lstStyle/>
                    <a:p>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r>
                        <a:rPr lang="it-IT" b="1" dirty="0" smtClean="0">
                          <a:solidFill>
                            <a:srgbClr val="00B050"/>
                          </a:solidFill>
                        </a:rPr>
                        <a:t>False</a:t>
                      </a:r>
                      <a:endParaRPr lang="it-IT" b="1" dirty="0">
                        <a:solidFill>
                          <a:srgbClr val="00B050"/>
                        </a:solidFill>
                      </a:endParaRPr>
                    </a:p>
                  </a:txBody>
                  <a:tcPr/>
                </a:tc>
                <a:tc>
                  <a:txBody>
                    <a:bodyPr/>
                    <a:lstStyle/>
                    <a:p>
                      <a:r>
                        <a:rPr lang="it-IT" b="1" dirty="0" smtClean="0">
                          <a:solidFill>
                            <a:srgbClr val="FF0000"/>
                          </a:solidFill>
                        </a:rPr>
                        <a:t>True</a:t>
                      </a:r>
                      <a:endParaRPr lang="it-IT" b="1" dirty="0">
                        <a:solidFill>
                          <a:srgbClr val="FF0000"/>
                        </a:solidFill>
                      </a:endParaRPr>
                    </a:p>
                  </a:txBody>
                  <a:tcPr/>
                </a:tc>
              </a:tr>
            </a:tbl>
          </a:graphicData>
        </a:graphic>
      </p:graphicFrame>
    </p:spTree>
    <p:extLst>
      <p:ext uri="{BB962C8B-B14F-4D97-AF65-F5344CB8AC3E}">
        <p14:creationId xmlns:p14="http://schemas.microsoft.com/office/powerpoint/2010/main" val="521228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384995"/>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Bug rilevato</a:t>
            </a:r>
          </a:p>
        </p:txBody>
      </p:sp>
      <p:pic>
        <p:nvPicPr>
          <p:cNvPr id="3" name="Picture 2" descr="C:\linda\uni\esami_da_svolgere\gps\progetto_gps\Atsilo\Presentazione\Atsilo3\Bu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6357384" cy="454719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ttore 2 3"/>
          <p:cNvCxnSpPr/>
          <p:nvPr/>
        </p:nvCxnSpPr>
        <p:spPr>
          <a:xfrm flipH="1">
            <a:off x="4932040" y="3061121"/>
            <a:ext cx="1604856" cy="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5" name="Connettore 2 4"/>
          <p:cNvCxnSpPr/>
          <p:nvPr/>
        </p:nvCxnSpPr>
        <p:spPr>
          <a:xfrm flipH="1">
            <a:off x="6123819" y="4077072"/>
            <a:ext cx="1532848" cy="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6" name="CasellaDiTesto 5"/>
          <p:cNvSpPr txBox="1"/>
          <p:nvPr/>
        </p:nvSpPr>
        <p:spPr>
          <a:xfrm>
            <a:off x="6374505" y="2839534"/>
            <a:ext cx="1672253" cy="369332"/>
          </a:xfrm>
          <a:prstGeom prst="rect">
            <a:avLst/>
          </a:prstGeom>
          <a:noFill/>
        </p:spPr>
        <p:txBody>
          <a:bodyPr wrap="none" rtlCol="0">
            <a:spAutoFit/>
          </a:bodyPr>
          <a:lstStyle/>
          <a:p>
            <a:r>
              <a:rPr lang="it-IT" dirty="0" smtClean="0"/>
              <a:t>Descrizione bug</a:t>
            </a:r>
            <a:endParaRPr lang="it-IT" dirty="0"/>
          </a:p>
        </p:txBody>
      </p:sp>
      <p:sp>
        <p:nvSpPr>
          <p:cNvPr id="7" name="CasellaDiTesto 6"/>
          <p:cNvSpPr txBox="1"/>
          <p:nvPr/>
        </p:nvSpPr>
        <p:spPr>
          <a:xfrm>
            <a:off x="7308304" y="4077072"/>
            <a:ext cx="1672253" cy="369332"/>
          </a:xfrm>
          <a:prstGeom prst="rect">
            <a:avLst/>
          </a:prstGeom>
          <a:noFill/>
        </p:spPr>
        <p:txBody>
          <a:bodyPr wrap="none" rtlCol="0">
            <a:spAutoFit/>
          </a:bodyPr>
          <a:lstStyle/>
          <a:p>
            <a:r>
              <a:rPr lang="it-IT" dirty="0" smtClean="0"/>
              <a:t>Descrizione bug</a:t>
            </a:r>
            <a:endParaRPr lang="it-IT" dirty="0"/>
          </a:p>
        </p:txBody>
      </p:sp>
    </p:spTree>
    <p:extLst>
      <p:ext uri="{BB962C8B-B14F-4D97-AF65-F5344CB8AC3E}">
        <p14:creationId xmlns:p14="http://schemas.microsoft.com/office/powerpoint/2010/main" val="2138116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2092881"/>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2° Report Casi Di Test</a:t>
            </a:r>
          </a:p>
          <a:p>
            <a:pPr algn="ctr"/>
            <a:r>
              <a:rPr lang="it-IT" sz="2400" b="1" dirty="0" smtClean="0">
                <a:latin typeface="+mj-lt"/>
              </a:rPr>
              <a:t>A seguito correzione bug</a:t>
            </a:r>
            <a:endParaRPr lang="it-IT" sz="1200"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val="3745458434"/>
              </p:ext>
            </p:extLst>
          </p:nvPr>
        </p:nvGraphicFramePr>
        <p:xfrm>
          <a:off x="1619672" y="2636912"/>
          <a:ext cx="6096000" cy="1651000"/>
        </p:xfrm>
        <a:graphic>
          <a:graphicData uri="http://schemas.openxmlformats.org/drawingml/2006/table">
            <a:tbl>
              <a:tblPr firstRow="1" bandRow="1">
                <a:tableStyleId>{5C22544A-7EE6-4342-B048-85BDC9FD1C3A}</a:tableStyleId>
              </a:tblPr>
              <a:tblGrid>
                <a:gridCol w="1588510"/>
                <a:gridCol w="2253745"/>
                <a:gridCol w="2253745"/>
              </a:tblGrid>
              <a:tr h="370840">
                <a:tc>
                  <a:txBody>
                    <a:bodyPr/>
                    <a:lstStyle/>
                    <a:p>
                      <a:r>
                        <a:rPr lang="it-IT" dirty="0" smtClean="0"/>
                        <a:t>Caso di</a:t>
                      </a:r>
                      <a:r>
                        <a:rPr lang="it-IT" baseline="0" dirty="0" smtClean="0"/>
                        <a:t> test</a:t>
                      </a:r>
                      <a:endParaRPr lang="it-IT" dirty="0"/>
                    </a:p>
                  </a:txBody>
                  <a:tcPr/>
                </a:tc>
                <a:tc>
                  <a:txBody>
                    <a:bodyPr/>
                    <a:lstStyle/>
                    <a:p>
                      <a:r>
                        <a:rPr lang="it-IT" dirty="0" smtClean="0"/>
                        <a:t>Output Atteso</a:t>
                      </a:r>
                      <a:endParaRPr lang="it-IT" dirty="0"/>
                    </a:p>
                  </a:txBody>
                  <a:tcPr/>
                </a:tc>
                <a:tc>
                  <a:txBody>
                    <a:bodyPr/>
                    <a:lstStyle/>
                    <a:p>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endParaRPr lang="it-IT" dirty="0"/>
                    </a:p>
                  </a:txBody>
                  <a:tcPr/>
                </a:tc>
                <a:tc>
                  <a:txBody>
                    <a:bodyPr/>
                    <a:lstStyle/>
                    <a:p>
                      <a:r>
                        <a:rPr lang="it-IT" b="1" dirty="0" smtClean="0">
                          <a:solidFill>
                            <a:srgbClr val="00B050"/>
                          </a:solidFill>
                        </a:rPr>
                        <a:t>True</a:t>
                      </a:r>
                      <a:endParaRPr lang="it-IT" b="1" dirty="0">
                        <a:solidFill>
                          <a:srgbClr val="00B050"/>
                        </a:solidFill>
                      </a:endParaRPr>
                    </a:p>
                  </a:txBody>
                  <a:tcPr/>
                </a:tc>
                <a:tc>
                  <a:txBody>
                    <a:bodyPr/>
                    <a:lstStyle/>
                    <a:p>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r>
                        <a:rPr lang="it-IT" b="1" dirty="0" smtClean="0">
                          <a:solidFill>
                            <a:srgbClr val="00B050"/>
                          </a:solidFill>
                        </a:rPr>
                        <a:t>False</a:t>
                      </a:r>
                      <a:endParaRPr lang="it-IT" b="1" dirty="0">
                        <a:solidFill>
                          <a:srgbClr val="00B050"/>
                        </a:solidFill>
                      </a:endParaRPr>
                    </a:p>
                  </a:txBody>
                  <a:tcPr/>
                </a:tc>
                <a:tc>
                  <a:txBody>
                    <a:bodyPr/>
                    <a:lstStyle/>
                    <a:p>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p14="http://schemas.microsoft.com/office/powerpoint/2010/main" val="2476603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a:t>
            </a:r>
            <a:r>
              <a:rPr lang="it-IT" sz="4800" b="1" dirty="0" smtClean="0">
                <a:latin typeface="+mj-lt"/>
              </a:rPr>
              <a:t>Testing</a:t>
            </a:r>
            <a:endParaRPr lang="it-IT" sz="4800" b="1" dirty="0" smtClean="0">
              <a:latin typeface="+mj-lt"/>
            </a:endParaRPr>
          </a:p>
          <a:p>
            <a:pPr algn="ctr"/>
            <a:endParaRPr lang="it-IT" dirty="0">
              <a:latin typeface="+mj-lt"/>
            </a:endParaRPr>
          </a:p>
        </p:txBody>
      </p:sp>
    </p:spTree>
    <p:extLst>
      <p:ext uri="{BB962C8B-B14F-4D97-AF65-F5344CB8AC3E}">
        <p14:creationId xmlns:p14="http://schemas.microsoft.com/office/powerpoint/2010/main" val="3060381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giusto </a:t>
            </a:r>
            <a:endParaRPr lang="it-IT" sz="2600" b="1" dirty="0"/>
          </a:p>
        </p:txBody>
      </p:sp>
      <p:pic>
        <p:nvPicPr>
          <p:cNvPr id="11266" name="Picture 2" descr="D:\Tony\Omini\omino_ribbon.jpg"/>
          <p:cNvPicPr>
            <a:picLocks noChangeAspect="1" noChangeArrowheads="1"/>
          </p:cNvPicPr>
          <p:nvPr/>
        </p:nvPicPr>
        <p:blipFill>
          <a:blip r:embed="rId3"/>
          <a:srcRect/>
          <a:stretch>
            <a:fillRect/>
          </a:stretch>
        </p:blipFill>
        <p:spPr bwMode="auto">
          <a:xfrm>
            <a:off x="6234956" y="1349675"/>
            <a:ext cx="2143140" cy="214314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down)">
                                      <p:cBhvr>
                                        <p:cTn id="1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628799"/>
            <a:ext cx="7560840" cy="5229201"/>
          </a:xfrm>
          <a:prstGeom prst="rect">
            <a:avLst/>
          </a:prstGeom>
          <a:noFill/>
          <a:extLst>
            <a:ext uri="{909E8E84-426E-40DD-AFC4-6F175D3DCCD1}">
              <a14:hiddenFill xmlns:a14="http://schemas.microsoft.com/office/drawing/2010/main">
                <a:solidFill>
                  <a:srgbClr val="FFFFFF"/>
                </a:solidFill>
              </a14:hiddenFill>
            </a:ext>
          </a:extLst>
        </p:spPr>
      </p:pic>
      <p:sp>
        <p:nvSpPr>
          <p:cNvPr id="3" name="Ovale 2"/>
          <p:cNvSpPr/>
          <p:nvPr/>
        </p:nvSpPr>
        <p:spPr>
          <a:xfrm>
            <a:off x="2915816" y="2276872"/>
            <a:ext cx="1800200" cy="57606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4"/>
          <p:cNvSpPr/>
          <p:nvPr/>
        </p:nvSpPr>
        <p:spPr>
          <a:xfrm>
            <a:off x="2857488" y="3929066"/>
            <a:ext cx="192882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214282" y="1928802"/>
            <a:ext cx="5715040" cy="492443"/>
          </a:xfrm>
          <a:prstGeom prst="rect">
            <a:avLst/>
          </a:prstGeom>
          <a:noFill/>
        </p:spPr>
        <p:txBody>
          <a:bodyPr wrap="square" rtlCol="0">
            <a:spAutoFit/>
          </a:bodyPr>
          <a:lstStyle/>
          <a:p>
            <a:r>
              <a:rPr lang="it-IT" sz="2600" b="1" dirty="0" smtClean="0"/>
              <a:t>Cosa è andato per il verso sbagliato </a:t>
            </a:r>
            <a:endParaRPr lang="it-IT" sz="2600" b="1" dirty="0"/>
          </a:p>
        </p:txBody>
      </p:sp>
      <p:pic>
        <p:nvPicPr>
          <p:cNvPr id="10242" name="Picture 2" descr="D:\Tony\Omini\omini_doctor.jpg"/>
          <p:cNvPicPr>
            <a:picLocks noChangeAspect="1" noChangeArrowheads="1"/>
          </p:cNvPicPr>
          <p:nvPr/>
        </p:nvPicPr>
        <p:blipFill>
          <a:blip r:embed="rId3"/>
          <a:srcRect/>
          <a:stretch>
            <a:fillRect/>
          </a:stretch>
        </p:blipFill>
        <p:spPr bwMode="auto">
          <a:xfrm>
            <a:off x="5715008" y="1390033"/>
            <a:ext cx="2643206" cy="165200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Cosa faremo nel prossimo progetto che non abbiamo fatto:</a:t>
            </a:r>
            <a:endParaRPr lang="it-IT" sz="2600" b="1" dirty="0"/>
          </a:p>
        </p:txBody>
      </p:sp>
      <p:pic>
        <p:nvPicPr>
          <p:cNvPr id="9218" name="Picture 2" descr="D:\Tony\Omini\omino_business1.jpg"/>
          <p:cNvPicPr>
            <a:picLocks noChangeAspect="1" noChangeArrowheads="1"/>
          </p:cNvPicPr>
          <p:nvPr/>
        </p:nvPicPr>
        <p:blipFill>
          <a:blip r:embed="rId3"/>
          <a:srcRect/>
          <a:stretch>
            <a:fillRect/>
          </a:stretch>
        </p:blipFill>
        <p:spPr bwMode="auto">
          <a:xfrm>
            <a:off x="6643702" y="887539"/>
            <a:ext cx="1785950" cy="234518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357158" y="1714488"/>
            <a:ext cx="5715040" cy="892552"/>
          </a:xfrm>
          <a:prstGeom prst="rect">
            <a:avLst/>
          </a:prstGeom>
          <a:noFill/>
        </p:spPr>
        <p:txBody>
          <a:bodyPr wrap="square" rtlCol="0">
            <a:spAutoFit/>
          </a:bodyPr>
          <a:lstStyle/>
          <a:p>
            <a:r>
              <a:rPr lang="it-IT" sz="2600" b="1" dirty="0" smtClean="0"/>
              <a:t>Quanto reputiamo buono il nostro sottosistema:</a:t>
            </a:r>
            <a:endParaRPr lang="it-IT" sz="2600" b="1" dirty="0"/>
          </a:p>
        </p:txBody>
      </p:sp>
      <p:pic>
        <p:nvPicPr>
          <p:cNvPr id="8194" name="Picture 2" descr="D:\Tony\Omini\omino_cup2.jpg"/>
          <p:cNvPicPr>
            <a:picLocks noChangeAspect="1" noChangeArrowheads="1"/>
          </p:cNvPicPr>
          <p:nvPr/>
        </p:nvPicPr>
        <p:blipFill>
          <a:blip r:embed="rId3"/>
          <a:srcRect/>
          <a:stretch>
            <a:fillRect/>
          </a:stretch>
        </p:blipFill>
        <p:spPr bwMode="auto">
          <a:xfrm>
            <a:off x="6215074" y="857232"/>
            <a:ext cx="2214578" cy="2214578"/>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pic>
        <p:nvPicPr>
          <p:cNvPr id="1027" name="Picture 3" descr="C:\Users\Antonio\Desktop\Immagine.png"/>
          <p:cNvPicPr>
            <a:picLocks noChangeAspect="1" noChangeArrowheads="1"/>
          </p:cNvPicPr>
          <p:nvPr/>
        </p:nvPicPr>
        <p:blipFill>
          <a:blip r:embed="rId3"/>
          <a:srcRect/>
          <a:stretch>
            <a:fillRect/>
          </a:stretch>
        </p:blipFill>
        <p:spPr bwMode="auto">
          <a:xfrm>
            <a:off x="1071538" y="644525"/>
            <a:ext cx="6261100" cy="6213475"/>
          </a:xfrm>
          <a:prstGeom prst="rect">
            <a:avLst/>
          </a:prstGeom>
          <a:noFill/>
        </p:spPr>
      </p:pic>
    </p:spTree>
    <p:extLst>
      <p:ext uri="{BB962C8B-B14F-4D97-AF65-F5344CB8AC3E}">
        <p14:creationId xmlns:p14="http://schemas.microsoft.com/office/powerpoint/2010/main" val="2532338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4285816619"/>
              </p:ext>
            </p:extLst>
          </p:nvPr>
        </p:nvGraphicFramePr>
        <p:xfrm>
          <a:off x="0" y="1500174"/>
          <a:ext cx="9144000" cy="470166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riconosciuto come Genitore</a:t>
                      </a: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600" kern="1200" dirty="0" smtClean="0">
                          <a:solidFill>
                            <a:schemeClr val="dk1"/>
                          </a:solidFill>
                          <a:latin typeface="+mn-lt"/>
                          <a:ea typeface="+mn-ea"/>
                          <a:cs typeface="+mn-cs"/>
                        </a:rPr>
                        <a:t>L'utente  accede alla sezione Questionari (include Genitore VisualizzaQuestionari)</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la lista dei questionari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L'utente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L'utente inserisce le risposte negli appositi campi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6.    L'utente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7.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sistema mostra un messaggio di successo dell'operazione</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utente, il sistema mostra all’utente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a:t>
            </a:r>
            <a:r>
              <a:rPr lang="it-IT" b="1" dirty="0" smtClean="0"/>
              <a:t>questionario</a:t>
            </a:r>
            <a:endParaRPr lang="it-IT"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4159081582"/>
              </p:ext>
            </p:extLst>
          </p:nvPr>
        </p:nvGraphicFramePr>
        <p:xfrm>
          <a:off x="0" y="1142984"/>
          <a:ext cx="9144000" cy="521477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identificato come Genitore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Include Genitore </a:t>
                      </a:r>
                      <a:r>
                        <a:rPr kumimoji="0" lang="it-IT" sz="1600" b="1" kern="1200" dirty="0" smtClean="0">
                          <a:solidFill>
                            <a:schemeClr val="dk1"/>
                          </a:solidFill>
                          <a:latin typeface="+mn-lt"/>
                          <a:ea typeface="+mn-ea"/>
                          <a:cs typeface="+mn-cs"/>
                        </a:rPr>
                        <a:t>Visualizza Questionari</a:t>
                      </a:r>
                    </a:p>
                  </a:txBody>
                  <a:tcPr/>
                </a:tc>
              </a:tr>
              <a:tr h="160281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1.    Il genitore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Il genitore inserisce le risposte negli appositi campi tipo valore  risposta</a:t>
                      </a:r>
                      <a:r>
                        <a:rPr kumimoji="0" lang="it-IT" sz="1600" kern="1200" baseline="0" dirty="0" smtClean="0">
                          <a:solidFill>
                            <a:schemeClr val="dk1"/>
                          </a:solidFill>
                          <a:latin typeface="+mn-lt"/>
                          <a:ea typeface="+mn-ea"/>
                          <a:cs typeface="+mn-cs"/>
                        </a:rPr>
                        <a:t> </a:t>
                      </a:r>
                      <a:r>
                        <a:rPr kumimoji="0" lang="it-IT" sz="1600" kern="1200" dirty="0" smtClean="0">
                          <a:solidFill>
                            <a:schemeClr val="dk1"/>
                          </a:solidFill>
                          <a:latin typeface="+mn-lt"/>
                          <a:ea typeface="+mn-ea"/>
                          <a:cs typeface="+mn-cs"/>
                        </a:rPr>
                        <a:t>ove il sistema non ha già risposto per lui.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genitore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compilato correttamente, ha confermato l' operazione e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sistema ha aggiornato il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annullato l' operazione  e il sistema non ha aggiornato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questionario</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del genitore, il sistema mostra al genitore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5" name="CasellaDiTesto 4"/>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a:t>
            </a:r>
            <a:r>
              <a:rPr lang="it-IT" b="1" dirty="0" smtClean="0"/>
              <a:t>questionario</a:t>
            </a:r>
            <a:endParaRPr lang="it-IT" b="1" dirty="0"/>
          </a:p>
        </p:txBody>
      </p:sp>
    </p:spTree>
    <p:extLst>
      <p:ext uri="{BB962C8B-B14F-4D97-AF65-F5344CB8AC3E}">
        <p14:creationId xmlns:p14="http://schemas.microsoft.com/office/powerpoint/2010/main" val="1173458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ony\Omini\omino_accordo.jpg"/>
          <p:cNvPicPr>
            <a:picLocks noChangeAspect="1" noChangeArrowheads="1"/>
          </p:cNvPicPr>
          <p:nvPr/>
        </p:nvPicPr>
        <p:blipFill>
          <a:blip r:embed="rId3"/>
          <a:srcRect/>
          <a:stretch>
            <a:fillRect/>
          </a:stretch>
        </p:blipFill>
        <p:spPr bwMode="auto">
          <a:xfrm>
            <a:off x="7000892" y="5357826"/>
            <a:ext cx="1524000" cy="1333500"/>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
        <p:nvSpPr>
          <p:cNvPr id="3"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Alcune </a:t>
            </a:r>
            <a:r>
              <a:rPr lang="it-IT" dirty="0" smtClean="0"/>
              <a:t>funzionalità non </a:t>
            </a:r>
            <a:r>
              <a:rPr lang="it-IT" dirty="0" smtClean="0"/>
              <a:t>erano ben definite</a:t>
            </a:r>
            <a:r>
              <a:rPr lang="it-IT" dirty="0" smtClean="0"/>
              <a:t> </a:t>
            </a:r>
            <a:endParaRPr lang="it-IT" dirty="0" smtClean="0"/>
          </a:p>
          <a:p>
            <a:pPr lvl="2"/>
            <a:r>
              <a:rPr lang="it-IT" dirty="0" smtClean="0"/>
              <a:t>Hanno portato ad un analisi complessa e </a:t>
            </a:r>
            <a:r>
              <a:rPr lang="it-IT" dirty="0" smtClean="0"/>
              <a:t>non coerente</a:t>
            </a:r>
          </a:p>
          <a:p>
            <a:pPr marL="667512" lvl="2" indent="0">
              <a:buNone/>
            </a:pPr>
            <a:endParaRPr lang="it-IT" dirty="0"/>
          </a:p>
          <a:p>
            <a:pPr marL="667512" lvl="2" indent="0">
              <a:buNone/>
            </a:pPr>
            <a:endParaRPr lang="it-IT" dirty="0" smtClean="0"/>
          </a:p>
          <a:p>
            <a:r>
              <a:rPr lang="it-IT" b="1" dirty="0" smtClean="0">
                <a:solidFill>
                  <a:srgbClr val="00B050"/>
                </a:solidFill>
              </a:rPr>
              <a:t>Pro</a:t>
            </a:r>
            <a:r>
              <a:rPr lang="it-IT" b="1" dirty="0" smtClean="0">
                <a:solidFill>
                  <a:srgbClr val="00B050"/>
                </a:solidFill>
              </a:rPr>
              <a:t>:</a:t>
            </a:r>
          </a:p>
          <a:p>
            <a:pPr lvl="1"/>
            <a:r>
              <a:rPr lang="it-IT" dirty="0" smtClean="0"/>
              <a:t>Grazie alla prototipazione della funzionalità Registro l’analisi è risultata chiara e coerente</a:t>
            </a:r>
          </a:p>
        </p:txBody>
      </p:sp>
      <p:pic>
        <p:nvPicPr>
          <p:cNvPr id="3075" name="Picture 3" descr="D:\Tony\Omini\omino_cerca.jpg"/>
          <p:cNvPicPr>
            <a:picLocks noChangeAspect="1" noChangeArrowheads="1"/>
          </p:cNvPicPr>
          <p:nvPr/>
        </p:nvPicPr>
        <p:blipFill>
          <a:blip r:embed="rId4"/>
          <a:srcRect/>
          <a:stretch>
            <a:fillRect/>
          </a:stretch>
        </p:blipFill>
        <p:spPr bwMode="auto">
          <a:xfrm>
            <a:off x="7262842" y="774600"/>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5"/>
                                        </p:tgtEl>
                                        <p:attrNameLst>
                                          <p:attrName>style.visibility</p:attrName>
                                        </p:attrNameLst>
                                      </p:cBhvr>
                                      <p:to>
                                        <p:strVal val="visible"/>
                                      </p:to>
                                    </p:set>
                                    <p:anim calcmode="lin" valueType="num">
                                      <p:cBhvr additive="base">
                                        <p:cTn id="29" dur="500" fill="hold"/>
                                        <p:tgtEl>
                                          <p:spTgt spid="3075"/>
                                        </p:tgtEl>
                                        <p:attrNameLst>
                                          <p:attrName>ppt_x</p:attrName>
                                        </p:attrNameLst>
                                      </p:cBhvr>
                                      <p:tavLst>
                                        <p:tav tm="0">
                                          <p:val>
                                            <p:strVal val="#ppt_x"/>
                                          </p:val>
                                        </p:tav>
                                        <p:tav tm="100000">
                                          <p:val>
                                            <p:strVal val="#ppt_x"/>
                                          </p:val>
                                        </p:tav>
                                      </p:tavLst>
                                    </p:anim>
                                    <p:anim calcmode="lin" valueType="num">
                                      <p:cBhvr additive="base">
                                        <p:cTn id="30" dur="500" fill="hold"/>
                                        <p:tgtEl>
                                          <p:spTgt spid="307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additive="base">
                                        <p:cTn id="33" dur="500" fill="hold"/>
                                        <p:tgtEl>
                                          <p:spTgt spid="3074"/>
                                        </p:tgtEl>
                                        <p:attrNameLst>
                                          <p:attrName>ppt_x</p:attrName>
                                        </p:attrNameLst>
                                      </p:cBhvr>
                                      <p:tavLst>
                                        <p:tav tm="0">
                                          <p:val>
                                            <p:strVal val="#ppt_x"/>
                                          </p:val>
                                        </p:tav>
                                        <p:tav tm="100000">
                                          <p:val>
                                            <p:strVal val="#ppt_x"/>
                                          </p:val>
                                        </p:tav>
                                      </p:tavLst>
                                    </p:anim>
                                    <p:anim calcmode="lin" valueType="num">
                                      <p:cBhvr additive="base">
                                        <p:cTn id="3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pic>
        <p:nvPicPr>
          <p:cNvPr id="2050" name="Picture 2" descr="C:\Users\Antonio\Desktop\Immagine.png"/>
          <p:cNvPicPr>
            <a:picLocks noChangeAspect="1" noChangeArrowheads="1"/>
          </p:cNvPicPr>
          <p:nvPr/>
        </p:nvPicPr>
        <p:blipFill>
          <a:blip r:embed="rId3"/>
          <a:srcRect/>
          <a:stretch>
            <a:fillRect/>
          </a:stretch>
        </p:blipFill>
        <p:spPr bwMode="auto">
          <a:xfrm>
            <a:off x="0" y="1357298"/>
            <a:ext cx="9001156" cy="5124450"/>
          </a:xfrm>
          <a:prstGeom prst="rect">
            <a:avLst/>
          </a:prstGeom>
          <a:noFill/>
        </p:spPr>
      </p:pic>
      <p:sp>
        <p:nvSpPr>
          <p:cNvPr id="4" name="Oval 3"/>
          <p:cNvSpPr/>
          <p:nvPr/>
        </p:nvSpPr>
        <p:spPr>
          <a:xfrm>
            <a:off x="6072198" y="4286256"/>
            <a:ext cx="2500330" cy="17859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691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1009</TotalTime>
  <Words>2655</Words>
  <Application>Microsoft Office PowerPoint</Application>
  <PresentationFormat>Presentazione su schermo (4:3)</PresentationFormat>
  <Paragraphs>454</Paragraphs>
  <Slides>42</Slides>
  <Notes>37</Notes>
  <HiddenSlides>0</HiddenSlides>
  <MMClips>0</MMClips>
  <ScaleCrop>false</ScaleCrop>
  <HeadingPairs>
    <vt:vector size="4" baseType="variant">
      <vt:variant>
        <vt:lpstr>Tema</vt:lpstr>
      </vt:variant>
      <vt:variant>
        <vt:i4>1</vt:i4>
      </vt:variant>
      <vt:variant>
        <vt:lpstr>Titoli diapositive</vt:lpstr>
      </vt:variant>
      <vt:variant>
        <vt:i4>42</vt:i4>
      </vt:variant>
    </vt:vector>
  </HeadingPairs>
  <TitlesOfParts>
    <vt:vector size="43" baseType="lpstr">
      <vt:lpstr>Equinozio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Lindig</cp:lastModifiedBy>
  <cp:revision>220</cp:revision>
  <dcterms:created xsi:type="dcterms:W3CDTF">2012-12-23T12:37:08Z</dcterms:created>
  <dcterms:modified xsi:type="dcterms:W3CDTF">2012-12-29T15:41:05Z</dcterms:modified>
</cp:coreProperties>
</file>