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80" r:id="rId2"/>
    <p:sldId id="281" r:id="rId3"/>
    <p:sldId id="282" r:id="rId4"/>
    <p:sldId id="283" r:id="rId5"/>
    <p:sldId id="286" r:id="rId6"/>
    <p:sldId id="289" r:id="rId7"/>
    <p:sldId id="290" r:id="rId8"/>
    <p:sldId id="291" r:id="rId9"/>
    <p:sldId id="287" r:id="rId10"/>
    <p:sldId id="288" r:id="rId11"/>
    <p:sldId id="293" r:id="rId12"/>
    <p:sldId id="294" r:id="rId13"/>
    <p:sldId id="296" r:id="rId14"/>
    <p:sldId id="297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35" autoAdjust="0"/>
    <p:restoredTop sz="94660"/>
  </p:normalViewPr>
  <p:slideViewPr>
    <p:cSldViewPr>
      <p:cViewPr varScale="1">
        <p:scale>
          <a:sx n="74" d="100"/>
          <a:sy n="74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78F4D-402C-46E0-A4BB-DF91EA86B14C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604CA-7593-4640-8FA1-5523937B851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126419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dirty="0" smtClean="0"/>
              <a:t>Fare clic per modificare lo stile del sottotitolo dello schema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lang="it-IT" dirty="0" smtClean="0"/>
              <a:t>Secondo livello</a:t>
            </a:r>
          </a:p>
          <a:p>
            <a:pPr lvl="2" eaLnBrk="1" latinLnBrk="0" hangingPunct="1"/>
            <a:r>
              <a:rPr lang="it-IT" dirty="0" smtClean="0"/>
              <a:t>Terzo livello</a:t>
            </a:r>
          </a:p>
          <a:p>
            <a:pPr lvl="3" eaLnBrk="1" latinLnBrk="0" hangingPunct="1"/>
            <a:r>
              <a:rPr lang="it-IT" dirty="0" smtClean="0"/>
              <a:t>Quarto livello</a:t>
            </a:r>
          </a:p>
          <a:p>
            <a:pPr lvl="4" eaLnBrk="1" latinLnBrk="0" hangingPunct="1"/>
            <a:r>
              <a:rPr lang="it-IT" dirty="0" smtClean="0"/>
              <a:t>Quinto livello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dirty="0" smtClean="0"/>
              <a:t>Fare clic per modificare lo stile del titolo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dirty="0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dirty="0" smtClean="0"/>
              <a:t>Secondo livello</a:t>
            </a:r>
          </a:p>
          <a:p>
            <a:pPr lvl="2" eaLnBrk="1" latinLnBrk="0" hangingPunct="1"/>
            <a:r>
              <a:rPr kumimoji="0" lang="it-IT" dirty="0" smtClean="0"/>
              <a:t>Terzo livello</a:t>
            </a:r>
          </a:p>
          <a:p>
            <a:pPr lvl="3" eaLnBrk="1" latinLnBrk="0" hangingPunct="1"/>
            <a:r>
              <a:rPr kumimoji="0" lang="it-IT" dirty="0" smtClean="0"/>
              <a:t>Quarto livello</a:t>
            </a:r>
          </a:p>
          <a:p>
            <a:pPr lvl="4" eaLnBrk="1" latinLnBrk="0" hangingPunct="1"/>
            <a:r>
              <a:rPr kumimoji="0" lang="it-IT" dirty="0" smtClean="0"/>
              <a:t>Quinto livello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CABBC0-75E4-43BB-A6A6-84C2A96BDB82}" type="datetimeFigureOut">
              <a:rPr lang="it-IT" smtClean="0"/>
              <a:pPr/>
              <a:t>04/01/2013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AEA99-3E91-4C58-9AD4-045DB5619AC3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Tx/>
        <a:buSzPct val="95000"/>
        <a:buFont typeface="Wingdings" pitchFamily="2" charset="2"/>
        <a:buChar char="v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Tx/>
        <a:buSzPct val="85000"/>
        <a:buFont typeface="Courier New" pitchFamily="49" charset="0"/>
        <a:buChar char="o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Tx/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Tx/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71480" y="57148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 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EMAIL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323640" y="1890160"/>
            <a:ext cx="8177040" cy="4205448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000" b="1" dirty="0" err="1">
                <a:solidFill>
                  <a:srgbClr val="000000"/>
                </a:solidFill>
                <a:latin typeface="Calibri"/>
              </a:rPr>
              <a:t>NotificheMail</a:t>
            </a:r>
            <a:r>
              <a:rPr lang="it-IT" sz="4000" b="1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SzPct val="95000"/>
            </a:pPr>
            <a:endParaRPr lang="it-IT" sz="40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</a:pP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è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una funzionalità interna al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che permette di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inviare </a:t>
            </a:r>
            <a:r>
              <a:rPr lang="it-IT" sz="2800" dirty="0">
                <a:solidFill>
                  <a:srgbClr val="000000"/>
                </a:solidFill>
                <a:latin typeface="Calibri"/>
              </a:rPr>
              <a:t>brevi messaggi di notifiche agli utenti che porto a termine iterazioni con il nostro </a:t>
            </a:r>
            <a:r>
              <a:rPr lang="it-IT" sz="2800" dirty="0" smtClean="0">
                <a:solidFill>
                  <a:srgbClr val="000000"/>
                </a:solidFill>
                <a:latin typeface="Calibri"/>
              </a:rPr>
              <a:t>sistema</a:t>
            </a:r>
            <a:endParaRPr sz="2800" dirty="0"/>
          </a:p>
        </p:txBody>
      </p:sp>
      <p:pic>
        <p:nvPicPr>
          <p:cNvPr id="3074" name="Picture 2" descr="C:\Documents and Settings\Frank\Desktop\email-market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1166386"/>
            <a:ext cx="2683426" cy="22583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il </a:t>
            </a:r>
            <a:r>
              <a:rPr lang="it-IT" sz="2800" dirty="0" err="1" smtClean="0"/>
              <a:t>controlMail</a:t>
            </a:r>
            <a:r>
              <a:rPr lang="it-IT" sz="2800" dirty="0" smtClean="0"/>
              <a:t> può usare un solo metodo di invio senza badare al tipo di notifica, infatti prende in input un oggetto MESSAGGIO.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PERCHE’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 usarlo?</a:t>
            </a:r>
          </a:p>
          <a:p>
            <a:pPr lvl="1">
              <a:buSzPct val="95000"/>
              <a:buFont typeface="Arial" pitchFamily="34" charset="0"/>
              <a:buChar char="•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Per </a:t>
            </a:r>
            <a:r>
              <a:rPr lang="it-IT" sz="2800" dirty="0" smtClean="0"/>
              <a:t> il </a:t>
            </a:r>
            <a:r>
              <a:rPr lang="it-IT" sz="2800" b="1" dirty="0" smtClean="0"/>
              <a:t>test di regressione</a:t>
            </a:r>
            <a:r>
              <a:rPr lang="it-IT" sz="2800" dirty="0" smtClean="0"/>
              <a:t>, infatti permette </a:t>
            </a:r>
            <a:r>
              <a:rPr lang="it-IT" sz="2800" dirty="0" smtClean="0"/>
              <a:t>di scrivere classi </a:t>
            </a:r>
            <a:r>
              <a:rPr lang="it-IT" sz="2800" dirty="0" smtClean="0"/>
              <a:t>apposite per consentire di </a:t>
            </a:r>
            <a:r>
              <a:rPr lang="it-IT" sz="2800" dirty="0" smtClean="0"/>
              <a:t>rieseguire i </a:t>
            </a:r>
            <a:r>
              <a:rPr lang="it-IT" sz="2800" dirty="0" smtClean="0"/>
              <a:t>test precedentemente scritti nella classe </a:t>
            </a:r>
            <a:r>
              <a:rPr lang="it-IT" sz="2800" dirty="0" err="1" smtClean="0"/>
              <a:t>junit</a:t>
            </a:r>
            <a:r>
              <a:rPr lang="it-IT" sz="2800" dirty="0" smtClean="0"/>
              <a:t> </a:t>
            </a:r>
            <a:r>
              <a:rPr lang="it-IT" sz="2800" dirty="0" smtClean="0"/>
              <a:t>, e verificare che vadano a buon </a:t>
            </a:r>
            <a:r>
              <a:rPr lang="it-IT" sz="2800" smtClean="0"/>
              <a:t>fine,anche dopo </a:t>
            </a:r>
            <a:r>
              <a:rPr lang="it-IT" sz="2800" dirty="0" smtClean="0"/>
              <a:t>eventuali modifiche al </a:t>
            </a:r>
            <a:r>
              <a:rPr lang="it-IT" sz="2800" dirty="0" smtClean="0"/>
              <a:t>codice.</a:t>
            </a:r>
            <a:endParaRPr sz="2800" dirty="0"/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Cosa fa?</a:t>
            </a:r>
          </a:p>
          <a:p>
            <a:pPr lvl="1">
              <a:buSzPct val="95000"/>
              <a:buFont typeface="Arial" pitchFamily="34" charset="0"/>
              <a:buChar char="•"/>
            </a:pPr>
            <a:endParaRPr lang="it-IT" sz="2800" dirty="0" smtClean="0"/>
          </a:p>
          <a:p>
            <a:pPr lvl="1">
              <a:buSzPct val="95000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Il </a:t>
            </a:r>
            <a:r>
              <a:rPr lang="it-IT" sz="2800" dirty="0" err="1" smtClean="0"/>
              <a:t>junit</a:t>
            </a:r>
            <a:r>
              <a:rPr lang="it-IT" sz="2800" dirty="0" smtClean="0"/>
              <a:t> test non è altro che un insieme di diversi metodi che vanno a verificare gli input della classe presa in esame.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  <p:pic>
        <p:nvPicPr>
          <p:cNvPr id="8194" name="Picture 2" descr="C:\Documents and Settings\Frank\Desktop\omino_di_pon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4429132"/>
            <a:ext cx="2143116" cy="2143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Pro</a:t>
            </a:r>
          </a:p>
          <a:p>
            <a:pPr lvl="1">
              <a:buSzPct val="95000"/>
              <a:buFont typeface="Arial" pitchFamily="34" charset="0"/>
              <a:buChar char="•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Facilità il </a:t>
            </a:r>
            <a:r>
              <a:rPr lang="it-IT" sz="2800" dirty="0" err="1" smtClean="0"/>
              <a:t>testing</a:t>
            </a:r>
            <a:r>
              <a:rPr lang="it-IT" sz="2800" dirty="0" smtClean="0"/>
              <a:t>, permette di capire subito, quali dei vari metodi riscontra problemi sia di tipo semantico che sintattico.</a:t>
            </a: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Evita di scrivere test complicati, che a loro volta verrebbero modificati  più e più volte.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  <p:pic>
        <p:nvPicPr>
          <p:cNvPr id="9218" name="Picture 2" descr="C:\Documents and Settings\Frank\Desktop\omin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0504" y="857232"/>
            <a:ext cx="1953496" cy="2249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57158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Contro</a:t>
            </a:r>
          </a:p>
          <a:p>
            <a:pPr>
              <a:lnSpc>
                <a:spcPct val="100000"/>
              </a:lnSpc>
              <a:buSzPct val="95000"/>
            </a:pPr>
            <a:endParaRPr lang="it-IT" sz="3200" b="1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L’unico contro  che abbiamo riscontrato è un approccio un po’ ostile.</a:t>
            </a:r>
          </a:p>
          <a:p>
            <a:pPr lvl="1">
              <a:buSzPct val="95000"/>
              <a:buFont typeface="Arial" pitchFamily="34" charset="0"/>
              <a:buChar char="•"/>
            </a:pPr>
            <a:endParaRPr lang="it-IT" sz="2800" dirty="0" smtClean="0"/>
          </a:p>
          <a:p>
            <a:pPr lvl="1">
              <a:buSzPct val="95000"/>
              <a:buFont typeface="Arial" pitchFamily="34" charset="0"/>
              <a:buChar char="•"/>
            </a:pPr>
            <a:endParaRPr lang="it-IT" sz="2800" dirty="0" smtClean="0"/>
          </a:p>
          <a:p>
            <a:pPr lvl="1">
              <a:buSzPct val="95000"/>
            </a:pPr>
            <a:r>
              <a:rPr lang="it-IT" sz="2800" dirty="0" smtClean="0"/>
              <a:t>Ma grazie al supporto dei nostri PM, in fine è stato utile e piacevole utilizzare </a:t>
            </a:r>
            <a:r>
              <a:rPr lang="it-IT" sz="2800" dirty="0" err="1" smtClean="0"/>
              <a:t>Junit</a:t>
            </a:r>
            <a:r>
              <a:rPr lang="it-IT" sz="2800" dirty="0" smtClean="0"/>
              <a:t>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</a:rPr>
              <a:t>JUNIT</a:t>
            </a:r>
          </a:p>
          <a:p>
            <a:pPr algn="ctr"/>
            <a:r>
              <a:rPr lang="it-IT" sz="2800" b="1" dirty="0" smtClean="0">
                <a:solidFill>
                  <a:srgbClr val="000000"/>
                </a:solidFill>
              </a:rPr>
              <a:t>(TEST D’ UNITA’ E INTEGRAZIONE)</a:t>
            </a:r>
          </a:p>
          <a:p>
            <a:pPr algn="ctr">
              <a:lnSpc>
                <a:spcPct val="100000"/>
              </a:lnSpc>
            </a:pPr>
            <a:endParaRPr lang="it-IT" sz="48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>
                <a:solidFill>
                  <a:srgbClr val="000000"/>
                </a:solidFill>
                <a:latin typeface="Calibri"/>
              </a:rPr>
              <a:t>TIPI </a:t>
            </a:r>
            <a:r>
              <a:rPr lang="it-IT" sz="4800" b="1" dirty="0" err="1">
                <a:solidFill>
                  <a:srgbClr val="000000"/>
                </a:solidFill>
                <a:latin typeface="Calibri"/>
              </a:rPr>
              <a:t>DI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NOTIFICHE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</a:rPr>
              <a:t>(1)</a:t>
            </a:r>
            <a:endParaRPr sz="3000"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Fra le varie notifiche che il sistema invia possiamo trovare notifiche di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Composizione classe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: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manda una notifica al responsabile delle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classi, che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quest'ultimo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dovrà poi approvare.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Evento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: 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tutte le email presenti nel campo CC dell'evento, con data ora e luogo dell'evento.</a:t>
            </a:r>
            <a:endParaRPr sz="2000" dirty="0"/>
          </a:p>
          <a:p>
            <a:pPr lvl="1">
              <a:buSzPct val="95000"/>
              <a:buFont typeface="Arial"/>
              <a:buChar char="•"/>
            </a:pPr>
            <a:r>
              <a:rPr lang="it-IT" sz="3200" dirty="0">
                <a:solidFill>
                  <a:srgbClr val="000000"/>
                </a:solidFill>
                <a:latin typeface="Calibri"/>
              </a:rPr>
              <a:t>…..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71472" y="1571612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</a:pP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Licenziamento: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manda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una notifica al diretto interessato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  <a:p>
            <a:pPr>
              <a:lnSpc>
                <a:spcPct val="100000"/>
              </a:lnSpc>
              <a:buSzPct val="95000"/>
              <a:buFont typeface="Arial"/>
              <a:buChar char="•"/>
            </a:pP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 Registrazione: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alla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fine della registrazione il sistema invia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e-mail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con le credenziali appena inserite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.</a:t>
            </a:r>
            <a:endParaRPr sz="3200" dirty="0"/>
          </a:p>
        </p:txBody>
      </p:sp>
      <p:sp>
        <p:nvSpPr>
          <p:cNvPr id="47" name="TextShape 3"/>
          <p:cNvSpPr txBox="1"/>
          <p:nvPr/>
        </p:nvSpPr>
        <p:spPr>
          <a:xfrm>
            <a:off x="1714480" y="500042"/>
            <a:ext cx="5529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>
                <a:solidFill>
                  <a:srgbClr val="000000"/>
                </a:solidFill>
                <a:latin typeface="Calibri"/>
              </a:rPr>
              <a:t>TIPI </a:t>
            </a:r>
            <a:r>
              <a:rPr lang="it-IT" sz="4800" b="1" dirty="0" err="1">
                <a:solidFill>
                  <a:srgbClr val="000000"/>
                </a:solidFill>
                <a:latin typeface="Calibri"/>
              </a:rPr>
              <a:t>DI</a:t>
            </a:r>
            <a:r>
              <a:rPr lang="it-IT" sz="4800" b="1" dirty="0">
                <a:solidFill>
                  <a:srgbClr val="000000"/>
                </a:solidFill>
                <a:latin typeface="Calibri"/>
              </a:rPr>
              <a:t> NOTIFICHE</a:t>
            </a:r>
            <a:endParaRPr/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(2)</a:t>
            </a:r>
            <a:endParaRPr/>
          </a:p>
        </p:txBody>
      </p:sp>
      <p:pic>
        <p:nvPicPr>
          <p:cNvPr id="4098" name="Picture 2" descr="C:\Documents and Settings\Frank\Desktop\7005564-scelta-della-giusta-direzione-illustrazione-di-rendering-3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3929066"/>
            <a:ext cx="3513151" cy="2634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4400" b="1" dirty="0" smtClean="0">
                <a:solidFill>
                  <a:srgbClr val="000000"/>
                </a:solidFill>
                <a:latin typeface="Calibri"/>
              </a:rPr>
              <a:t>Come fare?</a:t>
            </a: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SzPct val="95000"/>
            </a:pPr>
            <a:endParaRPr lang="it-IT" sz="4400" b="1" dirty="0" smtClean="0">
              <a:solidFill>
                <a:srgbClr val="000000"/>
              </a:solidFill>
              <a:latin typeface="Calibri"/>
            </a:endParaRPr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 Per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dar vita a questa funzionalità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abbiamo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usato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una componente </a:t>
            </a:r>
            <a:r>
              <a:rPr lang="it-IT" sz="3200" dirty="0" err="1" smtClean="0">
                <a:solidFill>
                  <a:srgbClr val="000000"/>
                </a:solidFill>
                <a:latin typeface="Calibri"/>
              </a:rPr>
              <a:t>off-the-shelf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, </a:t>
            </a:r>
            <a:r>
              <a:rPr lang="it-IT" sz="3200" b="1" dirty="0" smtClean="0">
                <a:solidFill>
                  <a:srgbClr val="000000"/>
                </a:solidFill>
                <a:latin typeface="Calibri"/>
              </a:rPr>
              <a:t>JAVAMAIL  (API di </a:t>
            </a:r>
            <a:r>
              <a:rPr lang="it-IT" sz="3200" b="1" dirty="0" err="1">
                <a:solidFill>
                  <a:srgbClr val="000000"/>
                </a:solidFill>
                <a:latin typeface="Calibri"/>
              </a:rPr>
              <a:t>Sun</a:t>
            </a:r>
            <a:r>
              <a:rPr lang="it-IT" sz="3200" b="1" dirty="0">
                <a:solidFill>
                  <a:srgbClr val="000000"/>
                </a:solidFill>
                <a:latin typeface="Calibri"/>
              </a:rPr>
              <a:t>)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e l'abbiamo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integrata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nel nostro sistema </a:t>
            </a:r>
            <a:r>
              <a:rPr lang="it-IT" sz="3200" dirty="0" smtClean="0">
                <a:solidFill>
                  <a:srgbClr val="000000"/>
                </a:solidFill>
                <a:latin typeface="Calibri"/>
              </a:rPr>
              <a:t>tramite </a:t>
            </a:r>
            <a:r>
              <a:rPr lang="it-IT" sz="3200" dirty="0">
                <a:solidFill>
                  <a:srgbClr val="000000"/>
                </a:solidFill>
                <a:latin typeface="Calibri"/>
              </a:rPr>
              <a:t>il design pattern BRIDGE.</a:t>
            </a:r>
            <a:endParaRPr sz="2000" dirty="0"/>
          </a:p>
        </p:txBody>
      </p:sp>
      <p:sp>
        <p:nvSpPr>
          <p:cNvPr id="50" name="TextShape 3"/>
          <p:cNvSpPr txBox="1"/>
          <p:nvPr/>
        </p:nvSpPr>
        <p:spPr>
          <a:xfrm>
            <a:off x="1071538" y="714356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5122" name="Picture 2" descr="\\vmware-host\Shared Folders\Scrivania\icona_omino_punto_interrogativ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28586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13" name="Connettore 4 12"/>
          <p:cNvCxnSpPr/>
          <p:nvPr/>
        </p:nvCxnSpPr>
        <p:spPr>
          <a:xfrm>
            <a:off x="2786050" y="2285992"/>
            <a:ext cx="2643206" cy="15716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5429256" y="3429000"/>
            <a:ext cx="305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Il </a:t>
            </a:r>
            <a:r>
              <a:rPr lang="it-IT" dirty="0" err="1" smtClean="0"/>
              <a:t>control</a:t>
            </a:r>
            <a:r>
              <a:rPr lang="it-IT" dirty="0" smtClean="0"/>
              <a:t> si occupa di inviare   </a:t>
            </a:r>
          </a:p>
          <a:p>
            <a:r>
              <a:rPr lang="it-IT" dirty="0" smtClean="0"/>
              <a:t>Oggetti Messaggio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7" name="Connettore 4 6"/>
          <p:cNvCxnSpPr>
            <a:endCxn id="8" idx="0"/>
          </p:cNvCxnSpPr>
          <p:nvPr/>
        </p:nvCxnSpPr>
        <p:spPr>
          <a:xfrm>
            <a:off x="5572132" y="2714620"/>
            <a:ext cx="1420854" cy="10715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429256" y="3786190"/>
            <a:ext cx="3127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L’interfaccia Messaggio serve a </a:t>
            </a:r>
          </a:p>
          <a:p>
            <a:r>
              <a:rPr lang="it-IT" dirty="0" smtClean="0"/>
              <a:t>definire le varie Notifiche 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cxnSp>
        <p:nvCxnSpPr>
          <p:cNvPr id="9" name="Connettore 4 8"/>
          <p:cNvCxnSpPr/>
          <p:nvPr/>
        </p:nvCxnSpPr>
        <p:spPr>
          <a:xfrm>
            <a:off x="3929058" y="3713164"/>
            <a:ext cx="128588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5286380" y="3643314"/>
            <a:ext cx="3655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E’ la classe Astratta, che implementa </a:t>
            </a:r>
          </a:p>
          <a:p>
            <a:r>
              <a:rPr lang="it-IT" dirty="0" smtClean="0"/>
              <a:t>l’interfaccia Messaggio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</p:sp>
      <p:sp>
        <p:nvSpPr>
          <p:cNvPr id="53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>
                <a:solidFill>
                  <a:srgbClr val="000000"/>
                </a:solidFill>
                <a:latin typeface="Calibri"/>
              </a:rPr>
              <a:t>IMPLEMENTAZIONE</a:t>
            </a:r>
            <a:endParaRPr/>
          </a:p>
        </p:txBody>
      </p:sp>
      <p:pic>
        <p:nvPicPr>
          <p:cNvPr id="2050" name="Picture 2" descr="C:\Documents and Settings\Frank\Desktop\MailBrid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643998" cy="4686300"/>
          </a:xfrm>
          <a:prstGeom prst="rect">
            <a:avLst/>
          </a:prstGeom>
          <a:noFill/>
        </p:spPr>
      </p:pic>
      <p:sp>
        <p:nvSpPr>
          <p:cNvPr id="6" name="Ovale 5"/>
          <p:cNvSpPr/>
          <p:nvPr/>
        </p:nvSpPr>
        <p:spPr>
          <a:xfrm>
            <a:off x="0" y="4214818"/>
            <a:ext cx="9144000" cy="2500330"/>
          </a:xfrm>
          <a:prstGeom prst="ellipse">
            <a:avLst/>
          </a:prstGeom>
          <a:noFill/>
          <a:ln w="730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/>
          <p:cNvCxnSpPr/>
          <p:nvPr/>
        </p:nvCxnSpPr>
        <p:spPr>
          <a:xfrm flipV="1">
            <a:off x="4572000" y="3786190"/>
            <a:ext cx="107157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5929322" y="3429000"/>
            <a:ext cx="287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Sono le varie notifiche che il </a:t>
            </a:r>
          </a:p>
          <a:p>
            <a:r>
              <a:rPr lang="it-IT" dirty="0" smtClean="0"/>
              <a:t>sistema </a:t>
            </a:r>
            <a:r>
              <a:rPr lang="it-IT" dirty="0" err="1" smtClean="0"/>
              <a:t>puòinviare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671480" y="476640"/>
            <a:ext cx="5540040" cy="15217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323640" y="1795320"/>
            <a:ext cx="8177040" cy="4633560"/>
          </a:xfrm>
          <a:prstGeom prst="rect">
            <a:avLst/>
          </a:prstGeom>
        </p:spPr>
        <p:txBody>
          <a:bodyPr lIns="90000" tIns="0" rIns="90000" bIns="45000"/>
          <a:lstStyle/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endParaRPr lang="it-IT" sz="3200" b="1" dirty="0" smtClean="0"/>
          </a:p>
          <a:p>
            <a:pPr>
              <a:lnSpc>
                <a:spcPct val="100000"/>
              </a:lnSpc>
              <a:buSzPct val="95000"/>
              <a:buFont typeface="Wingdings" pitchFamily="2" charset="2"/>
              <a:buChar char="v"/>
            </a:pPr>
            <a:r>
              <a:rPr lang="it-IT" sz="3200" b="1" dirty="0" smtClean="0"/>
              <a:t>Perché</a:t>
            </a: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>
              <a:lnSpc>
                <a:spcPct val="100000"/>
              </a:lnSpc>
              <a:buSzPct val="95000"/>
            </a:pPr>
            <a:endParaRPr lang="it-IT" sz="3200" dirty="0" smtClean="0"/>
          </a:p>
          <a:p>
            <a:pPr lvl="1">
              <a:buSzPct val="95000"/>
              <a:buFont typeface="Arial" pitchFamily="34" charset="0"/>
              <a:buChar char="•"/>
            </a:pPr>
            <a:r>
              <a:rPr lang="it-IT" sz="2800" dirty="0" smtClean="0"/>
              <a:t> ci permette di inserire altri messaggi in modo semplice  e senza causare molti cambiamenti nel sistema, così come modificare quelli già esistenti.</a:t>
            </a:r>
          </a:p>
        </p:txBody>
      </p:sp>
      <p:sp>
        <p:nvSpPr>
          <p:cNvPr id="50" name="TextShape 3"/>
          <p:cNvSpPr txBox="1"/>
          <p:nvPr/>
        </p:nvSpPr>
        <p:spPr>
          <a:xfrm>
            <a:off x="1166040" y="864000"/>
            <a:ext cx="6753960" cy="13680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it-IT" sz="4800" b="1" dirty="0" smtClean="0">
                <a:solidFill>
                  <a:srgbClr val="000000"/>
                </a:solidFill>
                <a:latin typeface="Calibri"/>
              </a:rPr>
              <a:t>PERCHE’ BRIDGE?</a:t>
            </a:r>
          </a:p>
          <a:p>
            <a:pPr algn="ctr">
              <a:lnSpc>
                <a:spcPct val="100000"/>
              </a:lnSpc>
            </a:pPr>
            <a:r>
              <a:rPr lang="it-IT" sz="3000" dirty="0" smtClean="0">
                <a:solidFill>
                  <a:srgbClr val="000000"/>
                </a:solidFill>
                <a:latin typeface="Calibri"/>
              </a:rPr>
              <a:t>(1)</a:t>
            </a:r>
            <a:endParaRPr sz="3000"/>
          </a:p>
        </p:txBody>
      </p:sp>
      <p:pic>
        <p:nvPicPr>
          <p:cNvPr id="6146" name="Picture 2" descr="C:\Documents and Settings\Frank\Desktop\angolo-dell-omin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1571612"/>
            <a:ext cx="2484041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BuonoSfondoBianco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BBECF4"/>
      </a:accent1>
      <a:accent2>
        <a:srgbClr val="BBECF4"/>
      </a:accent2>
      <a:accent3>
        <a:srgbClr val="BBECF4"/>
      </a:accent3>
      <a:accent4>
        <a:srgbClr val="167689"/>
      </a:accent4>
      <a:accent5>
        <a:srgbClr val="167689"/>
      </a:accent5>
      <a:accent6>
        <a:srgbClr val="A5C249"/>
      </a:accent6>
      <a:hlink>
        <a:srgbClr val="062328"/>
      </a:hlink>
      <a:folHlink>
        <a:srgbClr val="1059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1238</TotalTime>
  <Words>442</Words>
  <Application>Microsoft Macintosh PowerPoint</Application>
  <PresentationFormat>Presentazione su schermo (4:3)</PresentationFormat>
  <Paragraphs>89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Equinozio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Lindig</dc:creator>
  <cp:lastModifiedBy>Frank</cp:lastModifiedBy>
  <cp:revision>107</cp:revision>
  <dcterms:created xsi:type="dcterms:W3CDTF">2012-12-23T12:37:08Z</dcterms:created>
  <dcterms:modified xsi:type="dcterms:W3CDTF">2013-01-04T14:34:11Z</dcterms:modified>
</cp:coreProperties>
</file>