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9"/>
  </p:notesMasterIdLst>
  <p:sldIdLst>
    <p:sldId id="256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391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399" r:id="rId66"/>
    <p:sldId id="400" r:id="rId67"/>
    <p:sldId id="401" r:id="rId68"/>
    <p:sldId id="402" r:id="rId69"/>
    <p:sldId id="403" r:id="rId70"/>
    <p:sldId id="317" r:id="rId71"/>
    <p:sldId id="376" r:id="rId72"/>
    <p:sldId id="377" r:id="rId73"/>
    <p:sldId id="378" r:id="rId74"/>
    <p:sldId id="379" r:id="rId75"/>
    <p:sldId id="380" r:id="rId76"/>
    <p:sldId id="381" r:id="rId77"/>
    <p:sldId id="382" r:id="rId78"/>
    <p:sldId id="383" r:id="rId79"/>
    <p:sldId id="384" r:id="rId80"/>
    <p:sldId id="385" r:id="rId81"/>
    <p:sldId id="386" r:id="rId82"/>
    <p:sldId id="387" r:id="rId83"/>
    <p:sldId id="388" r:id="rId84"/>
    <p:sldId id="389" r:id="rId85"/>
    <p:sldId id="390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75" r:id="rId96"/>
    <p:sldId id="373" r:id="rId97"/>
    <p:sldId id="374" r:id="rId9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-Come si chiamano gli altri sottosistemi????</a:t>
            </a:r>
          </a:p>
          <a:p>
            <a:r>
              <a:rPr lang="it-IT" dirty="0" smtClean="0"/>
              <a:t>-meno di 20 sec per questa slide. Obiettivo: introdurre</a:t>
            </a:r>
            <a:r>
              <a:rPr lang="it-IT" baseline="0" dirty="0" smtClean="0"/>
              <a:t> al volo l’obiettivo già noto, e presentare anche gli altri team che parleranno dopo (solo nominandoli)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-Possibilità di cerchiare attori del sottosistema (spiegazione rapida)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Possibilità di </a:t>
            </a:r>
            <a:r>
              <a:rPr lang="it-IT" dirty="0" err="1" smtClean="0"/>
              <a:t>evidenzionare</a:t>
            </a:r>
            <a:r>
              <a:rPr lang="it-IT" dirty="0" smtClean="0"/>
              <a:t> generalizzazioni</a:t>
            </a:r>
            <a:r>
              <a:rPr lang="it-IT" baseline="0" dirty="0" smtClean="0"/>
              <a:t> future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Direttore dal </a:t>
            </a:r>
            <a:r>
              <a:rPr lang="it-IT" dirty="0" err="1" smtClean="0"/>
              <a:t>rad</a:t>
            </a:r>
            <a:r>
              <a:rPr lang="it-IT" dirty="0" smtClean="0"/>
              <a:t> 2.0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Dal </a:t>
            </a:r>
            <a:r>
              <a:rPr lang="it-IT" dirty="0" err="1" smtClean="0"/>
              <a:t>rad</a:t>
            </a:r>
            <a:r>
              <a:rPr lang="it-IT" dirty="0" smtClean="0"/>
              <a:t> 3.2 in </a:t>
            </a:r>
            <a:r>
              <a:rPr lang="it-IT" dirty="0" err="1" smtClean="0"/>
              <a:t>poi…</a:t>
            </a:r>
            <a:r>
              <a:rPr lang="it-IT" dirty="0" smtClean="0"/>
              <a:t>..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Nuovo dal </a:t>
            </a:r>
            <a:r>
              <a:rPr lang="it-IT" dirty="0" err="1" smtClean="0"/>
              <a:t>rad</a:t>
            </a:r>
            <a:r>
              <a:rPr lang="it-IT" dirty="0" smtClean="0"/>
              <a:t> 3.2: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96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Familiarità: fare tutto ciò che prima era possibile, con maggior velocità ed efficienza. Un bene per tutti gli 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97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-Grande lavoro</a:t>
            </a:r>
            <a:r>
              <a:rPr lang="it-IT" baseline="0" dirty="0" smtClean="0"/>
              <a:t> da realizzare </a:t>
            </a:r>
            <a:r>
              <a:rPr lang="it-IT" baseline="0" dirty="0" err="1" smtClean="0"/>
              <a:t>ecc…</a:t>
            </a:r>
            <a:endParaRPr lang="it-IT" baseline="0" dirty="0" smtClean="0"/>
          </a:p>
          <a:p>
            <a:r>
              <a:rPr lang="it-IT" dirty="0" smtClean="0"/>
              <a:t>-sommariamente divisi in 4 grandi famiglie ognuna da</a:t>
            </a:r>
            <a:r>
              <a:rPr lang="it-IT" baseline="0" dirty="0" smtClean="0"/>
              <a:t> soddisfare con requisiti </a:t>
            </a:r>
            <a:r>
              <a:rPr lang="it-IT" baseline="0" dirty="0" err="1" smtClean="0"/>
              <a:t>richiesti…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-Termini temporali: ciò eviterà di l’acquisizione di domande</a:t>
            </a:r>
            <a:r>
              <a:rPr lang="it-IT" baseline="0" dirty="0" smtClean="0"/>
              <a:t> o richieste inutile, aumentando la rapidità eliminando fastidiose operazioni di controllo ed eliminazione    </a:t>
            </a:r>
          </a:p>
          <a:p>
            <a:r>
              <a:rPr lang="it-IT" baseline="0" dirty="0" smtClean="0"/>
              <a:t>-Mix di requisiti funzionali e non. Non funzionali integrati e realizzati a stretto contatto con i funzionali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DIRE:le</a:t>
            </a:r>
            <a:r>
              <a:rPr lang="it-IT" baseline="0" dirty="0" smtClean="0"/>
              <a:t> fasi di accesso </a:t>
            </a:r>
            <a:r>
              <a:rPr lang="it-IT" baseline="0" dirty="0" err="1" smtClean="0"/>
              <a:t>ecc…</a:t>
            </a:r>
            <a:r>
              <a:rPr lang="it-IT" baseline="0" dirty="0" smtClean="0"/>
              <a:t> di </a:t>
            </a:r>
            <a:r>
              <a:rPr lang="it-IT" baseline="0" dirty="0" err="1" smtClean="0"/>
              <a:t>application</a:t>
            </a:r>
            <a:r>
              <a:rPr lang="it-IT" baseline="0" dirty="0" smtClean="0"/>
              <a:t> saranno </a:t>
            </a:r>
            <a:r>
              <a:rPr lang="it-IT" baseline="0" dirty="0" err="1" smtClean="0"/>
              <a:t>dp</a:t>
            </a:r>
            <a:r>
              <a:rPr lang="it-IT" baseline="0" dirty="0" smtClean="0"/>
              <a:t> descritte in dettaglio da elisa</a:t>
            </a:r>
            <a:endParaRPr lang="it-IT" dirty="0" smtClean="0"/>
          </a:p>
          <a:p>
            <a:r>
              <a:rPr lang="it-IT" dirty="0" smtClean="0"/>
              <a:t>Le notifiche permettono un </a:t>
            </a:r>
            <a:r>
              <a:rPr lang="it-IT" dirty="0" err="1" smtClean="0"/>
              <a:t>eleborazione</a:t>
            </a:r>
            <a:r>
              <a:rPr lang="it-IT" dirty="0" smtClean="0"/>
              <a:t> dati semplice poiché</a:t>
            </a:r>
            <a:r>
              <a:rPr lang="it-IT" baseline="0" dirty="0" smtClean="0"/>
              <a:t> permette di tener traccia quindi conoscere (senza fatica), ciò che deve essere fatto, modificato.</a:t>
            </a:r>
          </a:p>
          <a:p>
            <a:r>
              <a:rPr lang="it-IT" baseline="0" dirty="0" smtClean="0"/>
              <a:t>Gli input utente sono accessibili poiché organizzati in schemi di visualizzazione ordinati e di semplice comprensione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Strategy</a:t>
            </a:r>
            <a:r>
              <a:rPr lang="it-IT" dirty="0" smtClean="0"/>
              <a:t> motivo: gli utenti fanno ricerca:</a:t>
            </a:r>
          </a:p>
          <a:p>
            <a:r>
              <a:rPr lang="it-IT" dirty="0" smtClean="0"/>
              <a:t>1)possono visualizzare tutti o alcuni dati</a:t>
            </a:r>
          </a:p>
          <a:p>
            <a:r>
              <a:rPr lang="it-IT" dirty="0" smtClean="0"/>
              <a:t>2)esiti differenti a seconda dell’utente.     Ciò aumenta la rapidità di operazioni limitando l’attenzione su ciò che interessa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-Motivare login separato</a:t>
            </a:r>
          </a:p>
          <a:p>
            <a:r>
              <a:rPr lang="it-IT" dirty="0" smtClean="0"/>
              <a:t>-Collegarsi agli attori del sistema</a:t>
            </a:r>
            <a:r>
              <a:rPr lang="it-IT" baseline="0" dirty="0" smtClean="0"/>
              <a:t> con attenzione sul sottosistema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1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30840817"/>
              </p:ext>
            </p:extLst>
          </p:nvPr>
        </p:nvGraphicFramePr>
        <p:xfrm>
          <a:off x="0" y="4077072"/>
          <a:ext cx="2051720" cy="257518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39624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Barba Antonio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Bottiglieri</a:t>
                      </a:r>
                      <a:r>
                        <a:rPr lang="it-IT" sz="1400" baseline="0" dirty="0" smtClean="0">
                          <a:effectLst/>
                        </a:rPr>
                        <a:t> Gianfranco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D’Eugenio</a:t>
                      </a:r>
                      <a:r>
                        <a:rPr lang="it-IT" sz="1400" baseline="0" dirty="0" smtClean="0">
                          <a:effectLst/>
                        </a:rPr>
                        <a:t> Elisa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Di</a:t>
                      </a:r>
                      <a:r>
                        <a:rPr lang="it-IT" sz="1400" baseline="0" dirty="0" smtClean="0">
                          <a:effectLst/>
                        </a:rPr>
                        <a:t> Palma Ferdinando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Micco</a:t>
                      </a:r>
                      <a:r>
                        <a:rPr lang="it-IT" sz="1400" baseline="0" dirty="0" smtClean="0">
                          <a:effectLst/>
                        </a:rPr>
                        <a:t> Andrea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err="1" smtClean="0">
                          <a:effectLst/>
                        </a:rPr>
                        <a:t>Scafuro</a:t>
                      </a:r>
                      <a:r>
                        <a:rPr lang="it-IT" sz="1400" dirty="0" smtClean="0">
                          <a:effectLst/>
                        </a:rPr>
                        <a:t> Angelo Gerardo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56586736"/>
              </p:ext>
            </p:extLst>
          </p:nvPr>
        </p:nvGraphicFramePr>
        <p:xfrm>
          <a:off x="7092280" y="6060793"/>
          <a:ext cx="2051720" cy="72631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Alfonso Murolo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564904"/>
            <a:ext cx="7776864" cy="21602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Login separato per tipologia di utente</a:t>
            </a:r>
          </a:p>
          <a:p>
            <a:pPr lvl="1"/>
            <a:r>
              <a:rPr lang="it-IT" dirty="0" smtClean="0"/>
              <a:t>Dati di ricerca variabili in base ai permessi</a:t>
            </a:r>
          </a:p>
          <a:p>
            <a:pPr lvl="1"/>
            <a:r>
              <a:rPr lang="it-IT" dirty="0" smtClean="0"/>
              <a:t>Monitoraggio Complessivo dell’Amministratore</a:t>
            </a:r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4143007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rdinando\Documents\Università\IS\RAD\3 - Sistema proposto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764704"/>
            <a:ext cx="7272808" cy="6093296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2141887" y="0"/>
            <a:ext cx="486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Attori del Sistema 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58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043608" y="0"/>
            <a:ext cx="7002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Principali del Sottosistema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Ferdinando\Desktop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764703"/>
            <a:ext cx="7260655" cy="6093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879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197459" y="404664"/>
            <a:ext cx="46116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Generalizzazioni  </a:t>
            </a:r>
          </a:p>
          <a:p>
            <a:pPr algn="ctr"/>
            <a:r>
              <a:rPr lang="it-IT" sz="2800" b="1" dirty="0" smtClean="0">
                <a:latin typeface="+mj-lt"/>
              </a:rPr>
              <a:t>Trasformazioni  e  Aggiunte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720080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Aggiunte</a:t>
            </a:r>
          </a:p>
          <a:p>
            <a:pPr lvl="1"/>
            <a:r>
              <a:rPr lang="it-IT" dirty="0" smtClean="0"/>
              <a:t>Durante il processo di Analisi e </a:t>
            </a:r>
            <a:r>
              <a:rPr lang="it-IT" dirty="0" err="1" smtClean="0"/>
              <a:t>oltre…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Migliorare o Ottimizzare</a:t>
            </a:r>
          </a:p>
          <a:p>
            <a:r>
              <a:rPr lang="it-IT" dirty="0" smtClean="0"/>
              <a:t>Trasformazioni e Generalizzazioni</a:t>
            </a:r>
          </a:p>
          <a:p>
            <a:pPr lvl="1"/>
            <a:r>
              <a:rPr lang="it-IT" dirty="0" smtClean="0"/>
              <a:t>Normale evoluzione del sistema</a:t>
            </a:r>
          </a:p>
          <a:p>
            <a:pPr lvl="1"/>
            <a:r>
              <a:rPr lang="it-IT" dirty="0" smtClean="0"/>
              <a:t>Complessità sempre maggiore</a:t>
            </a:r>
          </a:p>
          <a:p>
            <a:r>
              <a:rPr lang="it-IT" dirty="0" smtClean="0"/>
              <a:t>Riportate e descritte nell’evoluzione del RAD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3675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RAD 1.0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6146" name="Picture 2" descr="C:\Users\Ferdinando\Desktop\UCD Pri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7200799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47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Seconda versione RAD 2.0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esktop\Nuova cartella\2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96752"/>
            <a:ext cx="684076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285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RAD 4.0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Nuova cartella\UCD fin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756084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200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</a:t>
            </a:r>
            <a:r>
              <a:rPr lang="it-IT" sz="2800" b="1" dirty="0" err="1" smtClean="0">
                <a:latin typeface="+mj-lt"/>
              </a:rPr>
              <a:t>GestioneDatiPersonali</a:t>
            </a:r>
            <a:r>
              <a:rPr lang="it-IT" sz="2800" b="1" dirty="0" smtClean="0">
                <a:latin typeface="+mj-lt"/>
              </a:rPr>
              <a:t>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Immagin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203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</a:t>
            </a:r>
            <a:r>
              <a:rPr lang="it-IT" sz="2800" b="1" dirty="0" err="1" smtClean="0">
                <a:latin typeface="+mj-lt"/>
              </a:rPr>
              <a:t>GestioneDati</a:t>
            </a:r>
            <a:r>
              <a:rPr lang="it-IT" sz="2800" b="1" dirty="0" smtClean="0">
                <a:latin typeface="+mj-lt"/>
              </a:rPr>
              <a:t>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ocuments\Università\IS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110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83362" y="500042"/>
            <a:ext cx="5236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Obiettivo </a:t>
            </a:r>
            <a:r>
              <a:rPr lang="it-IT" sz="4800" b="1" dirty="0">
                <a:latin typeface="+mj-lt"/>
              </a:rPr>
              <a:t>P</a:t>
            </a:r>
            <a:r>
              <a:rPr lang="it-IT" sz="4800" b="1" dirty="0" smtClean="0">
                <a:latin typeface="+mj-lt"/>
              </a:rPr>
              <a:t>rincipale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95536" y="4293096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A dirlo sembra una cosa molto semplice ma non è stato affatto cosi.</a:t>
            </a:r>
            <a:endParaRPr lang="it-IT" sz="2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2564904"/>
            <a:ext cx="792088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Semplificazione della presentazione ed elaborazione delle richieste da parte degli utenti</a:t>
            </a:r>
          </a:p>
          <a:p>
            <a:pPr lvl="1"/>
            <a:r>
              <a:rPr lang="it-IT" dirty="0" smtClean="0"/>
              <a:t>Obiettivo raggiunto e risolto con successo.</a:t>
            </a:r>
          </a:p>
        </p:txBody>
      </p:sp>
    </p:spTree>
    <p:extLst>
      <p:ext uri="{BB962C8B-B14F-4D97-AF65-F5344CB8AC3E}">
        <p14:creationId xmlns:p14="http://schemas.microsoft.com/office/powerpoint/2010/main" xmlns="" val="2927506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11760" y="2780928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Teams</a:t>
            </a:r>
            <a:r>
              <a:rPr lang="it-IT" sz="2800" b="1" dirty="0" smtClean="0">
                <a:latin typeface="+mj-lt"/>
              </a:rPr>
              <a:t> di Sviluppo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544" y="1484784"/>
            <a:ext cx="8208912" cy="13681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Sistema</a:t>
            </a:r>
            <a:r>
              <a:rPr lang="en-US" dirty="0" smtClean="0"/>
              <a:t> Software per 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ottimizzare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servizio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asilo</a:t>
            </a:r>
            <a:r>
              <a:rPr lang="en-US" dirty="0" smtClean="0"/>
              <a:t> </a:t>
            </a:r>
            <a:r>
              <a:rPr lang="en-US" dirty="0" err="1" smtClean="0"/>
              <a:t>nido</a:t>
            </a:r>
            <a:r>
              <a:rPr lang="en-US" dirty="0" smtClean="0"/>
              <a:t> </a:t>
            </a:r>
            <a:r>
              <a:rPr lang="en-US" dirty="0" err="1" smtClean="0"/>
              <a:t>messo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</a:t>
            </a:r>
            <a:r>
              <a:rPr lang="en-US" dirty="0" err="1" smtClean="0"/>
              <a:t>dell’università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Fisciano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7544" y="3789040"/>
            <a:ext cx="5111750" cy="192168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  <a:p>
            <a:pPr lvl="1"/>
            <a:r>
              <a:rPr lang="it-IT" dirty="0" smtClean="0"/>
              <a:t>Sottosistema Accessi</a:t>
            </a:r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2636168" y="34104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Finalità e obiettivo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0938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11560" y="1052736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…</a:t>
            </a:r>
            <a:endParaRPr lang="it-IT" sz="48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636912"/>
            <a:ext cx="7920880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Sistema di presentazione on-line delle domande di iscrizione per il proprio bambino</a:t>
            </a:r>
          </a:p>
          <a:p>
            <a:pPr lvl="1"/>
            <a:r>
              <a:rPr lang="it-IT" dirty="0" smtClean="0"/>
              <a:t>Sito internet che permette di:</a:t>
            </a:r>
          </a:p>
          <a:p>
            <a:pPr lvl="2"/>
            <a:r>
              <a:rPr lang="it-IT" dirty="0" smtClean="0"/>
              <a:t>Consultare il bando</a:t>
            </a:r>
          </a:p>
          <a:p>
            <a:pPr lvl="2"/>
            <a:r>
              <a:rPr lang="it-IT" dirty="0" smtClean="0"/>
              <a:t>Compilare una eventuale domanda di iscrizione online </a:t>
            </a:r>
            <a:r>
              <a:rPr lang="it-IT" b="1" dirty="0" smtClean="0"/>
              <a:t>(completa di tutti i campi)</a:t>
            </a:r>
            <a:endParaRPr lang="it-IT" dirty="0" smtClean="0"/>
          </a:p>
          <a:p>
            <a:pPr lvl="2"/>
            <a:r>
              <a:rPr lang="it-IT" dirty="0" smtClean="0"/>
              <a:t>Inviare la domanda compilata</a:t>
            </a:r>
          </a:p>
          <a:p>
            <a:pPr lvl="2"/>
            <a:r>
              <a:rPr lang="it-IT" dirty="0" smtClean="0"/>
              <a:t>Mostrare la graduatoria</a:t>
            </a:r>
          </a:p>
        </p:txBody>
      </p:sp>
    </p:spTree>
    <p:extLst>
      <p:ext uri="{BB962C8B-B14F-4D97-AF65-F5344CB8AC3E}">
        <p14:creationId xmlns:p14="http://schemas.microsoft.com/office/powerpoint/2010/main" xmlns="" val="33890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SC part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38277"/>
            <a:ext cx="7870844" cy="5276871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42910" y="285728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Prima versione del sistema</a:t>
            </a:r>
            <a:endParaRPr lang="it-IT" sz="28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42910" y="857232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1)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7811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SC part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50"/>
            <a:ext cx="7858180" cy="4705367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714348" y="92867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2)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857620" y="6286520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SC_A_4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xmlns="" val="31137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857364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 smtClean="0"/>
              <a:t>“Solo perché voi avete sofferto quando vi siete iscritti all'università non è detto che devono farlo tutti” (</a:t>
            </a:r>
            <a:r>
              <a:rPr lang="it-IT" sz="4800" dirty="0" err="1" smtClean="0"/>
              <a:t>cit</a:t>
            </a:r>
            <a:r>
              <a:rPr lang="it-IT" sz="4800" dirty="0" smtClean="0"/>
              <a:t> F. </a:t>
            </a:r>
            <a:r>
              <a:rPr lang="it-IT" sz="4800" dirty="0" err="1" smtClean="0"/>
              <a:t>Ferrucci</a:t>
            </a:r>
            <a:r>
              <a:rPr lang="it-IT" sz="4800" dirty="0" smtClean="0"/>
              <a:t>)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xmlns="" val="31282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1268760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V.2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1520" y="2636912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versione precedente non ha soddisfatto il committente quindi abbiamo pensato di </a:t>
            </a:r>
            <a:r>
              <a:rPr lang="it-IT" b="1" dirty="0" smtClean="0"/>
              <a:t>dividere l’iscrizione in due parti:</a:t>
            </a:r>
          </a:p>
          <a:p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Creazione di un account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Compilazione della domanda di iscrizione 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5264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tonio\Desktop\UC accou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714356"/>
            <a:ext cx="7858180" cy="5884878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3357554" y="6550223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UC_A_46 Creazione account</a:t>
            </a:r>
            <a:endParaRPr lang="it-IT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1472" y="21429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la creazione dell’account con i dati da compilare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41537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tonio\Desktop\Uc iscr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71546"/>
            <a:ext cx="8215370" cy="5534027"/>
          </a:xfrm>
          <a:prstGeom prst="rect">
            <a:avLst/>
          </a:prstGeom>
          <a:noFill/>
        </p:spPr>
      </p:pic>
      <p:sp>
        <p:nvSpPr>
          <p:cNvPr id="4" name="CasellaDiTesto 3"/>
          <p:cNvSpPr txBox="1"/>
          <p:nvPr/>
        </p:nvSpPr>
        <p:spPr>
          <a:xfrm>
            <a:off x="500034" y="428604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1)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35846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ntonio\Desktop\Uc isc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928670"/>
            <a:ext cx="8215370" cy="3609975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500034" y="28572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2)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71472" y="4500570"/>
            <a:ext cx="807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smtClean="0"/>
              <a:t>UC_A_4 Compila modulo di iscrizione per personale universitario e studenti </a:t>
            </a:r>
            <a:endParaRPr lang="it-IT" sz="1400" dirty="0"/>
          </a:p>
        </p:txBody>
      </p:sp>
      <p:sp>
        <p:nvSpPr>
          <p:cNvPr id="9" name="Fumetto 2 8"/>
          <p:cNvSpPr/>
          <p:nvPr/>
        </p:nvSpPr>
        <p:spPr>
          <a:xfrm>
            <a:off x="714348" y="5000636"/>
            <a:ext cx="8001056" cy="1428760"/>
          </a:xfrm>
          <a:prstGeom prst="wedgeRoundRectCallout">
            <a:avLst>
              <a:gd name="adj1" fmla="val -5411"/>
              <a:gd name="adj2" fmla="val -117307"/>
              <a:gd name="adj3" fmla="val 16667"/>
            </a:avLst>
          </a:prstGeom>
          <a:solidFill>
            <a:schemeClr val="bg2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smtClean="0"/>
          </a:p>
          <a:p>
            <a:pPr algn="ctr"/>
            <a:r>
              <a:rPr lang="it-IT" sz="2400" dirty="0" smtClean="0"/>
              <a:t>Nel caso il genitore chiude la finestra il sistema chiede di salvare i dati compilati in modo da ricaricarli alla prossima riapertura.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309712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2285992"/>
            <a:ext cx="8643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genitore è l’utente che iscrive il proprio figlio all’asilo e può essere di tre tipi: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Personale universitario e studenti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Residenti di </a:t>
            </a:r>
            <a:r>
              <a:rPr lang="it-IT" dirty="0" err="1" smtClean="0"/>
              <a:t>Fisciano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Altro utente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b="1" dirty="0" smtClean="0"/>
              <a:t>Passo 1</a:t>
            </a:r>
            <a:r>
              <a:rPr lang="it-IT" dirty="0" smtClean="0"/>
              <a:t>: Creazione dell’</a:t>
            </a:r>
            <a:r>
              <a:rPr lang="it-IT" dirty="0" err="1" smtClean="0"/>
              <a:t>accuont</a:t>
            </a:r>
            <a:endParaRPr lang="it-IT" dirty="0" smtClean="0"/>
          </a:p>
          <a:p>
            <a:r>
              <a:rPr lang="it-IT" b="1" dirty="0" smtClean="0"/>
              <a:t>Passo 2</a:t>
            </a:r>
            <a:r>
              <a:rPr lang="it-IT" dirty="0" smtClean="0"/>
              <a:t>: Compilazione della domanda di iscrizione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Ad iscrizione completa queste sono le operazioni: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inseriti durante l’iscrizione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del proprio bambino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lo stato della propria iscrizione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357298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Primo approccio ad “</a:t>
            </a:r>
            <a:r>
              <a:rPr lang="it-IT" sz="2800" b="1" dirty="0" err="1" smtClean="0"/>
              <a:t>@silo</a:t>
            </a:r>
            <a:r>
              <a:rPr lang="it-IT" sz="2800" b="1" dirty="0" smtClean="0"/>
              <a:t>”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xmlns="" val="3902446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100010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Chi fa cosa …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785927"/>
            <a:ext cx="8643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L’impiegato del diritto allo studio </a:t>
            </a:r>
            <a:r>
              <a:rPr lang="it-IT" dirty="0" smtClean="0"/>
              <a:t>può compiere sono: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Inserimento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 punteggio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Eliminazione bambino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r>
              <a:rPr lang="it-IT" b="1" dirty="0" smtClean="0"/>
              <a:t>L’impiegato dell’asilo</a:t>
            </a:r>
            <a:r>
              <a:rPr lang="it-IT" dirty="0" smtClean="0"/>
              <a:t>, per questa fase, può fare come: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Convalida 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 lista delle iscrizioni non convalidate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i certificati di iscrizione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6779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Hot </a:t>
            </a:r>
            <a:r>
              <a:rPr lang="it-IT" sz="2800" b="1" dirty="0" err="1" smtClean="0">
                <a:latin typeface="+mj-lt"/>
              </a:rPr>
              <a:t>Points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3140968"/>
            <a:ext cx="7344816" cy="2304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Registrazione e Accesso</a:t>
            </a:r>
          </a:p>
          <a:p>
            <a:r>
              <a:rPr lang="it-IT" dirty="0" smtClean="0"/>
              <a:t>Presentazione Domanda on-Line</a:t>
            </a:r>
          </a:p>
          <a:p>
            <a:r>
              <a:rPr lang="it-IT" dirty="0" smtClean="0"/>
              <a:t>Creazione, modifica, consultazione Graduatoria</a:t>
            </a:r>
          </a:p>
          <a:p>
            <a:r>
              <a:rPr lang="it-IT" dirty="0" smtClean="0"/>
              <a:t>Creazione,modifica, consultazioni Classi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1560" y="1988840"/>
            <a:ext cx="5111750" cy="5760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Principali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realizzazione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51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at-silo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0" y="6550223"/>
            <a:ext cx="435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UCD_A_3 Gestione Dati Personali Completo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xmlns="" val="27779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000108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Come e chi gestisce gli iscritti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14282" y="2214554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Impiegato dell’asilo: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per stato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n base ai servizi richiesti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Assegnargli una classe</a:t>
            </a:r>
          </a:p>
          <a:p>
            <a:pPr>
              <a:buFont typeface="Arial" pitchFamily="34" charset="0"/>
              <a:buChar char="•"/>
            </a:pPr>
            <a:endParaRPr lang="it-IT" dirty="0"/>
          </a:p>
          <a:p>
            <a:r>
              <a:rPr lang="it-IT" dirty="0" smtClean="0"/>
              <a:t>Direttore: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Aggiungi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 classe</a:t>
            </a:r>
          </a:p>
          <a:p>
            <a:endParaRPr lang="it-IT" dirty="0" smtClean="0"/>
          </a:p>
          <a:p>
            <a:r>
              <a:rPr lang="it-IT" dirty="0" smtClean="0"/>
              <a:t>Delegato del 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Conferma assegnazione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Rifiuta assegnazione classe</a:t>
            </a:r>
          </a:p>
        </p:txBody>
      </p:sp>
    </p:spTree>
    <p:extLst>
      <p:ext uri="{BB962C8B-B14F-4D97-AF65-F5344CB8AC3E}">
        <p14:creationId xmlns:p14="http://schemas.microsoft.com/office/powerpoint/2010/main" xmlns="" val="25746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at-silo\RAD\Casi d'uso\Atsilo1\Gestione Iscritti\UCD_A_2_Gestione iscrit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858016" y="628652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 A 2 Gestione iscritti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xmlns="" val="7638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97268" y="476672"/>
            <a:ext cx="3464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>
                <a:latin typeface="+mj-lt"/>
              </a:rPr>
              <a:t>G</a:t>
            </a:r>
            <a:r>
              <a:rPr lang="it-IT" sz="4800" b="1" dirty="0" err="1" smtClean="0">
                <a:latin typeface="+mj-lt"/>
              </a:rPr>
              <a:t>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2132856"/>
            <a:ext cx="8208912" cy="39379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Definiamo le fondamenta dello sviluppo del sistema.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Regole d’oro </a:t>
            </a:r>
            <a:r>
              <a:rPr lang="it-IT" dirty="0"/>
              <a:t>per l’implementazione: definiamo limiti ed obiettivi fondamentali che il nostro sistema deve portare a termine.</a:t>
            </a:r>
          </a:p>
        </p:txBody>
      </p:sp>
    </p:spTree>
    <p:extLst>
      <p:ext uri="{BB962C8B-B14F-4D97-AF65-F5344CB8AC3E}">
        <p14:creationId xmlns:p14="http://schemas.microsoft.com/office/powerpoint/2010/main" xmlns="" val="42533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/>
              <a:t>Sicurezza e tutela della </a:t>
            </a:r>
            <a:r>
              <a:rPr lang="it-IT" b="1" i="1" dirty="0" smtClean="0"/>
              <a:t>privacy</a:t>
            </a:r>
          </a:p>
          <a:p>
            <a:endParaRPr lang="it-IT" dirty="0"/>
          </a:p>
          <a:p>
            <a:pPr lvl="1"/>
            <a:r>
              <a:rPr lang="it-IT" dirty="0" smtClean="0"/>
              <a:t>Affidabilità nell’inserimento dei dati sensibili</a:t>
            </a:r>
          </a:p>
          <a:p>
            <a:pPr lvl="1"/>
            <a:r>
              <a:rPr lang="it-IT" dirty="0" smtClean="0"/>
              <a:t>Notifica nel caso di pubblicazione dei propri dati personali</a:t>
            </a:r>
          </a:p>
        </p:txBody>
      </p:sp>
    </p:spTree>
    <p:extLst>
      <p:ext uri="{BB962C8B-B14F-4D97-AF65-F5344CB8AC3E}">
        <p14:creationId xmlns:p14="http://schemas.microsoft.com/office/powerpoint/2010/main" xmlns="" val="719158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risposta</a:t>
            </a:r>
          </a:p>
          <a:p>
            <a:endParaRPr lang="it-IT" dirty="0"/>
          </a:p>
          <a:p>
            <a:pPr lvl="1"/>
            <a:r>
              <a:rPr lang="it-IT" dirty="0" smtClean="0"/>
              <a:t>Tempi di risposta irrisori</a:t>
            </a:r>
            <a:endParaRPr lang="it-IT" dirty="0"/>
          </a:p>
          <a:p>
            <a:pPr lvl="2"/>
            <a:r>
              <a:rPr lang="it-IT" dirty="0" smtClean="0"/>
              <a:t>Il sistema si occupa quasi esclusivamente di interrogazioni al database</a:t>
            </a:r>
          </a:p>
        </p:txBody>
      </p:sp>
    </p:spTree>
    <p:extLst>
      <p:ext uri="{BB962C8B-B14F-4D97-AF65-F5344CB8AC3E}">
        <p14:creationId xmlns:p14="http://schemas.microsoft.com/office/powerpoint/2010/main" xmlns="" val="379015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funzionante e coerente col modello</a:t>
            </a:r>
            <a:endParaRPr lang="it-IT" dirty="0"/>
          </a:p>
          <a:p>
            <a:pPr lvl="2"/>
            <a:r>
              <a:rPr lang="it-IT" dirty="0" smtClean="0"/>
              <a:t>Accesso al sistema attraverso un browser</a:t>
            </a:r>
          </a:p>
        </p:txBody>
      </p:sp>
    </p:spTree>
    <p:extLst>
      <p:ext uri="{BB962C8B-B14F-4D97-AF65-F5344CB8AC3E}">
        <p14:creationId xmlns:p14="http://schemas.microsoft.com/office/powerpoint/2010/main" xmlns="" val="56087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col modello</a:t>
            </a:r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51840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Minimo rischio di crash di sistema</a:t>
            </a:r>
          </a:p>
          <a:p>
            <a:pPr lvl="1"/>
            <a:r>
              <a:rPr lang="it-IT" dirty="0" smtClean="0"/>
              <a:t>Schermate di avviso in caso di manutenzione in corso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089945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</a:t>
            </a:r>
            <a:r>
              <a:rPr lang="it-IT" smtClean="0"/>
              <a:t>col modello</a:t>
            </a:r>
            <a:endParaRPr lang="it-IT" dirty="0" smtClean="0"/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273476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735783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Apprendimento facile ed immediato attraverso un’interfaccia web semplice ed intuitiva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95274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Affidabilità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sempre funzionante e disponibile</a:t>
            </a:r>
          </a:p>
          <a:p>
            <a:pPr lvl="2"/>
            <a:r>
              <a:rPr lang="it-IT" dirty="0" smtClean="0"/>
              <a:t>Evitare l’impossibilità di compiere operazioni gestionali</a:t>
            </a:r>
            <a:endParaRPr lang="it-IT" dirty="0"/>
          </a:p>
          <a:p>
            <a:pPr lvl="1"/>
            <a:r>
              <a:rPr lang="it-IT" dirty="0" smtClean="0"/>
              <a:t>Tolleranza e notifica degli errori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820318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Crash di sistema ridotti al minimo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82778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Interfaccia vs. Usabilità</a:t>
            </a:r>
          </a:p>
          <a:p>
            <a:endParaRPr lang="it-IT" dirty="0"/>
          </a:p>
          <a:p>
            <a:pPr lvl="1"/>
            <a:r>
              <a:rPr lang="it-IT" dirty="0" smtClean="0"/>
              <a:t>Oggetti di chiara comprensibilità per l’utente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112585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132856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Sicurezza vs. Efficienza</a:t>
            </a:r>
          </a:p>
          <a:p>
            <a:endParaRPr lang="it-IT" dirty="0"/>
          </a:p>
          <a:p>
            <a:pPr lvl="1"/>
            <a:r>
              <a:rPr lang="it-IT" dirty="0" smtClean="0"/>
              <a:t>Login iniziale</a:t>
            </a:r>
            <a:endParaRPr lang="it-IT" dirty="0"/>
          </a:p>
          <a:p>
            <a:pPr lvl="2"/>
            <a:r>
              <a:rPr lang="it-IT" dirty="0" smtClean="0"/>
              <a:t>Visualizzazione da parte dell’utente solo della parte del sistema ad esso dedicata</a:t>
            </a:r>
          </a:p>
          <a:p>
            <a:pPr lvl="2"/>
            <a:r>
              <a:rPr lang="it-IT" dirty="0" smtClean="0"/>
              <a:t>Soluzione leggera ed efficiente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49830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1916832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Spazio di Memoria vs. Velocità</a:t>
            </a:r>
          </a:p>
          <a:p>
            <a:endParaRPr lang="it-IT" dirty="0"/>
          </a:p>
          <a:p>
            <a:pPr lvl="1"/>
            <a:r>
              <a:rPr lang="it-IT" dirty="0" smtClean="0"/>
              <a:t>Memorizzazione informazioni delle entità</a:t>
            </a:r>
          </a:p>
          <a:p>
            <a:pPr lvl="2"/>
            <a:r>
              <a:rPr lang="it-IT" dirty="0" smtClean="0"/>
              <a:t>Il carico complessivo non influisce sulla velocità del sistema</a:t>
            </a:r>
            <a:endParaRPr lang="it-IT" dirty="0"/>
          </a:p>
          <a:p>
            <a:pPr lvl="1"/>
            <a:r>
              <a:rPr lang="it-IT" dirty="0" smtClean="0"/>
              <a:t>Più rilevanza alla velocità</a:t>
            </a:r>
            <a:endParaRPr lang="it-IT" dirty="0"/>
          </a:p>
          <a:p>
            <a:pPr lvl="2"/>
            <a:r>
              <a:rPr lang="it-IT" dirty="0" smtClean="0"/>
              <a:t>Più spazio su disco ma alta velocità in lettura e scrittura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49099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Rilascio vs. Qualità</a:t>
            </a:r>
          </a:p>
          <a:p>
            <a:endParaRPr lang="it-IT" dirty="0"/>
          </a:p>
          <a:p>
            <a:pPr lvl="1"/>
            <a:r>
              <a:rPr lang="it-IT" dirty="0" smtClean="0"/>
              <a:t>Rispetto pedissequo delle date di consegna e giusta qualità delle funzionalità</a:t>
            </a:r>
          </a:p>
        </p:txBody>
      </p:sp>
    </p:spTree>
    <p:extLst>
      <p:ext uri="{BB962C8B-B14F-4D97-AF65-F5344CB8AC3E}">
        <p14:creationId xmlns:p14="http://schemas.microsoft.com/office/powerpoint/2010/main" xmlns="" val="198260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25" y="476672"/>
            <a:ext cx="6669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268184"/>
            <a:ext cx="4215408" cy="55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6681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19" y="476672"/>
            <a:ext cx="66699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  <a:p>
            <a:pPr algn="ctr"/>
            <a:r>
              <a:rPr lang="it-IT" sz="2800" b="1" dirty="0" smtClean="0">
                <a:latin typeface="+mj-lt"/>
              </a:rPr>
              <a:t>Perché Three-</a:t>
            </a:r>
            <a:r>
              <a:rPr lang="it-IT" sz="2800" b="1" dirty="0" err="1" smtClean="0">
                <a:latin typeface="+mj-lt"/>
              </a:rPr>
              <a:t>Tier</a:t>
            </a:r>
            <a:r>
              <a:rPr lang="it-IT" sz="2800" b="1" dirty="0" smtClean="0">
                <a:latin typeface="+mj-lt"/>
              </a:rPr>
              <a:t>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facile ed indipendente dei sistemi di elaborazione e delle interfacce grafiche</a:t>
            </a:r>
            <a:endParaRPr lang="it-IT" dirty="0"/>
          </a:p>
          <a:p>
            <a:pPr lvl="1"/>
            <a:r>
              <a:rPr lang="it-IT" dirty="0" smtClean="0"/>
              <a:t>Indipendenza dei </a:t>
            </a:r>
            <a:r>
              <a:rPr lang="it-IT" dirty="0" err="1" smtClean="0"/>
              <a:t>layer</a:t>
            </a:r>
            <a:r>
              <a:rPr lang="it-IT" dirty="0" smtClean="0"/>
              <a:t>: basso accoppiamento</a:t>
            </a:r>
            <a:endParaRPr lang="it-IT" dirty="0"/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16745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97656" y="476672"/>
            <a:ext cx="7063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Diagramma di Deployment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268760"/>
            <a:ext cx="8552679" cy="55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984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FF0000"/>
                </a:solidFill>
              </a:rPr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766382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269105"/>
            <a:ext cx="6012194" cy="55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0446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9144000" cy="5776717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5580112" y="1844824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683568" y="1772816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5652120" y="4509120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921668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10705" y="476672"/>
            <a:ext cx="7437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Gestione dei Dati Persistenti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060848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di un database attraverso DBMS </a:t>
            </a:r>
            <a:r>
              <a:rPr lang="it-IT" b="1" dirty="0" err="1" smtClean="0"/>
              <a:t>MySQL</a:t>
            </a:r>
            <a:endParaRPr lang="it-IT" b="1" dirty="0" smtClean="0"/>
          </a:p>
          <a:p>
            <a:endParaRPr lang="it-IT" b="1" dirty="0"/>
          </a:p>
          <a:p>
            <a:pPr lvl="1"/>
            <a:r>
              <a:rPr lang="it-IT" dirty="0" smtClean="0"/>
              <a:t>Database </a:t>
            </a:r>
            <a:r>
              <a:rPr lang="it-IT" b="1" dirty="0" smtClean="0"/>
              <a:t>minuziosamente strutturato</a:t>
            </a:r>
            <a:r>
              <a:rPr lang="it-IT" dirty="0" smtClean="0"/>
              <a:t>: gestione nel dettaglio dei dati persistenti rispecchiando alla perfezione la complessità del dominio del problema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2809531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88640"/>
            <a:ext cx="7700823" cy="65423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Ovale 4"/>
          <p:cNvSpPr/>
          <p:nvPr/>
        </p:nvSpPr>
        <p:spPr>
          <a:xfrm>
            <a:off x="107504" y="-31665"/>
            <a:ext cx="2520280" cy="3284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1079104" y="3645024"/>
            <a:ext cx="8064896" cy="3212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052235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32656"/>
            <a:ext cx="8591430" cy="592397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783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13029" y="476672"/>
            <a:ext cx="76329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Tracciabilità dei 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6308220"/>
              </p:ext>
            </p:extLst>
          </p:nvPr>
        </p:nvGraphicFramePr>
        <p:xfrm>
          <a:off x="827584" y="1556792"/>
          <a:ext cx="7699268" cy="468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17"/>
                <a:gridCol w="1924817"/>
                <a:gridCol w="1924817"/>
                <a:gridCol w="1924817"/>
              </a:tblGrid>
              <a:tr h="76196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CRITERI </a:t>
                      </a:r>
                      <a:r>
                        <a:rPr lang="it-IT" sz="1050" b="1" i="1" dirty="0" err="1" smtClean="0"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 PERFORMANCE</a:t>
                      </a:r>
                      <a:endParaRPr lang="it-IT" sz="105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DEPENDABILITY CRITERIA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CRITERI </a:t>
                      </a:r>
                      <a:r>
                        <a:rPr lang="it-IT" sz="1050" i="1" dirty="0" err="1" smtClean="0"/>
                        <a:t>DI</a:t>
                      </a:r>
                      <a:r>
                        <a:rPr lang="it-IT" sz="1050" i="1" dirty="0" smtClean="0"/>
                        <a:t> MANUTENZIONE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</a:tr>
              <a:tr h="1051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DEFINIZIONE E IMPLEMENTAZIONE ARCHITETTURA DEL SISTEMA ATTUALE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L’implementazione dei processi compiuti da genitori e personale soddisfa gli obiettivi in termini di tempi di risposta.</a:t>
                      </a:r>
                    </a:p>
                    <a:p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controlli sull’input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al’atto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dell’inserimento (allo scopo </a:t>
                      </a:r>
                      <a:r>
                        <a:rPr kumimoji="0" lang="it-IT" sz="1100" b="0" i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 evitare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soddisfano gli obiettivi di affidabilità e disponibilità.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Three-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l'obiettivo di estendibilità e modificabilità.</a:t>
                      </a:r>
                    </a:p>
                  </a:txBody>
                  <a:tcPr/>
                </a:tc>
              </a:tr>
              <a:tr h="1165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latin typeface="Arial" pitchFamily="34" charset="0"/>
                          <a:cs typeface="Arial" pitchFamily="34" charset="0"/>
                        </a:rPr>
                        <a:t>MAPPING HW/SW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client-server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gli obiettivi di affidabilità e disponibilità.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</a:tr>
              <a:tr h="15579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GESTIONE DEI DATI PERSISTENTI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sicurezza.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portabilità.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30443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621557" y="476672"/>
            <a:ext cx="221584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SDD</a:t>
            </a:r>
          </a:p>
          <a:p>
            <a:pPr algn="ctr"/>
            <a:r>
              <a:rPr lang="it-IT" sz="2800" b="1" dirty="0" smtClean="0">
                <a:latin typeface="+mj-lt"/>
              </a:rPr>
              <a:t>Pregi e Difetti</a:t>
            </a:r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8280920" cy="158417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è andato bene…</a:t>
            </a:r>
            <a:endParaRPr lang="it-IT" dirty="0"/>
          </a:p>
          <a:p>
            <a:pPr lvl="1"/>
            <a:r>
              <a:rPr lang="it-IT" dirty="0" smtClean="0"/>
              <a:t>Definizione precisa, corretta e coerente dei sottosistemi.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3789040"/>
            <a:ext cx="8280920" cy="17281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stava per andar male…</a:t>
            </a:r>
            <a:endParaRPr lang="it-IT" dirty="0"/>
          </a:p>
          <a:p>
            <a:pPr lvl="1"/>
            <a:r>
              <a:rPr lang="it-IT" dirty="0" smtClean="0"/>
              <a:t>Gestione dei dati persistenti inizialmente imprecisa, raffinata poi nelle varie versioni a seconda delle nuove e sempre più rigide esigenze del committente.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62983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796549" y="3212976"/>
            <a:ext cx="541728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Storage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779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7105" y="476672"/>
            <a:ext cx="722550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Realizzare il </a:t>
            </a:r>
            <a:r>
              <a:rPr lang="it-IT" sz="4800" b="1" dirty="0" err="1" smtClean="0">
                <a:latin typeface="+mj-lt"/>
              </a:rPr>
              <a:t>layer</a:t>
            </a:r>
            <a:r>
              <a:rPr lang="it-IT" sz="4800" b="1" dirty="0" smtClean="0">
                <a:latin typeface="+mj-lt"/>
              </a:rPr>
              <a:t> di </a:t>
            </a:r>
            <a:r>
              <a:rPr lang="it-IT" sz="4800" b="1" dirty="0" err="1" smtClean="0">
                <a:latin typeface="+mj-lt"/>
              </a:rPr>
              <a:t>storage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Le alternative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Inserire in “</a:t>
            </a:r>
            <a:r>
              <a:rPr lang="it-IT" i="1" dirty="0" smtClean="0"/>
              <a:t>Storage</a:t>
            </a:r>
            <a:r>
              <a:rPr lang="it-IT" dirty="0" smtClean="0"/>
              <a:t>”  una classe per la  gestione della connessione al database e delegare tutte le operazioni sulla persistenza e modifica dei </a:t>
            </a:r>
            <a:r>
              <a:rPr lang="it-IT" dirty="0" err="1" smtClean="0"/>
              <a:t>beans</a:t>
            </a:r>
            <a:r>
              <a:rPr lang="it-IT" dirty="0" smtClean="0"/>
              <a:t>, sulla base dati, al </a:t>
            </a:r>
            <a:r>
              <a:rPr lang="it-IT" dirty="0" err="1" smtClean="0"/>
              <a:t>layer</a:t>
            </a:r>
            <a:r>
              <a:rPr lang="it-IT" dirty="0" smtClean="0"/>
              <a:t> </a:t>
            </a:r>
            <a:r>
              <a:rPr lang="it-IT" i="1" dirty="0" smtClean="0"/>
              <a:t>Control</a:t>
            </a:r>
            <a:r>
              <a:rPr lang="it-IT" dirty="0" smtClean="0"/>
              <a:t>.</a:t>
            </a:r>
          </a:p>
          <a:p>
            <a:pPr marL="342900" indent="-342900"/>
            <a:r>
              <a:rPr lang="it-IT" dirty="0" smtClean="0"/>
              <a:t>Realizzare classi in “</a:t>
            </a:r>
            <a:r>
              <a:rPr lang="it-IT" i="1" dirty="0" err="1" smtClean="0"/>
              <a:t>Storage</a:t>
            </a:r>
            <a:r>
              <a:rPr lang="it-IT" dirty="0" smtClean="0"/>
              <a:t>” contenente metodi per gestire la persistenza di ogni singolo </a:t>
            </a:r>
            <a:r>
              <a:rPr lang="it-IT" dirty="0" err="1" smtClean="0"/>
              <a:t>bean</a:t>
            </a:r>
            <a:r>
              <a:rPr lang="it-IT" dirty="0" smtClean="0"/>
              <a:t> nella base dati.</a:t>
            </a:r>
          </a:p>
          <a:p>
            <a:pPr marL="342900" indent="-342900"/>
            <a:r>
              <a:rPr lang="it-IT" dirty="0" smtClean="0"/>
              <a:t>Trasformare “</a:t>
            </a:r>
            <a:r>
              <a:rPr lang="it-IT" i="1" dirty="0" err="1" smtClean="0"/>
              <a:t>Storage</a:t>
            </a:r>
            <a:r>
              <a:rPr lang="it-IT" dirty="0" smtClean="0"/>
              <a:t>”  in un </a:t>
            </a:r>
            <a:r>
              <a:rPr lang="it-IT" dirty="0" err="1" smtClean="0"/>
              <a:t>framework</a:t>
            </a:r>
            <a:r>
              <a:rPr lang="it-IT" dirty="0" smtClean="0"/>
              <a:t> che faccia da ponte tra il mondo </a:t>
            </a:r>
            <a:r>
              <a:rPr lang="it-IT" dirty="0" err="1" smtClean="0"/>
              <a:t>Object-Oriented</a:t>
            </a:r>
            <a:r>
              <a:rPr lang="it-IT" dirty="0" smtClean="0"/>
              <a:t> e quello relazionale.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7811027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Senza utilizzare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Ogni classe di gestione del </a:t>
            </a:r>
            <a:r>
              <a:rPr lang="it-IT" dirty="0" err="1" smtClean="0"/>
              <a:t>bean</a:t>
            </a:r>
            <a:r>
              <a:rPr lang="it-IT" dirty="0" smtClean="0"/>
              <a:t> avrà un metodo che consentirà lo operazioni base sulla base dati ovvero: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Insert</a:t>
            </a:r>
            <a:r>
              <a:rPr lang="it-IT" i="1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Replace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Delete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GetAll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IsInATable</a:t>
            </a:r>
            <a:endParaRPr lang="it-IT" i="1" dirty="0" smtClean="0"/>
          </a:p>
          <a:p>
            <a:pPr marL="342900" indent="-342900"/>
            <a:r>
              <a:rPr lang="it-IT" dirty="0" smtClean="0"/>
              <a:t> Nel nostro caso, avendo 33 </a:t>
            </a:r>
            <a:r>
              <a:rPr lang="it-IT" dirty="0" err="1" smtClean="0"/>
              <a:t>beans</a:t>
            </a:r>
            <a:r>
              <a:rPr lang="it-IT" dirty="0" smtClean="0"/>
              <a:t>, dovranno essere scritti </a:t>
            </a:r>
            <a:r>
              <a:rPr lang="it-IT" u="sng" dirty="0" smtClean="0"/>
              <a:t>33 metodi per ogni operazione comune </a:t>
            </a:r>
            <a:r>
              <a:rPr lang="it-IT" dirty="0" smtClean="0"/>
              <a:t>ovvero </a:t>
            </a:r>
            <a:r>
              <a:rPr lang="it-IT" u="sng" dirty="0" smtClean="0"/>
              <a:t>165 metodi</a:t>
            </a:r>
          </a:p>
        </p:txBody>
      </p:sp>
    </p:spTree>
    <p:extLst>
      <p:ext uri="{BB962C8B-B14F-4D97-AF65-F5344CB8AC3E}">
        <p14:creationId xmlns:p14="http://schemas.microsoft.com/office/powerpoint/2010/main" xmlns="" val="3452883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1772816"/>
            <a:ext cx="7632848" cy="48965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Creazione account attraverso varie sezioni</a:t>
            </a:r>
          </a:p>
          <a:p>
            <a:pPr lvl="2"/>
            <a:r>
              <a:rPr lang="it-IT" dirty="0" smtClean="0"/>
              <a:t>Creazione generica dell’account</a:t>
            </a:r>
          </a:p>
          <a:p>
            <a:pPr lvl="2"/>
            <a:r>
              <a:rPr lang="it-IT" dirty="0" smtClean="0"/>
              <a:t>Dati Genitore richiedente</a:t>
            </a:r>
          </a:p>
          <a:p>
            <a:pPr lvl="2"/>
            <a:r>
              <a:rPr lang="it-IT" dirty="0" smtClean="0"/>
              <a:t>Dati Genitore non richiedente</a:t>
            </a:r>
          </a:p>
          <a:p>
            <a:pPr lvl="2"/>
            <a:r>
              <a:rPr lang="it-IT" dirty="0" smtClean="0"/>
              <a:t>Situazione Reddituale</a:t>
            </a:r>
          </a:p>
          <a:p>
            <a:pPr lvl="2"/>
            <a:r>
              <a:rPr lang="it-IT" dirty="0" smtClean="0"/>
              <a:t>Dati personali Bambino</a:t>
            </a:r>
          </a:p>
          <a:p>
            <a:pPr lvl="2"/>
            <a:r>
              <a:rPr lang="it-IT" dirty="0" smtClean="0"/>
              <a:t>Situazione Familiare</a:t>
            </a:r>
          </a:p>
          <a:p>
            <a:pPr lvl="1"/>
            <a:r>
              <a:rPr lang="it-IT" dirty="0" smtClean="0"/>
              <a:t>Notifiche costanti agli Impiegati di Competenza</a:t>
            </a:r>
          </a:p>
          <a:p>
            <a:pPr lvl="2"/>
            <a:r>
              <a:rPr lang="it-IT" dirty="0" smtClean="0"/>
              <a:t>Monitoraggio di richieste Utente 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358147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35675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Utilizzando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it-IT" dirty="0" smtClean="0"/>
              <a:t>Ogni classe di gestione di un </a:t>
            </a:r>
            <a:r>
              <a:rPr lang="it-IT" dirty="0" err="1" smtClean="0"/>
              <a:t>bean</a:t>
            </a:r>
            <a:r>
              <a:rPr lang="it-IT" dirty="0" smtClean="0"/>
              <a:t> erediterà i metodi per consentire le operazioni base sulla base dati.</a:t>
            </a:r>
          </a:p>
          <a:p>
            <a:pPr marL="342900" indent="-342900" algn="just"/>
            <a:r>
              <a:rPr lang="it-IT" dirty="0" smtClean="0"/>
              <a:t>I metodi così non verranno scritti per ogni classe, conseguendo un risparmio notevole.</a:t>
            </a:r>
          </a:p>
          <a:p>
            <a:pPr marL="342900" indent="-342900" algn="just">
              <a:buNone/>
            </a:pPr>
            <a:endParaRPr lang="it-IT" dirty="0" smtClean="0"/>
          </a:p>
          <a:p>
            <a:pPr marL="342900" indent="-342900">
              <a:buNone/>
            </a:pPr>
            <a:r>
              <a:rPr lang="it-IT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Gli sviluppatori  scriveranno </a:t>
            </a:r>
            <a:r>
              <a:rPr lang="it-IT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165 metodi in meno </a:t>
            </a:r>
          </a:p>
        </p:txBody>
      </p:sp>
    </p:spTree>
    <p:extLst>
      <p:ext uri="{BB962C8B-B14F-4D97-AF65-F5344CB8AC3E}">
        <p14:creationId xmlns:p14="http://schemas.microsoft.com/office/powerpoint/2010/main" xmlns="" val="182784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50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public  </a:t>
            </a:r>
            <a:r>
              <a:rPr lang="it-IT" sz="1400" b="1" dirty="0" err="1" smtClean="0"/>
              <a:t>boolean</a:t>
            </a:r>
            <a:r>
              <a:rPr lang="it-IT" sz="1400" b="1" dirty="0" smtClean="0"/>
              <a:t>  </a:t>
            </a:r>
            <a:r>
              <a:rPr lang="it-IT" sz="1400" b="1" dirty="0" err="1" smtClean="0"/>
              <a:t>inserisciBando</a:t>
            </a:r>
            <a:r>
              <a:rPr lang="it-IT" sz="1400" b="1" dirty="0" smtClean="0"/>
              <a:t>(</a:t>
            </a:r>
            <a:r>
              <a:rPr lang="it-IT" sz="1400" b="1" dirty="0" err="1" smtClean="0"/>
              <a:t>int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id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dataInizioBando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dataFineBando</a:t>
            </a:r>
            <a:r>
              <a:rPr lang="it-IT" sz="1400" b="1" dirty="0" smtClean="0"/>
              <a:t>,Date .... ) </a:t>
            </a:r>
            <a:r>
              <a:rPr lang="it-IT" sz="1400" b="1" dirty="0" err="1" smtClean="0"/>
              <a:t>throws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SQLException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Connection </a:t>
            </a:r>
            <a:r>
              <a:rPr lang="it-IT" sz="1400" b="1" dirty="0" err="1" smtClean="0"/>
              <a:t>conn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getDataSource</a:t>
            </a:r>
            <a:r>
              <a:rPr lang="it-IT" sz="1400" b="1" dirty="0" smtClean="0"/>
              <a:t>().</a:t>
            </a:r>
            <a:r>
              <a:rPr lang="it-IT" sz="1400" b="1" dirty="0" err="1" smtClean="0"/>
              <a:t>getConnection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//varie conversioni delle date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PreparedStatement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pstm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conn.prepareStatement</a:t>
            </a:r>
            <a:r>
              <a:rPr lang="it-IT" sz="1400" b="1" dirty="0" smtClean="0"/>
              <a:t>("...");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ResultSet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rslt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pstm.executeQuery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	</a:t>
            </a:r>
            <a:r>
              <a:rPr lang="it-IT" sz="1400" b="1" dirty="0" err="1" smtClean="0"/>
              <a:t>rslt.close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pstm.close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conn.close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return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true</a:t>
            </a:r>
            <a:r>
              <a:rPr lang="it-IT" sz="1400" b="1" dirty="0" smtClean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xmlns="" val="261673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14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Bando b; //bando da inserire nel db	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dbBando=new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dbBando.insert</a:t>
            </a:r>
            <a:r>
              <a:rPr lang="it-IT" sz="1400" b="1" dirty="0" smtClean="0"/>
              <a:t>(b);</a:t>
            </a:r>
          </a:p>
        </p:txBody>
      </p:sp>
    </p:spTree>
    <p:extLst>
      <p:ext uri="{BB962C8B-B14F-4D97-AF65-F5344CB8AC3E}">
        <p14:creationId xmlns:p14="http://schemas.microsoft.com/office/powerpoint/2010/main" xmlns="" val="2912892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19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Usare DB senza accorgersene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dirty="0" smtClean="0"/>
              <a:t>“</a:t>
            </a:r>
            <a:r>
              <a:rPr lang="it-IT" i="1" dirty="0" smtClean="0"/>
              <a:t>Le modifiche effettuate nel mondo degli </a:t>
            </a:r>
          </a:p>
          <a:p>
            <a:pPr>
              <a:buNone/>
            </a:pPr>
            <a:r>
              <a:rPr lang="it-IT" i="1" dirty="0" smtClean="0"/>
              <a:t>	oggetti sono rese persistenti sulle tabelle!”</a:t>
            </a:r>
          </a:p>
          <a:p>
            <a:pPr>
              <a:buNone/>
            </a:pPr>
            <a:endParaRPr lang="it-IT" b="1" u="sng" dirty="0" smtClean="0"/>
          </a:p>
          <a:p>
            <a:r>
              <a:rPr lang="it-IT" b="1" dirty="0" smtClean="0"/>
              <a:t>Obiettivo: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 	portare un modello a oggetti in un database relazionale.</a:t>
            </a:r>
          </a:p>
          <a:p>
            <a:r>
              <a:rPr lang="it-IT" dirty="0" smtClean="0"/>
              <a:t>Operazione molto complessa.</a:t>
            </a:r>
          </a:p>
          <a:p>
            <a:r>
              <a:rPr lang="it-IT" dirty="0" smtClean="0"/>
              <a:t>Due paradigmi differenti (ad esempio relazioni, chiavi esterne)</a:t>
            </a:r>
          </a:p>
        </p:txBody>
      </p:sp>
    </p:spTree>
    <p:extLst>
      <p:ext uri="{BB962C8B-B14F-4D97-AF65-F5344CB8AC3E}">
        <p14:creationId xmlns:p14="http://schemas.microsoft.com/office/powerpoint/2010/main" xmlns="" val="462729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Diagramma delle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</p:txBody>
      </p:sp>
      <p:pic>
        <p:nvPicPr>
          <p:cNvPr id="1026" name="Picture 2" descr="C:\Users\Angelo\Desktop\StoragesenzaIn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714488"/>
            <a:ext cx="6571938" cy="5000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171710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58252" y="428604"/>
            <a:ext cx="677538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>
                <a:latin typeface="+mj-lt"/>
              </a:rPr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La </a:t>
            </a:r>
            <a:r>
              <a:rPr lang="it-IT" dirty="0" smtClean="0"/>
              <a:t>classe </a:t>
            </a:r>
            <a:r>
              <a:rPr lang="it-IT" b="1" dirty="0" smtClean="0"/>
              <a:t>Database</a:t>
            </a:r>
            <a:r>
              <a:rPr lang="it-IT" dirty="0" smtClean="0"/>
              <a:t> si occupa di gestire la connessione al database.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Tabella</a:t>
            </a:r>
            <a:r>
              <a:rPr lang="it-IT" dirty="0" smtClean="0"/>
              <a:t> ha al suo interno un oggetto </a:t>
            </a:r>
            <a:r>
              <a:rPr lang="it-IT" i="1" dirty="0" smtClean="0"/>
              <a:t>Database</a:t>
            </a:r>
            <a:r>
              <a:rPr lang="it-IT" dirty="0" smtClean="0"/>
              <a:t> e rappresenta la tabella del </a:t>
            </a:r>
            <a:r>
              <a:rPr lang="it-IT" dirty="0" err="1" smtClean="0"/>
              <a:t>bean</a:t>
            </a:r>
            <a:r>
              <a:rPr lang="it-IT" dirty="0" smtClean="0"/>
              <a:t> nel database</a:t>
            </a:r>
            <a:r>
              <a:rPr lang="it-IT" dirty="0" smtClean="0"/>
              <a:t>.</a:t>
            </a:r>
          </a:p>
          <a:p>
            <a:r>
              <a:rPr lang="it-IT" b="1" dirty="0" err="1" smtClean="0"/>
              <a:t>DbBeansInterface</a:t>
            </a:r>
            <a:r>
              <a:rPr lang="it-IT" dirty="0" smtClean="0"/>
              <a:t> è una interfaccia in cui sono dichiarati i metodi  che devono essere implementati ai fini di un corretto funzionamento del </a:t>
            </a:r>
            <a:r>
              <a:rPr lang="it-IT" dirty="0" err="1" smtClean="0"/>
              <a:t>framework</a:t>
            </a:r>
            <a:r>
              <a:rPr lang="it-IT" dirty="0" smtClean="0"/>
              <a:t> .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09719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70276" y="428604"/>
            <a:ext cx="67513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DbBeans</a:t>
            </a:r>
            <a:r>
              <a:rPr lang="it-IT" dirty="0" smtClean="0"/>
              <a:t> </a:t>
            </a:r>
            <a:r>
              <a:rPr lang="it-IT" dirty="0" smtClean="0"/>
              <a:t>è una classe che implementa metodi per effettuare le operazioni più comuni sul database e contiene un oggetto </a:t>
            </a:r>
            <a:r>
              <a:rPr lang="it-IT" i="1" dirty="0" smtClean="0"/>
              <a:t>Tabella</a:t>
            </a:r>
            <a:r>
              <a:rPr lang="it-IT" dirty="0" smtClean="0"/>
              <a:t> che verrà istanziato da ogni classe che estende la suddetta. </a:t>
            </a:r>
          </a:p>
          <a:p>
            <a:r>
              <a:rPr lang="it-IT" b="1" dirty="0" smtClean="0"/>
              <a:t>DB''</a:t>
            </a:r>
            <a:r>
              <a:rPr lang="it-IT" b="1" dirty="0" err="1" smtClean="0"/>
              <a:t>NomeBeans</a:t>
            </a:r>
            <a:r>
              <a:rPr lang="it-IT" b="1" dirty="0" smtClean="0"/>
              <a:t>'' </a:t>
            </a:r>
            <a:r>
              <a:rPr lang="it-IT" dirty="0" smtClean="0"/>
              <a:t>estende </a:t>
            </a:r>
            <a:r>
              <a:rPr lang="it-IT" dirty="0" err="1" smtClean="0"/>
              <a:t>DbBeans</a:t>
            </a:r>
            <a:r>
              <a:rPr lang="it-IT" dirty="0" smtClean="0"/>
              <a:t> ed implementa metodi ausiliari.</a:t>
            </a:r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955904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panoramica su </a:t>
            </a:r>
            <a:r>
              <a:rPr lang="it-IT" sz="2800" b="1" dirty="0" err="1" smtClean="0"/>
              <a:t>DBBeans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61013" indent="-5561013" algn="just">
              <a:buNone/>
            </a:pPr>
            <a:r>
              <a:rPr lang="it-IT" dirty="0" smtClean="0"/>
              <a:t>La classe </a:t>
            </a:r>
            <a:r>
              <a:rPr lang="it-IT" dirty="0" err="1" smtClean="0"/>
              <a:t>DBBeans</a:t>
            </a:r>
            <a:r>
              <a:rPr lang="it-IT" dirty="0" smtClean="0"/>
              <a:t> è il fulcro del </a:t>
            </a:r>
            <a:r>
              <a:rPr lang="it-IT" dirty="0" err="1" smtClean="0"/>
              <a:t>framework</a:t>
            </a:r>
            <a:r>
              <a:rPr lang="it-IT" dirty="0" smtClean="0"/>
              <a:t>.</a:t>
            </a:r>
          </a:p>
          <a:p>
            <a:pPr marL="5561013" indent="-5561013" algn="just">
              <a:buNone/>
            </a:pPr>
            <a:r>
              <a:rPr lang="it-IT" dirty="0" smtClean="0"/>
              <a:t>In esso sono implementati i metodi per</a:t>
            </a:r>
          </a:p>
          <a:p>
            <a:pPr marL="5561013" indent="-5561013" algn="just">
              <a:buNone/>
              <a:tabLst>
                <a:tab pos="5741988" algn="l"/>
              </a:tabLst>
            </a:pPr>
            <a:r>
              <a:rPr lang="it-IT" dirty="0" smtClean="0"/>
              <a:t>le operazioni comuni che saranno poi</a:t>
            </a:r>
          </a:p>
          <a:p>
            <a:pPr marL="5561013" indent="-5561013" algn="just">
              <a:buNone/>
              <a:tabLst>
                <a:tab pos="5741988" algn="l"/>
              </a:tabLst>
            </a:pPr>
            <a:r>
              <a:rPr lang="it-IT" dirty="0" smtClean="0"/>
              <a:t>ereditate dalle classi per la gestione dei</a:t>
            </a:r>
          </a:p>
          <a:p>
            <a:pPr marL="5561013" indent="-5561013" algn="just">
              <a:buNone/>
            </a:pPr>
            <a:r>
              <a:rPr lang="it-IT" dirty="0" err="1" smtClean="0"/>
              <a:t>beans</a:t>
            </a:r>
            <a:r>
              <a:rPr lang="it-IT" dirty="0" smtClean="0"/>
              <a:t> e i metodi per mappare il nome</a:t>
            </a:r>
          </a:p>
          <a:p>
            <a:pPr marL="5561013" indent="-5561013" algn="just">
              <a:buNone/>
            </a:pPr>
            <a:r>
              <a:rPr lang="it-IT" dirty="0" smtClean="0"/>
              <a:t>delle variabili con i nomi dei relativi </a:t>
            </a:r>
          </a:p>
          <a:p>
            <a:pPr marL="5561013" indent="-5561013" algn="just">
              <a:buNone/>
            </a:pPr>
            <a:r>
              <a:rPr lang="it-IT" dirty="0" smtClean="0"/>
              <a:t>attributi.</a:t>
            </a:r>
          </a:p>
        </p:txBody>
      </p:sp>
      <p:pic>
        <p:nvPicPr>
          <p:cNvPr id="4" name="Immagine 3" descr="DbBeaansClas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2251582"/>
            <a:ext cx="2376264" cy="4057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xmlns="" val="1140837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Oltre ai metodi per le operazioni comuni a tutti i </a:t>
            </a:r>
            <a:r>
              <a:rPr lang="it-IT" dirty="0" err="1" smtClean="0"/>
              <a:t>beans</a:t>
            </a:r>
            <a:r>
              <a:rPr lang="it-IT" dirty="0" smtClean="0"/>
              <a:t>,  vi sono metodi che sono indispensabili affinché il </a:t>
            </a:r>
            <a:r>
              <a:rPr lang="it-IT" dirty="0" err="1" smtClean="0"/>
              <a:t>framework</a:t>
            </a:r>
            <a:r>
              <a:rPr lang="it-IT" b="1" dirty="0" smtClean="0"/>
              <a:t> </a:t>
            </a:r>
            <a:r>
              <a:rPr lang="it-IT" dirty="0" smtClean="0"/>
              <a:t>possa funzionare.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/>
            <a:r>
              <a:rPr lang="en-US" b="1" dirty="0" smtClean="0"/>
              <a:t>protected abstract Map&lt;String, String&gt; </a:t>
            </a:r>
            <a:r>
              <a:rPr lang="en-US" b="1" dirty="0" err="1" smtClean="0"/>
              <a:t>getMappingFields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Associa </a:t>
            </a:r>
            <a:r>
              <a:rPr lang="it-IT" dirty="0" err="1" smtClean="0"/>
              <a:t>variabileBean-colonnaDatabase</a:t>
            </a:r>
            <a:r>
              <a:rPr lang="it-IT" dirty="0" smtClean="0"/>
              <a:t>.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</a:t>
            </a:r>
            <a:r>
              <a:rPr lang="it-IT" b="1" dirty="0" err="1" smtClean="0"/>
              <a:t>abstract</a:t>
            </a:r>
            <a:r>
              <a:rPr lang="it-IT" b="1" dirty="0" smtClean="0"/>
              <a:t> </a:t>
            </a:r>
            <a:r>
              <a:rPr lang="it-IT" b="1" dirty="0" err="1" smtClean="0"/>
              <a:t>List</a:t>
            </a:r>
            <a:r>
              <a:rPr lang="it-IT" b="1" dirty="0" smtClean="0"/>
              <a:t>&lt;</a:t>
            </a:r>
            <a:r>
              <a:rPr lang="it-IT" b="1" dirty="0" err="1" smtClean="0"/>
              <a:t>String</a:t>
            </a:r>
            <a:r>
              <a:rPr lang="it-IT" b="1" dirty="0" smtClean="0"/>
              <a:t>&gt; </a:t>
            </a:r>
            <a:r>
              <a:rPr lang="it-IT" b="1" dirty="0" err="1" smtClean="0"/>
              <a:t>getKeyFields</a:t>
            </a:r>
            <a:r>
              <a:rPr lang="it-IT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Restituisce la lista dei campi chiave nel database per questo </a:t>
            </a:r>
            <a:r>
              <a:rPr lang="it-IT" dirty="0" err="1" smtClean="0"/>
              <a:t>bean</a:t>
            </a:r>
            <a:r>
              <a:rPr lang="it-IT" dirty="0" smtClean="0"/>
              <a:t>.</a:t>
            </a:r>
            <a:endParaRPr lang="it-IT" b="1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 algn="just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247747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b="1" dirty="0" smtClean="0"/>
              <a:t>protected final Map&lt;String, Object&gt; </a:t>
            </a:r>
            <a:r>
              <a:rPr lang="en-US" b="1" dirty="0" err="1" smtClean="0"/>
              <a:t>getFieldsFromBean</a:t>
            </a:r>
            <a:r>
              <a:rPr lang="en-US" b="1" dirty="0" smtClean="0"/>
              <a:t>(B </a:t>
            </a:r>
            <a:r>
              <a:rPr lang="en-US" b="1" dirty="0" err="1" smtClean="0"/>
              <a:t>realBean</a:t>
            </a:r>
            <a:r>
              <a:rPr lang="en-US" b="1" dirty="0" smtClean="0"/>
              <a:t>) </a:t>
            </a:r>
          </a:p>
          <a:p>
            <a:pPr marL="0" indent="0">
              <a:buNone/>
            </a:pPr>
            <a:r>
              <a:rPr lang="it-IT" dirty="0" smtClean="0"/>
              <a:t>Metodo che legge i valori di tutti i campi di un oggetto Java </a:t>
            </a:r>
            <a:r>
              <a:rPr lang="it-IT" dirty="0" err="1" smtClean="0"/>
              <a:t>realBean</a:t>
            </a:r>
            <a:endParaRPr lang="it-IT" dirty="0" smtClean="0"/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Assegnazione[] </a:t>
            </a:r>
            <a:r>
              <a:rPr lang="it-IT" b="1" dirty="0" err="1" smtClean="0"/>
              <a:t>creaAssegnazioni</a:t>
            </a:r>
            <a:r>
              <a:rPr lang="it-IT" b="1" dirty="0" smtClean="0"/>
              <a:t>(B </a:t>
            </a:r>
            <a:r>
              <a:rPr lang="it-IT" b="1" dirty="0" err="1" smtClean="0"/>
              <a:t>bean</a:t>
            </a:r>
            <a:r>
              <a:rPr lang="it-IT" b="1" dirty="0" smtClean="0"/>
              <a:t>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Gestione assegnazione chiavi esterne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Bando </a:t>
            </a:r>
            <a:r>
              <a:rPr lang="it-IT" b="1" dirty="0" err="1" smtClean="0"/>
              <a:t>creaBean</a:t>
            </a:r>
            <a:r>
              <a:rPr lang="it-IT" b="1" dirty="0" smtClean="0"/>
              <a:t>(</a:t>
            </a:r>
            <a:r>
              <a:rPr lang="it-IT" b="1" dirty="0" err="1" smtClean="0"/>
              <a:t>ResultSet</a:t>
            </a:r>
            <a:r>
              <a:rPr lang="it-IT" b="1" dirty="0" smtClean="0"/>
              <a:t> r)</a:t>
            </a:r>
          </a:p>
          <a:p>
            <a:pPr marL="0" indent="0">
              <a:buNone/>
            </a:pPr>
            <a:r>
              <a:rPr lang="it-IT" dirty="0" smtClean="0"/>
              <a:t>Setta un </a:t>
            </a:r>
            <a:r>
              <a:rPr lang="it-IT" dirty="0" err="1" smtClean="0"/>
              <a:t>bean</a:t>
            </a:r>
            <a:r>
              <a:rPr lang="it-IT" dirty="0" smtClean="0"/>
              <a:t> prendendo gli attributi da un </a:t>
            </a:r>
            <a:r>
              <a:rPr lang="it-IT" dirty="0" err="1" smtClean="0"/>
              <a:t>ResultSet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77683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9633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564757" y="3212976"/>
            <a:ext cx="58808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Application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7568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38589" y="476672"/>
            <a:ext cx="318176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Gestioni individuate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204864"/>
            <a:ext cx="7789293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Gestioni:</a:t>
            </a:r>
          </a:p>
          <a:p>
            <a:pPr lvl="1"/>
            <a:r>
              <a:rPr lang="it-IT" dirty="0" smtClean="0"/>
              <a:t>Gestione Utenze e Accessi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:p14="http://schemas.microsoft.com/office/powerpoint/2010/main" xmlns="" val="3266999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53869" y="476672"/>
            <a:ext cx="39512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55576" y="1772816"/>
            <a:ext cx="7789293" cy="49685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La </a:t>
            </a:r>
            <a:r>
              <a:rPr lang="it-IT" b="1" dirty="0" smtClean="0"/>
              <a:t>Gestione Utenti e Accessi </a:t>
            </a:r>
            <a:endParaRPr lang="it-IT" dirty="0" smtClean="0"/>
          </a:p>
          <a:p>
            <a:pPr lvl="1"/>
            <a:r>
              <a:rPr lang="it-IT" dirty="0" smtClean="0"/>
              <a:t>Accessi al sistema</a:t>
            </a:r>
          </a:p>
          <a:p>
            <a:pPr lvl="1"/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Inserimento e modifica utenti</a:t>
            </a:r>
          </a:p>
          <a:p>
            <a:pPr lvl="1"/>
            <a:r>
              <a:rPr lang="it-IT" dirty="0" smtClean="0"/>
              <a:t>Compilazione domanda di iscrizione</a:t>
            </a:r>
          </a:p>
          <a:p>
            <a:pPr lvl="1"/>
            <a:r>
              <a:rPr lang="it-IT" dirty="0" smtClean="0"/>
              <a:t>Pagamenti </a:t>
            </a:r>
          </a:p>
          <a:p>
            <a:pPr lvl="1"/>
            <a:r>
              <a:rPr lang="it-IT" dirty="0" smtClean="0"/>
              <a:t>Bando</a:t>
            </a:r>
          </a:p>
          <a:p>
            <a:pPr lvl="1"/>
            <a:r>
              <a:rPr lang="it-IT" dirty="0" smtClean="0"/>
              <a:t>Classi assegnate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:p14="http://schemas.microsoft.com/office/powerpoint/2010/main" xmlns="" val="173788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12511" y="476672"/>
            <a:ext cx="523393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Accessi: </a:t>
            </a:r>
            <a:r>
              <a:rPr lang="it-IT" sz="2800" b="1" dirty="0" err="1" smtClean="0">
                <a:latin typeface="+mj-lt"/>
              </a:rPr>
              <a:t>Control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Gli </a:t>
            </a:r>
            <a:r>
              <a:rPr lang="it-IT" b="1" dirty="0" smtClean="0"/>
              <a:t>oggetti </a:t>
            </a:r>
            <a:r>
              <a:rPr lang="it-IT" b="1" dirty="0" err="1" smtClean="0"/>
              <a:t>Control</a:t>
            </a:r>
            <a:r>
              <a:rPr lang="it-IT" b="1" dirty="0" smtClean="0"/>
              <a:t> </a:t>
            </a:r>
            <a:r>
              <a:rPr lang="it-IT" dirty="0" smtClean="0"/>
              <a:t>che si occupano della gestione sono: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Iscrizione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Iscritti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Gestione Bando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Classi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Dati personali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4068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11858" y="476672"/>
            <a:ext cx="343523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Dati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Dati Personali </a:t>
            </a:r>
            <a:r>
              <a:rPr lang="it-IT" dirty="0" smtClean="0"/>
              <a:t>gestisce i dati personali degli utenti. </a:t>
            </a:r>
          </a:p>
          <a:p>
            <a:pPr marL="0" indent="0"/>
            <a:r>
              <a:rPr lang="it-IT" b="1" dirty="0" smtClean="0"/>
              <a:t>Rispettando</a:t>
            </a:r>
            <a:r>
              <a:rPr lang="it-IT" dirty="0" smtClean="0"/>
              <a:t> </a:t>
            </a:r>
            <a:r>
              <a:rPr lang="it-IT" b="1" dirty="0" smtClean="0"/>
              <a:t>i requisiti analizzati </a:t>
            </a:r>
            <a:r>
              <a:rPr lang="it-IT" dirty="0" smtClean="0"/>
              <a:t>del sistema, il processo di iscrizione è stato concettualmente diviso in più parti che permettono di poter </a:t>
            </a:r>
            <a:r>
              <a:rPr lang="it-IT" b="1" dirty="0" smtClean="0"/>
              <a:t>completare l’iscrizione in tempi diversi</a:t>
            </a:r>
            <a:r>
              <a:rPr lang="it-IT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6886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95536" y="198884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L’iscrizione al sistema è divisa in </a:t>
            </a:r>
            <a:r>
              <a:rPr lang="it-IT" dirty="0" err="1" smtClean="0"/>
              <a:t>step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primo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secondo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di un bambino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terzo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della </a:t>
            </a:r>
            <a:r>
              <a:rPr lang="it-IT" b="1" dirty="0" smtClean="0"/>
              <a:t>situazione familiare</a:t>
            </a:r>
            <a:r>
              <a:rPr lang="it-IT" dirty="0" smtClean="0"/>
              <a:t>, dei dati personali del </a:t>
            </a:r>
            <a:r>
              <a:rPr lang="it-IT" b="1" dirty="0" smtClean="0"/>
              <a:t>genitore richiedente </a:t>
            </a:r>
            <a:r>
              <a:rPr lang="it-IT" dirty="0" smtClean="0"/>
              <a:t>e, dove possibile, dei dati personali del </a:t>
            </a:r>
            <a:r>
              <a:rPr lang="it-IT" b="1" dirty="0" smtClean="0"/>
              <a:t>genitore non richiedente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520298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5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Iscrizione </a:t>
            </a:r>
            <a:r>
              <a:rPr lang="it-IT" dirty="0" smtClean="0"/>
              <a:t>gestione delle domanda di iscrizione. </a:t>
            </a:r>
          </a:p>
          <a:p>
            <a:r>
              <a:rPr lang="it-IT" dirty="0" smtClean="0"/>
              <a:t>Una domanda di iscrizione può essere compilata, ritirata, visualizzata, ma non modificata una volta inviata.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3748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1988840"/>
            <a:ext cx="8424936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Dopo aver completato gli </a:t>
            </a:r>
            <a:r>
              <a:rPr lang="it-IT" dirty="0" err="1" smtClean="0"/>
              <a:t>step</a:t>
            </a:r>
            <a:r>
              <a:rPr lang="it-IT" dirty="0" smtClean="0"/>
              <a:t> dell’iscrizione è possibile presentare una </a:t>
            </a:r>
            <a:r>
              <a:rPr lang="it-IT" b="1" dirty="0" smtClean="0"/>
              <a:t>domanda di iscrizione </a:t>
            </a:r>
            <a:r>
              <a:rPr lang="it-IT" dirty="0" smtClean="0"/>
              <a:t>divisa in due fasi: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prima fase: prima</a:t>
            </a:r>
            <a:r>
              <a:rPr lang="it-IT" dirty="0" smtClean="0"/>
              <a:t> della pubblicazione delle graduatorie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seconda fase: dopo</a:t>
            </a:r>
            <a:r>
              <a:rPr lang="it-IT" dirty="0" smtClean="0"/>
              <a:t> la pubblicazione delle graduatorie</a:t>
            </a:r>
          </a:p>
        </p:txBody>
      </p:sp>
    </p:spTree>
    <p:extLst>
      <p:ext uri="{BB962C8B-B14F-4D97-AF65-F5344CB8AC3E}">
        <p14:creationId xmlns:p14="http://schemas.microsoft.com/office/powerpoint/2010/main" xmlns="" val="1130254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204864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Iscritti </a:t>
            </a:r>
            <a:r>
              <a:rPr lang="it-IT" dirty="0" smtClean="0"/>
              <a:t>gestisce ricerche per </a:t>
            </a:r>
            <a:r>
              <a:rPr lang="it-IT" b="1" dirty="0" smtClean="0"/>
              <a:t>categorie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Idonei</a:t>
            </a:r>
          </a:p>
          <a:p>
            <a:pPr lvl="1"/>
            <a:r>
              <a:rPr lang="it-IT" dirty="0" smtClean="0"/>
              <a:t>Non idonei</a:t>
            </a:r>
          </a:p>
          <a:p>
            <a:pPr lvl="1"/>
            <a:r>
              <a:rPr lang="it-IT" dirty="0" smtClean="0"/>
              <a:t>Al primo anno</a:t>
            </a:r>
          </a:p>
          <a:p>
            <a:pPr lvl="1"/>
            <a:r>
              <a:rPr lang="it-IT" dirty="0" smtClean="0"/>
              <a:t>Ad anni successivi</a:t>
            </a:r>
          </a:p>
          <a:p>
            <a:pPr lvl="1"/>
            <a:r>
              <a:rPr lang="it-IT" dirty="0" smtClean="0"/>
              <a:t>All’ultimo anno</a:t>
            </a:r>
          </a:p>
        </p:txBody>
      </p:sp>
    </p:spTree>
    <p:extLst>
      <p:ext uri="{BB962C8B-B14F-4D97-AF65-F5344CB8AC3E}">
        <p14:creationId xmlns:p14="http://schemas.microsoft.com/office/powerpoint/2010/main" xmlns="" val="373457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608254" y="476672"/>
            <a:ext cx="424244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Personale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56490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Personale </a:t>
            </a:r>
            <a:r>
              <a:rPr lang="it-IT" dirty="0" smtClean="0"/>
              <a:t>si occupa di gestire i profili del personale, con le classiche funzioni per crearle, modificarle e cancellarle.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213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5536" y="1772816"/>
            <a:ext cx="6912768" cy="4824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Auto-Completamento</a:t>
            </a:r>
          </a:p>
          <a:p>
            <a:pPr lvl="2"/>
            <a:r>
              <a:rPr lang="it-IT" dirty="0" smtClean="0"/>
              <a:t>Compilazione Domanda</a:t>
            </a:r>
          </a:p>
          <a:p>
            <a:pPr lvl="1"/>
            <a:r>
              <a:rPr lang="it-IT" dirty="0" smtClean="0"/>
              <a:t>Modifiche e consultazione</a:t>
            </a:r>
          </a:p>
          <a:p>
            <a:pPr lvl="2"/>
            <a:r>
              <a:rPr lang="it-IT" dirty="0" smtClean="0"/>
              <a:t>Operazione su classi e iscritti (spostamenti)</a:t>
            </a:r>
          </a:p>
          <a:p>
            <a:pPr lvl="2"/>
            <a:r>
              <a:rPr lang="it-IT" dirty="0" smtClean="0"/>
              <a:t>Visualizzazione Bando</a:t>
            </a:r>
          </a:p>
          <a:p>
            <a:pPr lvl="2"/>
            <a:r>
              <a:rPr lang="it-IT" dirty="0" smtClean="0"/>
              <a:t>Accettazione Iscritto</a:t>
            </a:r>
          </a:p>
          <a:p>
            <a:pPr lvl="2"/>
            <a:r>
              <a:rPr lang="it-IT" dirty="0" smtClean="0"/>
              <a:t>Salvataggio di bozze di graduatoria</a:t>
            </a:r>
          </a:p>
          <a:p>
            <a:r>
              <a:rPr lang="it-IT" dirty="0" smtClean="0"/>
              <a:t>Alcune scelte strutturali</a:t>
            </a:r>
          </a:p>
          <a:p>
            <a:pPr lvl="1"/>
            <a:r>
              <a:rPr lang="it-IT" dirty="0" err="1" smtClean="0"/>
              <a:t>Strategy</a:t>
            </a:r>
            <a:r>
              <a:rPr lang="it-IT" dirty="0" smtClean="0"/>
              <a:t> Pattern</a:t>
            </a:r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678400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62074" y="476672"/>
            <a:ext cx="37348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Bando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060848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Bando</a:t>
            </a:r>
            <a:endParaRPr lang="it-IT" dirty="0" smtClean="0"/>
          </a:p>
          <a:p>
            <a:pPr lvl="1"/>
            <a:r>
              <a:rPr lang="it-IT" dirty="0" smtClean="0"/>
              <a:t>Gestisce il bando di iscrizione</a:t>
            </a:r>
          </a:p>
          <a:p>
            <a:pPr lvl="1"/>
            <a:r>
              <a:rPr lang="it-IT" dirty="0" smtClean="0"/>
              <a:t>Assegna punteggi alle domanda iscrizione</a:t>
            </a:r>
          </a:p>
          <a:p>
            <a:pPr lvl="1"/>
            <a:r>
              <a:rPr lang="it-IT" dirty="0" smtClean="0"/>
              <a:t>Conferma o rifiuta una domanda</a:t>
            </a:r>
          </a:p>
          <a:p>
            <a:pPr lvl="1"/>
            <a:r>
              <a:rPr lang="it-IT" dirty="0" smtClean="0"/>
              <a:t>Consente la ricerca per stato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8328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3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1844824"/>
            <a:ext cx="8424936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Classi </a:t>
            </a:r>
            <a:r>
              <a:rPr lang="it-IT" dirty="0" smtClean="0"/>
              <a:t>gestisce le </a:t>
            </a:r>
            <a:r>
              <a:rPr lang="it-IT" b="1" dirty="0" smtClean="0"/>
              <a:t>classi</a:t>
            </a:r>
            <a:r>
              <a:rPr lang="it-IT" dirty="0" smtClean="0"/>
              <a:t>. </a:t>
            </a:r>
            <a:r>
              <a:rPr lang="it-IT" b="1" dirty="0" smtClean="0"/>
              <a:t>Rispettando i requisiti analizzati </a:t>
            </a:r>
            <a:r>
              <a:rPr lang="it-IT" dirty="0" smtClean="0"/>
              <a:t>del sistema, la composizione di una classe avviene in due fasi successive:</a:t>
            </a:r>
            <a:endParaRPr lang="it-IT" i="1" dirty="0" smtClean="0"/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prima fase: </a:t>
            </a:r>
            <a:r>
              <a:rPr lang="it-IT" sz="2600" dirty="0" smtClean="0"/>
              <a:t>l’</a:t>
            </a:r>
            <a:r>
              <a:rPr lang="it-IT" sz="2600" b="1" dirty="0" smtClean="0"/>
              <a:t>impiegato dell’asilo </a:t>
            </a:r>
            <a:r>
              <a:rPr lang="it-IT" sz="2600" dirty="0" smtClean="0"/>
              <a:t>sceglie e bambini</a:t>
            </a:r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seconda fare: </a:t>
            </a:r>
            <a:r>
              <a:rPr lang="it-IT" sz="2600" dirty="0" smtClean="0"/>
              <a:t>il</a:t>
            </a:r>
            <a:r>
              <a:rPr lang="it-IT" sz="2600" b="1" dirty="0" smtClean="0"/>
              <a:t> delegato del rettore </a:t>
            </a:r>
            <a:r>
              <a:rPr lang="it-IT" sz="2600" dirty="0" smtClean="0"/>
              <a:t>sceglie se confermare o rigettare la composizione. </a:t>
            </a:r>
          </a:p>
        </p:txBody>
      </p:sp>
    </p:spTree>
    <p:extLst>
      <p:ext uri="{BB962C8B-B14F-4D97-AF65-F5344CB8AC3E}">
        <p14:creationId xmlns:p14="http://schemas.microsoft.com/office/powerpoint/2010/main" xmlns="" val="426636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Ricerca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b="1" dirty="0" smtClean="0"/>
              <a:t>Gestione Ricerca </a:t>
            </a:r>
            <a:r>
              <a:rPr lang="it-IT" dirty="0" smtClean="0"/>
              <a:t>si occupa di gestire la </a:t>
            </a:r>
            <a:r>
              <a:rPr lang="it-IT" b="1" dirty="0" smtClean="0"/>
              <a:t>ricerca</a:t>
            </a:r>
            <a:r>
              <a:rPr lang="it-IT" dirty="0" smtClean="0"/>
              <a:t> all’interno del sistema, effettuata </a:t>
            </a:r>
            <a:r>
              <a:rPr lang="it-IT" b="1" dirty="0" smtClean="0"/>
              <a:t>da</a:t>
            </a:r>
            <a:r>
              <a:rPr lang="it-IT" dirty="0" smtClean="0"/>
              <a:t> varie tipologie di utenza </a:t>
            </a:r>
            <a:r>
              <a:rPr lang="it-IT" b="1" dirty="0" smtClean="0"/>
              <a:t>su</a:t>
            </a:r>
            <a:r>
              <a:rPr lang="it-IT" dirty="0" smtClean="0"/>
              <a:t> varie tipologie di utenza, basandosi su alcuni criteri di visualizzazione.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629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b="1" dirty="0" smtClean="0"/>
              <a:t> Primo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ContestoRicerca</a:t>
            </a:r>
            <a:r>
              <a:rPr lang="it-IT" dirty="0" smtClean="0"/>
              <a:t> per selezionare la tipologia di ricerca che si andrà ad effettuare e il contesto in cui si farà.</a:t>
            </a:r>
          </a:p>
          <a:p>
            <a:pPr marL="0" indent="0"/>
            <a:r>
              <a:rPr lang="it-IT" b="1" dirty="0" smtClean="0"/>
              <a:t> Secondo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AlgoritmoRicerca</a:t>
            </a:r>
            <a:r>
              <a:rPr lang="it-IT" dirty="0" smtClean="0"/>
              <a:t> che, in base al tipo di utente da ricercare, effettua una ricerca specifica</a:t>
            </a:r>
          </a:p>
          <a:p>
            <a:pPr marL="0" indent="0"/>
            <a:r>
              <a:rPr lang="it-IT" b="1" dirty="0" smtClean="0"/>
              <a:t>Motivazioni: </a:t>
            </a:r>
            <a:r>
              <a:rPr lang="it-IT" dirty="0" smtClean="0"/>
              <a:t>ricerca effettuata DA e SU un utente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72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04687" y="476672"/>
            <a:ext cx="384958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Pattern: Grafico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5" y="1844824"/>
            <a:ext cx="8676455" cy="459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7657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72652" y="476672"/>
            <a:ext cx="371364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smtClean="0">
                <a:latin typeface="+mj-lt"/>
              </a:rPr>
              <a:t>Gestione Notifiche Mail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34888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smtClean="0"/>
              <a:t>Gestione Notifiche Mail</a:t>
            </a:r>
            <a:endParaRPr lang="it-IT" dirty="0" smtClean="0"/>
          </a:p>
          <a:p>
            <a:pPr lvl="1"/>
            <a:r>
              <a:rPr lang="it-IT" dirty="0" smtClean="0"/>
              <a:t>Inviare mail di notifica agli utenti in genere</a:t>
            </a:r>
          </a:p>
          <a:p>
            <a:pPr lvl="1"/>
            <a:r>
              <a:rPr lang="it-IT" dirty="0" smtClean="0"/>
              <a:t>Inviare mail di notifica dopo la creazione di un account</a:t>
            </a:r>
          </a:p>
          <a:p>
            <a:pPr lvl="1"/>
            <a:r>
              <a:rPr lang="it-IT" dirty="0" smtClean="0"/>
              <a:t>Inviare mail di notifica dopo un licenziamento</a:t>
            </a:r>
          </a:p>
          <a:p>
            <a:pPr lvl="1"/>
            <a:r>
              <a:rPr lang="it-IT" dirty="0" smtClean="0"/>
              <a:t>Inviare mail di notifica per comunicare un evento</a:t>
            </a:r>
          </a:p>
          <a:p>
            <a:pPr lvl="1"/>
            <a:r>
              <a:rPr lang="it-IT" dirty="0" smtClean="0"/>
              <a:t>Altro …</a:t>
            </a:r>
          </a:p>
        </p:txBody>
      </p:sp>
    </p:spTree>
    <p:extLst>
      <p:ext uri="{BB962C8B-B14F-4D97-AF65-F5344CB8AC3E}">
        <p14:creationId xmlns:p14="http://schemas.microsoft.com/office/powerpoint/2010/main" xmlns="" val="3303920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 E-mail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2" name="CustomShape 2"/>
          <p:cNvSpPr/>
          <p:nvPr/>
        </p:nvSpPr>
        <p:spPr>
          <a:xfrm>
            <a:off x="323640" y="1795320"/>
            <a:ext cx="8177040" cy="420544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000" b="1" dirty="0" err="1">
                <a:solidFill>
                  <a:srgbClr val="000000"/>
                </a:solidFill>
                <a:latin typeface="Calibri"/>
              </a:rPr>
              <a:t>NotificheMail</a:t>
            </a:r>
            <a:r>
              <a:rPr lang="it-IT" sz="4000" b="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</a:pP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è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una funzionalità interna al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che permette di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inviare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brevi messaggi di notifiche agli utenti che porto a termine iterazioni con il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xmlns="" val="42572975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Tipi di Notifiche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</a:rPr>
              <a:t>(1)</a:t>
            </a:r>
            <a:endParaRPr sz="3000"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4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Fra le varie notifiche che il sistema invia possiamo trovare notifiche di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Composizione classe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: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manda una notifica al responsabile delle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classi, che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quest'ultimo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dovrà poi approvare.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Evento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 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tutte le email presenti nel campo CC dell'evento, con data ora e luogo dell'evento.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…..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xmlns="" val="1516952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71472" y="1571612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</a:pP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Licenziamento: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al diretto interessato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Registrazione: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alla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fine della registrazione il sistema invia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e-mail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con le credenziali appena inserite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</p:txBody>
      </p:sp>
      <p:sp>
        <p:nvSpPr>
          <p:cNvPr id="47" name="TextShape 3"/>
          <p:cNvSpPr txBox="1"/>
          <p:nvPr/>
        </p:nvSpPr>
        <p:spPr>
          <a:xfrm>
            <a:off x="1714480" y="500042"/>
            <a:ext cx="5529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Tipi di Notifiche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9036662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400" b="1" dirty="0" smtClean="0">
                <a:solidFill>
                  <a:srgbClr val="000000"/>
                </a:solidFill>
                <a:latin typeface="Calibri"/>
              </a:rPr>
              <a:t>Come fare?</a:t>
            </a: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Per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dar vita a questa funzionalità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abbiamo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usato 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JAVAMAIL  (API di </a:t>
            </a:r>
            <a:r>
              <a:rPr lang="it-IT" sz="3200" b="1" dirty="0" err="1">
                <a:solidFill>
                  <a:srgbClr val="000000"/>
                </a:solidFill>
                <a:latin typeface="Calibri"/>
              </a:rPr>
              <a:t>Sun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e l'abbiamo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integrata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nel nostro sistema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tramite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il design pattern BRIDGE.</a:t>
            </a:r>
            <a:endParaRPr sz="20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7901607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2978215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flipV="1">
            <a:off x="2714612" y="2571744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Alla classe Abstraction corrisponde la classe</a:t>
            </a:r>
          </a:p>
          <a:p>
            <a:r>
              <a:rPr lang="it-IT" dirty="0" err="1" smtClean="0"/>
              <a:t>NotificheMail.java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889567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16200000" flipV="1">
            <a:off x="7072330" y="271462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All’interfaccia </a:t>
            </a:r>
            <a:r>
              <a:rPr lang="it-IT" dirty="0" err="1" smtClean="0"/>
              <a:t>Implementor</a:t>
            </a:r>
            <a:r>
              <a:rPr lang="it-IT" dirty="0" smtClean="0"/>
              <a:t> </a:t>
            </a:r>
            <a:r>
              <a:rPr lang="it-IT" dirty="0" err="1" smtClean="0"/>
              <a:t>corrispone</a:t>
            </a:r>
            <a:r>
              <a:rPr lang="it-IT" dirty="0" smtClean="0"/>
              <a:t> l’interfaccia Messaggio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938595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5400000" flipH="1" flipV="1">
            <a:off x="2464579" y="4036223"/>
            <a:ext cx="242889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rot="16200000" flipV="1">
            <a:off x="6679421" y="3964785"/>
            <a:ext cx="271464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3286116" y="1857364"/>
            <a:ext cx="567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Alle classi </a:t>
            </a:r>
            <a:r>
              <a:rPr lang="it-IT" dirty="0" err="1" smtClean="0"/>
              <a:t>ConcreteImplementor</a:t>
            </a:r>
            <a:r>
              <a:rPr lang="it-IT" dirty="0" smtClean="0"/>
              <a:t> A e B corrispondono i vari </a:t>
            </a:r>
          </a:p>
          <a:p>
            <a:r>
              <a:rPr lang="it-IT" dirty="0" smtClean="0"/>
              <a:t>tipi di messaggi sopra citati, ovvero : </a:t>
            </a:r>
            <a:r>
              <a:rPr lang="it-IT" dirty="0" err="1" smtClean="0"/>
              <a:t>ComposizioneClasse</a:t>
            </a:r>
            <a:r>
              <a:rPr lang="it-IT" dirty="0" smtClean="0"/>
              <a:t>,</a:t>
            </a:r>
          </a:p>
          <a:p>
            <a:r>
              <a:rPr lang="it-IT" dirty="0" smtClean="0"/>
              <a:t>Evento,Registrazione e Licenziamento.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3825366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ci permette di inserire altri messaggi in modo semplice  e senza causare molti cambiamenti nel sistema, così come modificare quelli già esistenti.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Perché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(1)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xmlns="" val="9451428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il </a:t>
            </a:r>
            <a:r>
              <a:rPr lang="it-IT" sz="2800" dirty="0" err="1" smtClean="0"/>
              <a:t>controlMail</a:t>
            </a:r>
            <a:r>
              <a:rPr lang="it-IT" sz="2800" dirty="0" smtClean="0"/>
              <a:t> può usare un solo metodo di invio senza badare al tipo di notifica, infatti prende in input un oggetto MESSAGGIO.</a:t>
            </a:r>
            <a:endParaRPr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smtClean="0">
                <a:solidFill>
                  <a:srgbClr val="000000"/>
                </a:solidFill>
                <a:latin typeface="Calibri"/>
              </a:rPr>
              <a:t>Perché Bridge?</a:t>
            </a:r>
            <a:endParaRPr lang="it-IT" sz="4800" b="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xmlns="" val="33132978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2077031" y="3212976"/>
            <a:ext cx="485631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Progetto @silo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 conclusione…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2746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Problemi? </a:t>
            </a:r>
          </a:p>
          <a:p>
            <a:pPr algn="ctr"/>
            <a:r>
              <a:rPr lang="it-IT" sz="2800" b="1" dirty="0" smtClean="0">
                <a:latin typeface="+mj-lt"/>
              </a:rPr>
              <a:t>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124744"/>
            <a:ext cx="8280920" cy="5733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Difficoltà iniziali </a:t>
            </a:r>
          </a:p>
          <a:p>
            <a:pPr lvl="1"/>
            <a:r>
              <a:rPr lang="it-IT" dirty="0" smtClean="0"/>
              <a:t>Inesperienza </a:t>
            </a:r>
          </a:p>
          <a:p>
            <a:pPr lvl="1"/>
            <a:r>
              <a:rPr lang="it-IT" dirty="0" smtClean="0"/>
              <a:t>Approccio </a:t>
            </a:r>
            <a:r>
              <a:rPr lang="it-IT" dirty="0" err="1" smtClean="0"/>
              <a:t>Tools</a:t>
            </a:r>
            <a:r>
              <a:rPr lang="it-IT" dirty="0" smtClean="0"/>
              <a:t>  (</a:t>
            </a:r>
            <a:r>
              <a:rPr lang="it-IT" dirty="0" err="1" smtClean="0"/>
              <a:t>JUnit</a:t>
            </a:r>
            <a:r>
              <a:rPr lang="it-IT" dirty="0" smtClean="0"/>
              <a:t>)</a:t>
            </a:r>
          </a:p>
          <a:p>
            <a:r>
              <a:rPr lang="it-IT" dirty="0" smtClean="0"/>
              <a:t>Fattore Tempo</a:t>
            </a:r>
          </a:p>
          <a:p>
            <a:pPr lvl="1"/>
            <a:r>
              <a:rPr lang="it-IT" dirty="0" smtClean="0"/>
              <a:t>Consegne imperfette (successivamente revisionate)</a:t>
            </a:r>
          </a:p>
          <a:p>
            <a:pPr lvl="1"/>
            <a:r>
              <a:rPr lang="it-IT" dirty="0" smtClean="0"/>
              <a:t>Errori (Database)</a:t>
            </a:r>
          </a:p>
          <a:p>
            <a:r>
              <a:rPr lang="it-IT" dirty="0" smtClean="0"/>
              <a:t>Aggiunte e Perdite in corsa</a:t>
            </a:r>
          </a:p>
          <a:p>
            <a:pPr lvl="1"/>
            <a:r>
              <a:rPr lang="it-IT" dirty="0" smtClean="0"/>
              <a:t>Modifiche Costanti al sistema</a:t>
            </a:r>
          </a:p>
          <a:p>
            <a:pPr lvl="1"/>
            <a:r>
              <a:rPr lang="it-IT" dirty="0" smtClean="0"/>
              <a:t>Motivazione ed interpretazione</a:t>
            </a:r>
          </a:p>
          <a:p>
            <a:r>
              <a:rPr lang="it-IT" smtClean="0"/>
              <a:t>Problemi = Difficoltà</a:t>
            </a:r>
            <a:endParaRPr lang="it-IT" dirty="0" smtClean="0"/>
          </a:p>
          <a:p>
            <a:pPr lvl="1"/>
            <a:r>
              <a:rPr lang="it-IT" dirty="0" smtClean="0"/>
              <a:t>Naturale processo di progettazione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564990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35696" y="0"/>
            <a:ext cx="5400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Obiettivo Raggiunto? 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268760"/>
            <a:ext cx="8280920" cy="54006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Aderente alle aspettative </a:t>
            </a:r>
          </a:p>
          <a:p>
            <a:pPr lvl="1"/>
            <a:r>
              <a:rPr lang="it-IT" dirty="0" smtClean="0"/>
              <a:t>Familiarità</a:t>
            </a:r>
          </a:p>
          <a:p>
            <a:r>
              <a:rPr lang="it-IT" dirty="0" smtClean="0"/>
              <a:t>Struttura aziendale</a:t>
            </a:r>
          </a:p>
          <a:p>
            <a:pPr lvl="1"/>
            <a:r>
              <a:rPr lang="it-IT" dirty="0" smtClean="0"/>
              <a:t>Nessuna Variazione</a:t>
            </a:r>
          </a:p>
          <a:p>
            <a:pPr lvl="1"/>
            <a:r>
              <a:rPr lang="it-IT" dirty="0" smtClean="0"/>
              <a:t>Ingrato ai processi già noti</a:t>
            </a:r>
          </a:p>
          <a:p>
            <a:r>
              <a:rPr lang="it-IT" dirty="0" smtClean="0"/>
              <a:t>Documentazione Solida</a:t>
            </a:r>
          </a:p>
          <a:p>
            <a:pPr lvl="1"/>
            <a:r>
              <a:rPr lang="it-IT" dirty="0" smtClean="0"/>
              <a:t>Raffinata (revisionata)</a:t>
            </a:r>
          </a:p>
          <a:p>
            <a:pPr lvl="1"/>
            <a:r>
              <a:rPr lang="it-IT" dirty="0" smtClean="0"/>
              <a:t>Crescita costante</a:t>
            </a:r>
          </a:p>
          <a:p>
            <a:pPr lvl="1"/>
            <a:r>
              <a:rPr lang="it-IT" dirty="0" smtClean="0"/>
              <a:t>Ottima Tracciabilità</a:t>
            </a:r>
          </a:p>
          <a:p>
            <a:r>
              <a:rPr lang="it-IT" dirty="0" smtClean="0"/>
              <a:t>Usare </a:t>
            </a:r>
            <a:r>
              <a:rPr lang="it-IT" dirty="0" err="1" smtClean="0"/>
              <a:t>@silo</a:t>
            </a:r>
            <a:r>
              <a:rPr lang="it-IT" dirty="0" smtClean="0"/>
              <a:t> senza accorgersene</a:t>
            </a:r>
          </a:p>
          <a:p>
            <a:pPr lvl="1"/>
            <a:r>
              <a:rPr lang="it-IT" dirty="0" smtClean="0"/>
              <a:t>Stessi processi, con maggiore velocità ed efficienza </a:t>
            </a:r>
          </a:p>
          <a:p>
            <a:pPr lvl="1"/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74804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315</TotalTime>
  <Words>2981</Words>
  <Application>Microsoft Office PowerPoint</Application>
  <PresentationFormat>Presentazione su schermo (4:3)</PresentationFormat>
  <Paragraphs>609</Paragraphs>
  <Slides>97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97</vt:i4>
      </vt:variant>
    </vt:vector>
  </HeadingPairs>
  <TitlesOfParts>
    <vt:vector size="98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Diapositiva 68</vt:lpstr>
      <vt:lpstr>Diapositiva 69</vt:lpstr>
      <vt:lpstr>Diapositiva 70</vt:lpstr>
      <vt:lpstr>Diapositiva 71</vt:lpstr>
      <vt:lpstr>Diapositiva 72</vt:lpstr>
      <vt:lpstr>Diapositiva 73</vt:lpstr>
      <vt:lpstr>Diapositiva 74</vt:lpstr>
      <vt:lpstr>Diapositiva 75</vt:lpstr>
      <vt:lpstr>Diapositiva 76</vt:lpstr>
      <vt:lpstr>Diapositiva 77</vt:lpstr>
      <vt:lpstr>Diapositiva 78</vt:lpstr>
      <vt:lpstr>Diapositiva 79</vt:lpstr>
      <vt:lpstr>Diapositiva 80</vt:lpstr>
      <vt:lpstr>Diapositiva 81</vt:lpstr>
      <vt:lpstr>Diapositiva 82</vt:lpstr>
      <vt:lpstr>Diapositiva 83</vt:lpstr>
      <vt:lpstr>Diapositiva 84</vt:lpstr>
      <vt:lpstr>Diapositiva 85</vt:lpstr>
      <vt:lpstr>Diapositiva 86</vt:lpstr>
      <vt:lpstr>Diapositiva 87</vt:lpstr>
      <vt:lpstr>Diapositiva 88</vt:lpstr>
      <vt:lpstr>Diapositiva 89</vt:lpstr>
      <vt:lpstr>Diapositiva 90</vt:lpstr>
      <vt:lpstr>Diapositiva 91</vt:lpstr>
      <vt:lpstr>Diapositiva 92</vt:lpstr>
      <vt:lpstr>Diapositiva 93</vt:lpstr>
      <vt:lpstr>Diapositiva 94</vt:lpstr>
      <vt:lpstr>Diapositiva 95</vt:lpstr>
      <vt:lpstr>Diapositiva 96</vt:lpstr>
      <vt:lpstr>Diapositiva 97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Angelo</cp:lastModifiedBy>
  <cp:revision>38</cp:revision>
  <dcterms:created xsi:type="dcterms:W3CDTF">2012-12-23T12:37:08Z</dcterms:created>
  <dcterms:modified xsi:type="dcterms:W3CDTF">2013-01-03T09:04:48Z</dcterms:modified>
</cp:coreProperties>
</file>