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62" r:id="rId2"/>
    <p:sldId id="263" r:id="rId3"/>
    <p:sldId id="264" r:id="rId4"/>
    <p:sldId id="265" r:id="rId5"/>
    <p:sldId id="266" r:id="rId6"/>
    <p:sldId id="267" r:id="rId7"/>
    <p:sldId id="268" r:id="rId8"/>
    <p:sldId id="269" r:id="rId9"/>
    <p:sldId id="270" r:id="rId10"/>
    <p:sldId id="271" r:id="rId11"/>
    <p:sldId id="260" r:id="rId12"/>
    <p:sldId id="272" r:id="rId13"/>
    <p:sldId id="273" r:id="rId14"/>
    <p:sldId id="274" r:id="rId15"/>
    <p:sldId id="261" r:id="rId16"/>
    <p:sldId id="275" r:id="rId17"/>
    <p:sldId id="278" r:id="rId18"/>
    <p:sldId id="277" r:id="rId19"/>
    <p:sldId id="279" r:id="rId20"/>
    <p:sldId id="280" r:id="rId21"/>
    <p:sldId id="281" r:id="rId22"/>
    <p:sldId id="282" r:id="rId23"/>
    <p:sldId id="283" r:id="rId2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57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t>28/12/12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t>28/12/12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t>28/12/12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t>28/12/12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t>28/12/12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t>28/12/12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t>28/12/12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t>28/12/12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t>28/12/12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t>28/12/12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endParaRPr lang="it-IT" dirty="0">
              <a:latin typeface="+mj-lt"/>
            </a:endParaRPr>
          </a:p>
        </p:txBody>
      </p:sp>
      <p:sp>
        <p:nvSpPr>
          <p:cNvPr id="7" name="Content Placeholder 3"/>
          <p:cNvSpPr txBox="1">
            <a:spLocks/>
          </p:cNvSpPr>
          <p:nvPr/>
        </p:nvSpPr>
        <p:spPr>
          <a:xfrm>
            <a:off x="323528" y="2204864"/>
            <a:ext cx="8568952" cy="27363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Definiamo</a:t>
            </a:r>
            <a:r>
              <a:rPr lang="en-US" dirty="0" smtClean="0"/>
              <a:t> le </a:t>
            </a:r>
            <a:r>
              <a:rPr lang="en-US" dirty="0" err="1" smtClean="0"/>
              <a:t>fondamenta</a:t>
            </a:r>
            <a:r>
              <a:rPr lang="en-US" dirty="0" smtClean="0"/>
              <a:t> </a:t>
            </a:r>
            <a:r>
              <a:rPr lang="en-US" dirty="0" err="1" smtClean="0"/>
              <a:t>dello</a:t>
            </a:r>
            <a:r>
              <a:rPr lang="en-US" dirty="0" smtClean="0"/>
              <a:t> </a:t>
            </a:r>
            <a:r>
              <a:rPr lang="en-US" dirty="0" err="1" smtClean="0"/>
              <a:t>sviluppo</a:t>
            </a:r>
            <a:r>
              <a:rPr lang="en-US" dirty="0" smtClean="0"/>
              <a:t> del </a:t>
            </a:r>
            <a:r>
              <a:rPr lang="en-US" dirty="0" err="1" smtClean="0"/>
              <a:t>sistema</a:t>
            </a:r>
            <a:r>
              <a:rPr lang="en-US" dirty="0" smtClean="0"/>
              <a:t>.</a:t>
            </a:r>
          </a:p>
          <a:p>
            <a:pPr marL="0" indent="0">
              <a:buNone/>
            </a:pPr>
            <a:endParaRPr lang="en-US" dirty="0"/>
          </a:p>
          <a:p>
            <a:pPr marL="0" indent="0">
              <a:buNone/>
            </a:pPr>
            <a:r>
              <a:rPr lang="en-US" b="1" dirty="0" err="1" smtClean="0"/>
              <a:t>Regole</a:t>
            </a:r>
            <a:r>
              <a:rPr lang="en-US" b="1" dirty="0" smtClean="0"/>
              <a:t> </a:t>
            </a:r>
            <a:r>
              <a:rPr lang="en-US" b="1" dirty="0" err="1" smtClean="0"/>
              <a:t>d’oro</a:t>
            </a:r>
            <a:r>
              <a:rPr lang="en-US" b="1" dirty="0" smtClean="0"/>
              <a:t> </a:t>
            </a:r>
            <a:r>
              <a:rPr lang="en-US" dirty="0" smtClean="0"/>
              <a:t>per </a:t>
            </a:r>
            <a:r>
              <a:rPr lang="en-US" dirty="0" err="1" smtClean="0"/>
              <a:t>l’implementazione</a:t>
            </a:r>
            <a:r>
              <a:rPr lang="en-US" dirty="0" smtClean="0"/>
              <a:t>: </a:t>
            </a:r>
            <a:r>
              <a:rPr lang="en-US" dirty="0" err="1" smtClean="0"/>
              <a:t>definiamo</a:t>
            </a:r>
            <a:r>
              <a:rPr lang="en-US" dirty="0" smtClean="0"/>
              <a:t> </a:t>
            </a:r>
            <a:r>
              <a:rPr lang="en-US" dirty="0" err="1" smtClean="0"/>
              <a:t>limiti</a:t>
            </a:r>
            <a:r>
              <a:rPr lang="en-US" dirty="0" smtClean="0"/>
              <a:t> </a:t>
            </a:r>
            <a:r>
              <a:rPr lang="en-US" dirty="0" err="1" smtClean="0"/>
              <a:t>ed</a:t>
            </a:r>
            <a:r>
              <a:rPr lang="en-US" dirty="0" smtClean="0"/>
              <a:t> </a:t>
            </a:r>
            <a:r>
              <a:rPr lang="en-US" dirty="0" err="1" smtClean="0"/>
              <a:t>obiettivi</a:t>
            </a:r>
            <a:r>
              <a:rPr lang="en-US" dirty="0" smtClean="0"/>
              <a:t> </a:t>
            </a:r>
            <a:r>
              <a:rPr lang="en-US" dirty="0" err="1" smtClean="0"/>
              <a:t>fondamentali</a:t>
            </a:r>
            <a:r>
              <a:rPr lang="en-US" dirty="0" smtClean="0"/>
              <a:t> </a:t>
            </a:r>
            <a:r>
              <a:rPr lang="en-US" dirty="0" err="1" smtClean="0"/>
              <a:t>che</a:t>
            </a:r>
            <a:r>
              <a:rPr lang="en-US" dirty="0" smtClean="0"/>
              <a:t> </a:t>
            </a:r>
            <a:r>
              <a:rPr lang="en-US" dirty="0" err="1" smtClean="0"/>
              <a:t>il</a:t>
            </a:r>
            <a:r>
              <a:rPr lang="en-US" dirty="0" smtClean="0"/>
              <a:t> </a:t>
            </a:r>
            <a:r>
              <a:rPr lang="en-US" dirty="0" err="1" smtClean="0"/>
              <a:t>nostro</a:t>
            </a:r>
            <a:r>
              <a:rPr lang="en-US" dirty="0" smtClean="0"/>
              <a:t> </a:t>
            </a:r>
            <a:r>
              <a:rPr lang="en-US" dirty="0" err="1" smtClean="0"/>
              <a:t>sistema</a:t>
            </a:r>
            <a:r>
              <a:rPr lang="en-US" dirty="0" smtClean="0"/>
              <a:t> </a:t>
            </a:r>
            <a:r>
              <a:rPr lang="en-US" dirty="0" err="1" smtClean="0"/>
              <a:t>deve</a:t>
            </a:r>
            <a:r>
              <a:rPr lang="en-US" dirty="0" smtClean="0"/>
              <a:t> </a:t>
            </a:r>
            <a:r>
              <a:rPr lang="en-US" dirty="0" err="1" smtClean="0"/>
              <a:t>portare</a:t>
            </a:r>
            <a:r>
              <a:rPr lang="en-US" dirty="0" smtClean="0"/>
              <a:t> a </a:t>
            </a:r>
            <a:r>
              <a:rPr lang="en-US" dirty="0" err="1" smtClean="0"/>
              <a:t>termine</a:t>
            </a:r>
            <a:r>
              <a:rPr lang="en-US" dirty="0" smtClean="0"/>
              <a:t>.</a:t>
            </a:r>
            <a:endParaRPr lang="en-US" dirty="0"/>
          </a:p>
        </p:txBody>
      </p:sp>
    </p:spTree>
    <p:extLst>
      <p:ext uri="{BB962C8B-B14F-4D97-AF65-F5344CB8AC3E}">
        <p14:creationId xmlns:p14="http://schemas.microsoft.com/office/powerpoint/2010/main" val="3619854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p>
          <a:p>
            <a:pPr algn="ctr"/>
            <a:endParaRPr lang="it-IT" dirty="0">
              <a:latin typeface="+mj-lt"/>
            </a:endParaRPr>
          </a:p>
        </p:txBody>
      </p:sp>
      <p:sp>
        <p:nvSpPr>
          <p:cNvPr id="10" name="Content Placeholder 3"/>
          <p:cNvSpPr txBox="1">
            <a:spLocks/>
          </p:cNvSpPr>
          <p:nvPr/>
        </p:nvSpPr>
        <p:spPr>
          <a:xfrm>
            <a:off x="251520" y="2204864"/>
            <a:ext cx="8712968"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Facilità di apprendimento</a:t>
            </a:r>
            <a:endParaRPr lang="it-IT" dirty="0"/>
          </a:p>
          <a:p>
            <a:pPr marL="0" indent="0" algn="just">
              <a:buNone/>
            </a:pPr>
            <a:r>
              <a:rPr lang="it-IT" dirty="0"/>
              <a:t>Attraverso una semplice interfaccia grafica il personale dell'asilo potrà facilmente e velocemente apprendere il funzionamento sistema e di tutte le funzionalità.</a:t>
            </a:r>
          </a:p>
        </p:txBody>
      </p:sp>
      <p:sp>
        <p:nvSpPr>
          <p:cNvPr id="4" name="Content Placeholder 3"/>
          <p:cNvSpPr txBox="1">
            <a:spLocks/>
          </p:cNvSpPr>
          <p:nvPr/>
        </p:nvSpPr>
        <p:spPr>
          <a:xfrm>
            <a:off x="323528" y="4581128"/>
            <a:ext cx="8712968" cy="18002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endParaRPr lang="it-IT" dirty="0"/>
          </a:p>
          <a:p>
            <a:pPr marL="0" indent="0" algn="just">
              <a:buNone/>
            </a:pPr>
            <a:r>
              <a:rPr lang="it-IT" dirty="0" smtClean="0"/>
              <a:t>I crash di sistema devono essere ridotti al minimo.</a:t>
            </a:r>
            <a:endParaRPr lang="it-IT" dirty="0"/>
          </a:p>
        </p:txBody>
      </p:sp>
    </p:spTree>
    <p:extLst>
      <p:ext uri="{BB962C8B-B14F-4D97-AF65-F5344CB8AC3E}">
        <p14:creationId xmlns:p14="http://schemas.microsoft.com/office/powerpoint/2010/main" val="3016514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988840"/>
            <a:ext cx="8208912"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err="1" smtClean="0"/>
              <a:t>Interfaccia</a:t>
            </a:r>
            <a:r>
              <a:rPr lang="fr-FR" b="1" i="1" dirty="0" smtClean="0"/>
              <a:t> vs. </a:t>
            </a:r>
            <a:r>
              <a:rPr lang="fr-FR" b="1" i="1" dirty="0" err="1" smtClean="0"/>
              <a:t>Usabilità</a:t>
            </a:r>
            <a:endParaRPr lang="fr-FR" dirty="0"/>
          </a:p>
          <a:p>
            <a:pPr marL="0" indent="0" algn="just">
              <a:buNone/>
            </a:pPr>
            <a:r>
              <a:rPr lang="it-IT" dirty="0"/>
              <a:t>L’interfaccia del prodotto At-silo è composta da oggetti molto comprensibili all’utente che vanno a chiarire immediatamente la propria funzione. L’interfaccia è composta da schede, pulsanti e varie etichette, associate all’oggetto, che fanno intendere la loro utilità. Sono altresì presenti vari </a:t>
            </a:r>
            <a:r>
              <a:rPr lang="it-IT" dirty="0" err="1"/>
              <a:t>tooltip</a:t>
            </a:r>
            <a:r>
              <a:rPr lang="it-IT" dirty="0"/>
              <a:t> che aiutano l'utente nell'interazione col sistema.	</a:t>
            </a:r>
          </a:p>
        </p:txBody>
      </p:sp>
    </p:spTree>
    <p:extLst>
      <p:ext uri="{BB962C8B-B14F-4D97-AF65-F5344CB8AC3E}">
        <p14:creationId xmlns:p14="http://schemas.microsoft.com/office/powerpoint/2010/main" val="52337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988840"/>
            <a:ext cx="8208912"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err="1" smtClean="0"/>
              <a:t>Sicurezza</a:t>
            </a:r>
            <a:r>
              <a:rPr lang="fr-FR" b="1" i="1" dirty="0" smtClean="0"/>
              <a:t> vs. </a:t>
            </a:r>
            <a:r>
              <a:rPr lang="fr-FR" b="1" i="1" dirty="0" err="1" smtClean="0"/>
              <a:t>Efficienza</a:t>
            </a:r>
            <a:endParaRPr lang="fr-FR" dirty="0"/>
          </a:p>
          <a:p>
            <a:pPr marL="0" indent="0" algn="just">
              <a:buNone/>
            </a:pPr>
            <a:r>
              <a:rPr lang="it-IT" dirty="0"/>
              <a:t>La gestione della sicurezza viene affidata all’utilizzo del login iniziale in quanto va ad autenticare l’utente al quale sarà visualizzata solo la parte del sistema a cui è abilitato, evitando così incongruenze di dati. Questa politica di permessi, permette di non appesantire eccessivamente il software ed è un buon compromesso tra sicurezza ed efficienza.</a:t>
            </a:r>
          </a:p>
        </p:txBody>
      </p:sp>
    </p:spTree>
    <p:extLst>
      <p:ext uri="{BB962C8B-B14F-4D97-AF65-F5344CB8AC3E}">
        <p14:creationId xmlns:p14="http://schemas.microsoft.com/office/powerpoint/2010/main" val="3176846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556792"/>
            <a:ext cx="8640960" cy="486916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err="1" smtClean="0"/>
              <a:t>Spazio</a:t>
            </a:r>
            <a:r>
              <a:rPr lang="fr-FR" b="1" i="1" dirty="0" smtClean="0"/>
              <a:t> di </a:t>
            </a:r>
            <a:r>
              <a:rPr lang="fr-FR" b="1" i="1" dirty="0" err="1" smtClean="0"/>
              <a:t>Memoria</a:t>
            </a:r>
            <a:r>
              <a:rPr lang="fr-FR" b="1" i="1" dirty="0" smtClean="0"/>
              <a:t> vs. </a:t>
            </a:r>
            <a:r>
              <a:rPr lang="fr-FR" b="1" i="1" dirty="0" err="1" smtClean="0"/>
              <a:t>Velocità</a:t>
            </a:r>
            <a:endParaRPr lang="fr-FR" dirty="0"/>
          </a:p>
          <a:p>
            <a:pPr marL="0" indent="0" algn="just">
              <a:buNone/>
            </a:pPr>
            <a:r>
              <a:rPr lang="it-IT" dirty="0"/>
              <a:t>Il prodotto dovrà memorizzare informazioni inerenti alle differenti entità riscontrate, essenzialmente il carico complessivo dei dati non influirà sulla velocità del sistema. Oltre modo le operazioni delle funzionalità implementate richiederanno un brevissimo tempo di </a:t>
            </a:r>
            <a:r>
              <a:rPr lang="it-IT" dirty="0" smtClean="0"/>
              <a:t>risposta. I </a:t>
            </a:r>
            <a:r>
              <a:rPr lang="it-IT" dirty="0"/>
              <a:t>costi per un disco fisso sono poco onerosi quindi si è scelto di dare più rilevanza alla velocità rispetto che allo spazio. La scelta di un DBMS rispecchia questa decisione in quanto i dati persistenti richiedono più spazio sul disco ma la velocità in lettura e in scrittura è molto alta.</a:t>
            </a:r>
          </a:p>
        </p:txBody>
      </p:sp>
    </p:spTree>
    <p:extLst>
      <p:ext uri="{BB962C8B-B14F-4D97-AF65-F5344CB8AC3E}">
        <p14:creationId xmlns:p14="http://schemas.microsoft.com/office/powerpoint/2010/main" val="3286928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4" y="476672"/>
            <a:ext cx="2786941" cy="1107996"/>
          </a:xfrm>
          <a:prstGeom prst="rect">
            <a:avLst/>
          </a:prstGeom>
          <a:noFill/>
        </p:spPr>
        <p:txBody>
          <a:bodyPr wrap="none" rtlCol="0">
            <a:spAutoFit/>
          </a:bodyPr>
          <a:lstStyle/>
          <a:p>
            <a:pPr algn="ctr"/>
            <a:r>
              <a:rPr lang="it-IT" sz="4800" b="1" dirty="0" err="1" smtClean="0">
                <a:latin typeface="+mj-lt"/>
              </a:rPr>
              <a:t>Trade-offs</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51520" y="1844824"/>
            <a:ext cx="8640960" cy="24482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fr-FR" b="1" i="1" dirty="0" smtClean="0"/>
              <a:t>Tempo di </a:t>
            </a:r>
            <a:r>
              <a:rPr lang="fr-FR" b="1" i="1" dirty="0" err="1" smtClean="0"/>
              <a:t>Rilascio</a:t>
            </a:r>
            <a:r>
              <a:rPr lang="fr-FR" b="1" i="1" dirty="0" smtClean="0"/>
              <a:t> vs. </a:t>
            </a:r>
            <a:r>
              <a:rPr lang="fr-FR" b="1" i="1" dirty="0" err="1" smtClean="0"/>
              <a:t>Qualità</a:t>
            </a:r>
            <a:endParaRPr lang="fr-FR" dirty="0"/>
          </a:p>
          <a:p>
            <a:pPr marL="0" indent="0" algn="just">
              <a:buNone/>
            </a:pPr>
            <a:r>
              <a:rPr lang="it-IT" dirty="0"/>
              <a:t>Le scadenze sono parte intrinseca del progetto, il nostro sistema garantirà oltre al rispetto delle date di consegna anche la qualità giusta delle funzionalità descritte e successivamente implementate.</a:t>
            </a:r>
          </a:p>
        </p:txBody>
      </p:sp>
    </p:spTree>
    <p:extLst>
      <p:ext uri="{BB962C8B-B14F-4D97-AF65-F5344CB8AC3E}">
        <p14:creationId xmlns:p14="http://schemas.microsoft.com/office/powerpoint/2010/main" val="2825276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107996"/>
          </a:xfrm>
          <a:prstGeom prst="rect">
            <a:avLst/>
          </a:prstGeom>
          <a:noFill/>
        </p:spPr>
        <p:txBody>
          <a:bodyPr wrap="none" rtlCol="0">
            <a:spAutoFit/>
          </a:bodyPr>
          <a:lstStyle/>
          <a:p>
            <a:pPr algn="ctr"/>
            <a:r>
              <a:rPr lang="it-IT" sz="4800" b="1" dirty="0" smtClean="0">
                <a:latin typeface="+mj-lt"/>
              </a:rPr>
              <a:t>Architettura del Software </a:t>
            </a:r>
          </a:p>
          <a:p>
            <a:pPr algn="ctr"/>
            <a:endParaRPr lang="it-IT" dirty="0">
              <a:latin typeface="+mj-lt"/>
            </a:endParaRPr>
          </a:p>
        </p:txBody>
      </p:sp>
      <p:sp>
        <p:nvSpPr>
          <p:cNvPr id="10" name="Content Placeholder 3"/>
          <p:cNvSpPr txBox="1">
            <a:spLocks/>
          </p:cNvSpPr>
          <p:nvPr/>
        </p:nvSpPr>
        <p:spPr>
          <a:xfrm>
            <a:off x="323528" y="1412776"/>
            <a:ext cx="8496944"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en-US" sz="2400" b="1" dirty="0" err="1" smtClean="0"/>
              <a:t>Logica</a:t>
            </a:r>
            <a:r>
              <a:rPr lang="en-US" sz="2400" b="1" dirty="0" smtClean="0"/>
              <a:t> client-server Three-Tier</a:t>
            </a:r>
            <a:endParaRPr lang="it-IT" sz="2400" dirty="0"/>
          </a:p>
          <a:p>
            <a:pPr algn="just"/>
            <a:r>
              <a:rPr lang="it-IT" sz="2400" b="1" dirty="0" smtClean="0"/>
              <a:t>Interface </a:t>
            </a:r>
            <a:r>
              <a:rPr lang="it-IT" sz="2400" b="1" dirty="0" err="1"/>
              <a:t>Layer</a:t>
            </a:r>
            <a:r>
              <a:rPr lang="it-IT" sz="2400" dirty="0"/>
              <a:t>: lato client, è il </a:t>
            </a:r>
            <a:r>
              <a:rPr lang="it-IT" sz="2400" dirty="0" err="1"/>
              <a:t>layer</a:t>
            </a:r>
            <a:r>
              <a:rPr lang="it-IT" sz="2400" dirty="0"/>
              <a:t> caratterizzato dalle interfacce grafiche che permettono all'utente di interagire col server</a:t>
            </a:r>
            <a:r>
              <a:rPr lang="it-IT" sz="2400" dirty="0" smtClean="0"/>
              <a:t>;</a:t>
            </a:r>
            <a:endParaRPr lang="it-IT" sz="2400" dirty="0"/>
          </a:p>
          <a:p>
            <a:pPr algn="just"/>
            <a:r>
              <a:rPr lang="it-IT" sz="2400" b="1" dirty="0" smtClean="0"/>
              <a:t>Application </a:t>
            </a:r>
            <a:r>
              <a:rPr lang="it-IT" sz="2400" b="1" dirty="0" err="1"/>
              <a:t>Logic</a:t>
            </a:r>
            <a:r>
              <a:rPr lang="it-IT" sz="2400" b="1" dirty="0"/>
              <a:t> </a:t>
            </a:r>
            <a:r>
              <a:rPr lang="it-IT" sz="2400" b="1" dirty="0" err="1"/>
              <a:t>Layer</a:t>
            </a:r>
            <a:r>
              <a:rPr lang="it-IT" sz="2400" b="1" dirty="0"/>
              <a:t>: </a:t>
            </a:r>
            <a:r>
              <a:rPr lang="it-IT" sz="2400" dirty="0"/>
              <a:t>lato server, è il </a:t>
            </a:r>
            <a:r>
              <a:rPr lang="it-IT" sz="2400" dirty="0" err="1"/>
              <a:t>layer</a:t>
            </a:r>
            <a:r>
              <a:rPr lang="it-IT" sz="2400" dirty="0"/>
              <a:t> che contiene e gestisce le operazioni necessarie a compiere i servizi che l'utente richiede</a:t>
            </a:r>
            <a:r>
              <a:rPr lang="it-IT" sz="2400" dirty="0" smtClean="0"/>
              <a:t>;</a:t>
            </a:r>
            <a:endParaRPr lang="it-IT" sz="2400" dirty="0"/>
          </a:p>
          <a:p>
            <a:pPr algn="just"/>
            <a:r>
              <a:rPr lang="it-IT" sz="2400" b="1" dirty="0" smtClean="0"/>
              <a:t>Data </a:t>
            </a:r>
            <a:r>
              <a:rPr lang="it-IT" sz="2400" b="1" dirty="0"/>
              <a:t>Management </a:t>
            </a:r>
            <a:r>
              <a:rPr lang="it-IT" sz="2400" b="1" dirty="0" err="1"/>
              <a:t>Layer</a:t>
            </a:r>
            <a:r>
              <a:rPr lang="it-IT" sz="2400" dirty="0"/>
              <a:t>: lato server, è il </a:t>
            </a:r>
            <a:r>
              <a:rPr lang="it-IT" sz="2400" dirty="0" err="1"/>
              <a:t>layer</a:t>
            </a:r>
            <a:r>
              <a:rPr lang="it-IT" sz="2400" dirty="0"/>
              <a:t> che ospita e gestisce le entità persistenti (database e relativo DBMS)</a:t>
            </a:r>
            <a:r>
              <a:rPr lang="it-IT" sz="2400" dirty="0" smtClean="0"/>
              <a:t>.</a:t>
            </a:r>
          </a:p>
          <a:p>
            <a:pPr algn="just"/>
            <a:endParaRPr lang="it-IT" dirty="0"/>
          </a:p>
          <a:p>
            <a:pPr algn="just"/>
            <a:endParaRPr lang="it-IT" dirty="0"/>
          </a:p>
        </p:txBody>
      </p:sp>
      <p:sp>
        <p:nvSpPr>
          <p:cNvPr id="6" name="Content Placeholder 3"/>
          <p:cNvSpPr txBox="1">
            <a:spLocks/>
          </p:cNvSpPr>
          <p:nvPr/>
        </p:nvSpPr>
        <p:spPr>
          <a:xfrm>
            <a:off x="395536" y="5085184"/>
            <a:ext cx="8496944" cy="144016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sz="2400" dirty="0"/>
              <a:t>La scelta è ricaduta sull'architettura </a:t>
            </a:r>
            <a:r>
              <a:rPr lang="it-IT" sz="2400" dirty="0" err="1"/>
              <a:t>three-tier</a:t>
            </a:r>
            <a:r>
              <a:rPr lang="it-IT" sz="2400" dirty="0"/>
              <a:t> allo scopo di gestire con facilità ed indipendentemente i sistemi di elaborazione dati e quelli relativi all'interfaccia grafica (una modifica al livello </a:t>
            </a:r>
            <a:r>
              <a:rPr lang="it-IT" sz="2400" dirty="0" err="1"/>
              <a:t>presentation</a:t>
            </a:r>
            <a:r>
              <a:rPr lang="it-IT" sz="2400" dirty="0"/>
              <a:t> non presenterà complicazioni in altri sistemi).</a:t>
            </a:r>
          </a:p>
        </p:txBody>
      </p:sp>
    </p:spTree>
    <p:extLst>
      <p:ext uri="{BB962C8B-B14F-4D97-AF65-F5344CB8AC3E}">
        <p14:creationId xmlns:p14="http://schemas.microsoft.com/office/powerpoint/2010/main" val="299526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p>
          <a:p>
            <a:pPr algn="ctr"/>
            <a:endParaRPr lang="it-IT" dirty="0">
              <a:latin typeface="+mj-lt"/>
            </a:endParaRPr>
          </a:p>
        </p:txBody>
      </p:sp>
      <p:pic>
        <p:nvPicPr>
          <p:cNvPr id="3" name="Immagine 2" descr="Schermata 2012-12-28 a 12.35.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268760"/>
            <a:ext cx="8553411" cy="5589240"/>
          </a:xfrm>
          <a:prstGeom prst="rect">
            <a:avLst/>
          </a:prstGeom>
        </p:spPr>
      </p:pic>
    </p:spTree>
    <p:extLst>
      <p:ext uri="{BB962C8B-B14F-4D97-AF65-F5344CB8AC3E}">
        <p14:creationId xmlns:p14="http://schemas.microsoft.com/office/powerpoint/2010/main" val="312773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06406" y="476672"/>
            <a:ext cx="5246147"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3" name="Immagine 2" descr="Divisione Sot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268760"/>
            <a:ext cx="6012160" cy="5589240"/>
          </a:xfrm>
          <a:prstGeom prst="rect">
            <a:avLst/>
          </a:prstGeom>
        </p:spPr>
      </p:pic>
    </p:spTree>
    <p:extLst>
      <p:ext uri="{BB962C8B-B14F-4D97-AF65-F5344CB8AC3E}">
        <p14:creationId xmlns:p14="http://schemas.microsoft.com/office/powerpoint/2010/main" val="4105504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06411" y="476672"/>
            <a:ext cx="5246147"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4" name="Immagine 3" descr="Divisione Sot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 y="1484784"/>
            <a:ext cx="9144000" cy="5776717"/>
          </a:xfrm>
          <a:prstGeom prst="rect">
            <a:avLst/>
          </a:prstGeom>
        </p:spPr>
      </p:pic>
      <p:sp>
        <p:nvSpPr>
          <p:cNvPr id="6" name="Ovale 5"/>
          <p:cNvSpPr/>
          <p:nvPr/>
        </p:nvSpPr>
        <p:spPr>
          <a:xfrm>
            <a:off x="827584" y="2204864"/>
            <a:ext cx="2232248" cy="1512168"/>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724128" y="2348880"/>
            <a:ext cx="2232248" cy="1512168"/>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Ovale 7"/>
          <p:cNvSpPr/>
          <p:nvPr/>
        </p:nvSpPr>
        <p:spPr>
          <a:xfrm>
            <a:off x="5796136" y="4941168"/>
            <a:ext cx="2232248" cy="1512168"/>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76605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14" y="476672"/>
            <a:ext cx="7437553" cy="1107996"/>
          </a:xfrm>
          <a:prstGeom prst="rect">
            <a:avLst/>
          </a:prstGeom>
          <a:noFill/>
        </p:spPr>
        <p:txBody>
          <a:bodyPr wrap="none" rtlCol="0">
            <a:spAutoFit/>
          </a:bodyPr>
          <a:lstStyle/>
          <a:p>
            <a:pPr algn="ctr"/>
            <a:r>
              <a:rPr lang="it-IT" sz="4800" b="1" dirty="0" smtClean="0">
                <a:latin typeface="+mj-lt"/>
              </a:rPr>
              <a:t>Gestione dei Dati Persistenti</a:t>
            </a:r>
          </a:p>
          <a:p>
            <a:pPr algn="ctr"/>
            <a:endParaRPr lang="it-IT" dirty="0">
              <a:latin typeface="+mj-lt"/>
            </a:endParaRPr>
          </a:p>
        </p:txBody>
      </p:sp>
      <p:sp>
        <p:nvSpPr>
          <p:cNvPr id="9" name="Content Placeholder 3"/>
          <p:cNvSpPr txBox="1">
            <a:spLocks/>
          </p:cNvSpPr>
          <p:nvPr/>
        </p:nvSpPr>
        <p:spPr>
          <a:xfrm>
            <a:off x="323528" y="2204864"/>
            <a:ext cx="8568952" cy="27363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Gestione</a:t>
            </a:r>
            <a:r>
              <a:rPr lang="en-US" dirty="0" smtClean="0"/>
              <a:t> di un </a:t>
            </a:r>
            <a:r>
              <a:rPr lang="en-US" dirty="0" err="1" smtClean="0"/>
              <a:t>DataBase</a:t>
            </a:r>
            <a:r>
              <a:rPr lang="en-US" dirty="0" smtClean="0"/>
              <a:t> </a:t>
            </a:r>
            <a:r>
              <a:rPr lang="en-US" dirty="0" err="1" smtClean="0"/>
              <a:t>attraverso</a:t>
            </a:r>
            <a:r>
              <a:rPr lang="en-US" dirty="0" smtClean="0"/>
              <a:t> </a:t>
            </a:r>
            <a:r>
              <a:rPr lang="en-US" b="1" dirty="0" smtClean="0"/>
              <a:t>DBMS MySQL</a:t>
            </a:r>
            <a:r>
              <a:rPr lang="en-US" dirty="0" smtClean="0"/>
              <a:t>.</a:t>
            </a:r>
          </a:p>
          <a:p>
            <a:pPr marL="0" indent="0">
              <a:buNone/>
            </a:pPr>
            <a:endParaRPr lang="en-US" dirty="0" smtClean="0"/>
          </a:p>
          <a:p>
            <a:pPr marL="0" indent="0">
              <a:buNone/>
            </a:pPr>
            <a:r>
              <a:rPr lang="en-US" dirty="0" err="1" smtClean="0"/>
              <a:t>DataBase</a:t>
            </a:r>
            <a:r>
              <a:rPr lang="en-US" dirty="0" smtClean="0"/>
              <a:t> </a:t>
            </a:r>
            <a:r>
              <a:rPr lang="en-US" b="1" dirty="0" err="1" smtClean="0"/>
              <a:t>minuziosamente</a:t>
            </a:r>
            <a:r>
              <a:rPr lang="en-US" b="1" dirty="0" smtClean="0"/>
              <a:t> </a:t>
            </a:r>
            <a:r>
              <a:rPr lang="en-US" b="1" dirty="0" err="1" smtClean="0"/>
              <a:t>strutturato</a:t>
            </a:r>
            <a:r>
              <a:rPr lang="en-US" dirty="0" smtClean="0"/>
              <a:t>: </a:t>
            </a:r>
            <a:r>
              <a:rPr lang="en-US" dirty="0" err="1" smtClean="0"/>
              <a:t>gestione</a:t>
            </a:r>
            <a:r>
              <a:rPr lang="en-US" dirty="0" smtClean="0"/>
              <a:t> </a:t>
            </a:r>
            <a:r>
              <a:rPr lang="en-US" dirty="0" err="1" smtClean="0"/>
              <a:t>nel</a:t>
            </a:r>
            <a:r>
              <a:rPr lang="en-US" dirty="0" smtClean="0"/>
              <a:t> </a:t>
            </a:r>
            <a:r>
              <a:rPr lang="en-US" dirty="0" err="1" smtClean="0"/>
              <a:t>dettaglio</a:t>
            </a:r>
            <a:r>
              <a:rPr lang="en-US" dirty="0" smtClean="0"/>
              <a:t> </a:t>
            </a:r>
            <a:r>
              <a:rPr lang="en-US" dirty="0" err="1" smtClean="0"/>
              <a:t>dei</a:t>
            </a:r>
            <a:r>
              <a:rPr lang="en-US" dirty="0" smtClean="0"/>
              <a:t> </a:t>
            </a:r>
            <a:r>
              <a:rPr lang="en-US" dirty="0" err="1" smtClean="0"/>
              <a:t>dati</a:t>
            </a:r>
            <a:r>
              <a:rPr lang="en-US" dirty="0" smtClean="0"/>
              <a:t> </a:t>
            </a:r>
            <a:r>
              <a:rPr lang="en-US" dirty="0" err="1" smtClean="0"/>
              <a:t>persistenti</a:t>
            </a:r>
            <a:r>
              <a:rPr lang="en-US" dirty="0" smtClean="0"/>
              <a:t> </a:t>
            </a:r>
            <a:r>
              <a:rPr lang="en-US" dirty="0" err="1" smtClean="0"/>
              <a:t>rispecchiando</a:t>
            </a:r>
            <a:r>
              <a:rPr lang="en-US" dirty="0" smtClean="0"/>
              <a:t> </a:t>
            </a:r>
            <a:r>
              <a:rPr lang="en-US" dirty="0" err="1" smtClean="0"/>
              <a:t>alla</a:t>
            </a:r>
            <a:r>
              <a:rPr lang="en-US" dirty="0" smtClean="0"/>
              <a:t> </a:t>
            </a:r>
            <a:r>
              <a:rPr lang="en-US" dirty="0" err="1" smtClean="0"/>
              <a:t>perfezione</a:t>
            </a:r>
            <a:r>
              <a:rPr lang="en-US" dirty="0" smtClean="0"/>
              <a:t> la </a:t>
            </a:r>
            <a:r>
              <a:rPr lang="en-US" dirty="0" err="1" smtClean="0"/>
              <a:t>complessità</a:t>
            </a:r>
            <a:r>
              <a:rPr lang="en-US" dirty="0" smtClean="0"/>
              <a:t> del </a:t>
            </a:r>
            <a:r>
              <a:rPr lang="en-US" dirty="0" err="1" smtClean="0"/>
              <a:t>dominio</a:t>
            </a:r>
            <a:r>
              <a:rPr lang="en-US" dirty="0" smtClean="0"/>
              <a:t> del </a:t>
            </a:r>
            <a:r>
              <a:rPr lang="en-US" dirty="0" err="1" smtClean="0"/>
              <a:t>problema</a:t>
            </a:r>
            <a:r>
              <a:rPr lang="en-US" dirty="0" smtClean="0"/>
              <a:t>. </a:t>
            </a:r>
            <a:endParaRPr lang="en-US" b="1" dirty="0"/>
          </a:p>
        </p:txBody>
      </p:sp>
    </p:spTree>
    <p:extLst>
      <p:ext uri="{BB962C8B-B14F-4D97-AF65-F5344CB8AC3E}">
        <p14:creationId xmlns:p14="http://schemas.microsoft.com/office/powerpoint/2010/main" val="3862696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1988840"/>
            <a:ext cx="8712968" cy="432048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privacy</a:t>
            </a:r>
            <a:endParaRPr lang="it-IT" dirty="0"/>
          </a:p>
          <a:p>
            <a:pPr marL="0" indent="0" algn="just">
              <a:buNone/>
            </a:pPr>
            <a:r>
              <a:rPr lang="it-IT" dirty="0" smtClean="0"/>
              <a:t>Il </a:t>
            </a:r>
            <a:r>
              <a:rPr lang="it-IT" dirty="0"/>
              <a:t>genitore per accedere al sistema deve compilare un </a:t>
            </a:r>
            <a:r>
              <a:rPr lang="it-IT" dirty="0" err="1"/>
              <a:t>form</a:t>
            </a:r>
            <a:r>
              <a:rPr lang="it-IT" dirty="0"/>
              <a:t> di registrazione. Il sistema deve dare al genitore la sicurezza e l'affidabilità nell'inserimento dei propri dati sensibili, sia in campo di sicurezza web, sia nel caso del rispetto delle leggi in vigore sulla visibilità e sul trattamento dei dati personali. Qualora le informazioni venissero rese pubbliche, il sistema notifica questo evento al proprietario dei dati </a:t>
            </a:r>
            <a:r>
              <a:rPr lang="it-IT" dirty="0" smtClean="0"/>
              <a:t>personali.</a:t>
            </a:r>
            <a:endParaRPr lang="it-IT" dirty="0"/>
          </a:p>
        </p:txBody>
      </p:sp>
    </p:spTree>
    <p:extLst>
      <p:ext uri="{BB962C8B-B14F-4D97-AF65-F5344CB8AC3E}">
        <p14:creationId xmlns:p14="http://schemas.microsoft.com/office/powerpoint/2010/main" val="3389723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Schermata 2012-12-28 a 13.04.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8640"/>
            <a:ext cx="7416824" cy="6301512"/>
          </a:xfrm>
          <a:prstGeom prst="rect">
            <a:avLst/>
          </a:prstGeom>
        </p:spPr>
      </p:pic>
      <p:sp>
        <p:nvSpPr>
          <p:cNvPr id="8" name="Ovale 7"/>
          <p:cNvSpPr/>
          <p:nvPr/>
        </p:nvSpPr>
        <p:spPr>
          <a:xfrm>
            <a:off x="467544" y="-171400"/>
            <a:ext cx="2232248" cy="3888432"/>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Ovale 8"/>
          <p:cNvSpPr/>
          <p:nvPr/>
        </p:nvSpPr>
        <p:spPr>
          <a:xfrm>
            <a:off x="1223120" y="3212976"/>
            <a:ext cx="7920880" cy="3645024"/>
          </a:xfrm>
          <a:prstGeom prst="ellipse">
            <a:avLst/>
          </a:prstGeom>
          <a:solidFill>
            <a:srgbClr val="FF0000">
              <a:alpha val="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8953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descr="Schermata 2012-12-28 a 13.07.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08720"/>
            <a:ext cx="8227020" cy="5672706"/>
          </a:xfrm>
          <a:prstGeom prst="rect">
            <a:avLst/>
          </a:prstGeom>
        </p:spPr>
      </p:pic>
    </p:spTree>
    <p:extLst>
      <p:ext uri="{BB962C8B-B14F-4D97-AF65-F5344CB8AC3E}">
        <p14:creationId xmlns:p14="http://schemas.microsoft.com/office/powerpoint/2010/main" val="2828614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13038" y="476672"/>
            <a:ext cx="7632919" cy="1107996"/>
          </a:xfrm>
          <a:prstGeom prst="rect">
            <a:avLst/>
          </a:prstGeom>
          <a:noFill/>
        </p:spPr>
        <p:txBody>
          <a:bodyPr wrap="none" rtlCol="0">
            <a:spAutoFit/>
          </a:bodyPr>
          <a:lstStyle/>
          <a:p>
            <a:pPr algn="ctr"/>
            <a:r>
              <a:rPr lang="it-IT" sz="4800" b="1" dirty="0" smtClean="0">
                <a:latin typeface="+mj-lt"/>
              </a:rPr>
              <a:t>Tracciabilità dei Design </a:t>
            </a:r>
            <a:r>
              <a:rPr lang="it-IT" sz="4800" b="1" dirty="0" err="1" smtClean="0">
                <a:latin typeface="+mj-lt"/>
              </a:rPr>
              <a:t>Goals</a:t>
            </a:r>
            <a:endParaRPr lang="it-IT" sz="4800" b="1" dirty="0" smtClean="0">
              <a:latin typeface="+mj-lt"/>
            </a:endParaRPr>
          </a:p>
          <a:p>
            <a:pPr algn="ctr"/>
            <a:endParaRPr lang="it-IT" dirty="0">
              <a:latin typeface="+mj-lt"/>
            </a:endParaRPr>
          </a:p>
        </p:txBody>
      </p:sp>
      <p:graphicFrame>
        <p:nvGraphicFramePr>
          <p:cNvPr id="5" name="Tabella 4"/>
          <p:cNvGraphicFramePr>
            <a:graphicFrameLocks noGrp="1"/>
          </p:cNvGraphicFramePr>
          <p:nvPr>
            <p:extLst>
              <p:ext uri="{D42A27DB-BD31-4B8C-83A1-F6EECF244321}">
                <p14:modId xmlns:p14="http://schemas.microsoft.com/office/powerpoint/2010/main" val="1929006452"/>
              </p:ext>
            </p:extLst>
          </p:nvPr>
        </p:nvGraphicFramePr>
        <p:xfrm>
          <a:off x="755576" y="1484784"/>
          <a:ext cx="7643865" cy="4714270"/>
        </p:xfrm>
        <a:graphic>
          <a:graphicData uri="http://schemas.openxmlformats.org/drawingml/2006/table">
            <a:tbl>
              <a:tblPr firstRow="1" bandRow="1">
                <a:tableStyleId>{5C22544A-7EE6-4342-B048-85BDC9FD1C3A}</a:tableStyleId>
              </a:tblPr>
              <a:tblGrid>
                <a:gridCol w="1528773"/>
                <a:gridCol w="1528773"/>
                <a:gridCol w="1528773"/>
                <a:gridCol w="1528773"/>
                <a:gridCol w="1528773"/>
              </a:tblGrid>
              <a:tr h="816184">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1" i="1" dirty="0" smtClean="0">
                          <a:latin typeface="Arial" pitchFamily="34" charset="0"/>
                          <a:cs typeface="Arial" pitchFamily="34" charset="0"/>
                        </a:rPr>
                        <a:t>CRITERI </a:t>
                      </a:r>
                      <a:r>
                        <a:rPr lang="it-IT" sz="1050" b="1" i="1" dirty="0" err="1" smtClean="0">
                          <a:latin typeface="Arial" pitchFamily="34" charset="0"/>
                          <a:cs typeface="Arial" pitchFamily="34" charset="0"/>
                        </a:rPr>
                        <a:t>DI</a:t>
                      </a:r>
                      <a:r>
                        <a:rPr lang="it-IT" sz="1050" b="1" i="1" dirty="0" smtClean="0">
                          <a:latin typeface="Arial" pitchFamily="34" charset="0"/>
                          <a:cs typeface="Arial" pitchFamily="34" charset="0"/>
                        </a:rPr>
                        <a:t> PERFORMANCE</a:t>
                      </a:r>
                      <a:endParaRPr lang="it-IT" sz="1050" b="1"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DELL'UTENTE FINALE</a:t>
                      </a:r>
                      <a:endParaRPr lang="it-IT" sz="1050" dirty="0" smtClean="0"/>
                    </a:p>
                    <a:p>
                      <a:endParaRPr lang="it-IT" dirty="0"/>
                    </a:p>
                  </a:txBody>
                  <a:tcPr/>
                </a:tc>
              </a:tr>
              <a:tr h="10443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ARCHITETTURA DEL SISTEMA ATTUALE</a:t>
                      </a:r>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L’architettura Three-</a:t>
                      </a:r>
                      <a:r>
                        <a:rPr lang="it-IT" sz="1100" dirty="0" err="1" smtClean="0"/>
                        <a:t>Tier</a:t>
                      </a:r>
                      <a:r>
                        <a:rPr lang="it-IT" sz="1100" dirty="0" smtClean="0"/>
                        <a:t> </a:t>
                      </a:r>
                      <a:r>
                        <a:rPr lang="it-IT" sz="1100" dirty="0" smtClean="0"/>
                        <a:t>soddisfa l'obiettivo di estendibilità e modificabilità.</a:t>
                      </a:r>
                    </a:p>
                    <a:p>
                      <a:endParaRPr lang="it-IT" dirty="0"/>
                    </a:p>
                  </a:txBody>
                  <a:tcPr/>
                </a:tc>
                <a:tc>
                  <a:txBody>
                    <a:bodyPr/>
                    <a:lstStyle/>
                    <a:p>
                      <a:r>
                        <a:rPr lang="it-IT" dirty="0" smtClean="0"/>
                        <a:t>           /</a:t>
                      </a:r>
                      <a:endParaRPr lang="it-IT" dirty="0"/>
                    </a:p>
                  </a:txBody>
                  <a:tcPr/>
                </a:tc>
              </a:tr>
              <a:tr h="11580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L’architettura</a:t>
                      </a:r>
                      <a:r>
                        <a:rPr lang="it-IT" sz="1100" baseline="0" dirty="0" smtClean="0"/>
                        <a:t> </a:t>
                      </a:r>
                      <a:r>
                        <a:rPr lang="it-IT" sz="1100" baseline="0" dirty="0" err="1" smtClean="0"/>
                        <a:t>client-server</a:t>
                      </a:r>
                      <a:r>
                        <a:rPr lang="it-IT" sz="1100" baseline="0" dirty="0" smtClean="0"/>
                        <a:t> </a:t>
                      </a:r>
                      <a:r>
                        <a:rPr lang="it-IT" sz="1100" dirty="0" smtClean="0"/>
                        <a:t>soddisfa gli </a:t>
                      </a:r>
                      <a:r>
                        <a:rPr lang="it-IT" sz="1100" dirty="0" smtClean="0"/>
                        <a:t>obiettivi di affidabilità e </a:t>
                      </a:r>
                      <a:r>
                        <a:rPr lang="it-IT" sz="1100" dirty="0" smtClean="0"/>
                        <a:t>disponibilità.</a:t>
                      </a:r>
                      <a:endParaRPr lang="it-IT" sz="1100" dirty="0" smtClean="0"/>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r>
              <a:tr h="16957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a:t>
                      </a:r>
                      <a:r>
                        <a:rPr lang="it-IT" sz="1100" dirty="0" smtClean="0"/>
                        <a:t>dati persistenti </a:t>
                      </a:r>
                      <a:r>
                        <a:rPr lang="it-IT" sz="1100" dirty="0" smtClean="0"/>
                        <a:t>attraverso </a:t>
                      </a:r>
                      <a:r>
                        <a:rPr lang="it-IT" sz="1100" dirty="0" smtClean="0"/>
                        <a:t>DBMS soddisfa </a:t>
                      </a:r>
                      <a:r>
                        <a:rPr lang="it-IT" sz="1100" dirty="0" smtClean="0"/>
                        <a:t>l'obiettivo di sicurezza.</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persistenti </a:t>
                      </a:r>
                      <a:r>
                        <a:rPr lang="it-IT" sz="1100" dirty="0" smtClean="0"/>
                        <a:t>attraverso</a:t>
                      </a:r>
                      <a:r>
                        <a:rPr lang="it-IT" sz="1100" baseline="0" dirty="0" smtClean="0"/>
                        <a:t> DBMS </a:t>
                      </a:r>
                      <a:r>
                        <a:rPr lang="it-IT" sz="1100" dirty="0" smtClean="0"/>
                        <a:t>soddisfa </a:t>
                      </a:r>
                      <a:r>
                        <a:rPr lang="it-IT" sz="1100" dirty="0" smtClean="0"/>
                        <a:t>l'obiettivo di portabilità.</a:t>
                      </a:r>
                    </a:p>
                    <a:p>
                      <a:endParaRPr lang="it-IT" dirty="0"/>
                    </a:p>
                  </a:txBody>
                  <a:tcPr/>
                </a:tc>
                <a:tc>
                  <a:txBody>
                    <a:bodyPr/>
                    <a:lstStyle/>
                    <a:p>
                      <a:r>
                        <a:rPr lang="it-IT" dirty="0" smtClean="0"/>
                        <a:t> /</a:t>
                      </a:r>
                      <a:endParaRPr lang="it-IT" dirty="0"/>
                    </a:p>
                  </a:txBody>
                  <a:tcPr/>
                </a:tc>
              </a:tr>
            </a:tbl>
          </a:graphicData>
        </a:graphic>
      </p:graphicFrame>
    </p:spTree>
    <p:extLst>
      <p:ext uri="{BB962C8B-B14F-4D97-AF65-F5344CB8AC3E}">
        <p14:creationId xmlns:p14="http://schemas.microsoft.com/office/powerpoint/2010/main" val="4224656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621553" y="476672"/>
            <a:ext cx="2215846" cy="1538883"/>
          </a:xfrm>
          <a:prstGeom prst="rect">
            <a:avLst/>
          </a:prstGeom>
          <a:noFill/>
        </p:spPr>
        <p:txBody>
          <a:bodyPr wrap="none" rtlCol="0">
            <a:spAutoFit/>
          </a:bodyPr>
          <a:lstStyle/>
          <a:p>
            <a:pPr algn="ctr"/>
            <a:r>
              <a:rPr lang="it-IT" sz="4800" b="1" dirty="0" smtClean="0">
                <a:latin typeface="+mj-lt"/>
              </a:rPr>
              <a:t>SDD</a:t>
            </a:r>
            <a:endParaRPr lang="it-IT" sz="4800" b="1" dirty="0" smtClean="0">
              <a:latin typeface="+mj-lt"/>
            </a:endParaRPr>
          </a:p>
          <a:p>
            <a:pPr algn="ctr"/>
            <a:r>
              <a:rPr lang="it-IT" sz="2800" b="1" dirty="0" smtClean="0">
                <a:latin typeface="+mj-lt"/>
              </a:rPr>
              <a:t>Pregi e Difetti</a:t>
            </a:r>
            <a:endParaRPr lang="it-IT" sz="2800" b="1" dirty="0" smtClean="0">
              <a:latin typeface="+mj-lt"/>
            </a:endParaRPr>
          </a:p>
          <a:p>
            <a:pPr algn="ctr"/>
            <a:endParaRPr lang="it-IT" dirty="0">
              <a:latin typeface="+mj-lt"/>
            </a:endParaRPr>
          </a:p>
        </p:txBody>
      </p:sp>
      <p:sp>
        <p:nvSpPr>
          <p:cNvPr id="4" name="Content Placeholder 3"/>
          <p:cNvSpPr txBox="1">
            <a:spLocks/>
          </p:cNvSpPr>
          <p:nvPr/>
        </p:nvSpPr>
        <p:spPr>
          <a:xfrm>
            <a:off x="323528" y="2060848"/>
            <a:ext cx="8509373" cy="108012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Cosa è andato bene…</a:t>
            </a:r>
            <a:endParaRPr lang="it-IT" dirty="0" smtClean="0"/>
          </a:p>
          <a:p>
            <a:pPr lvl="1"/>
            <a:r>
              <a:rPr lang="it-IT" dirty="0" smtClean="0"/>
              <a:t>Definizione precisa, corretta e coerente dei sottosistemi.</a:t>
            </a:r>
          </a:p>
        </p:txBody>
      </p:sp>
      <p:sp>
        <p:nvSpPr>
          <p:cNvPr id="5" name="Content Placeholder 3"/>
          <p:cNvSpPr txBox="1">
            <a:spLocks/>
          </p:cNvSpPr>
          <p:nvPr/>
        </p:nvSpPr>
        <p:spPr>
          <a:xfrm>
            <a:off x="323528" y="3573016"/>
            <a:ext cx="8509373" cy="23042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Cosa è andato male…</a:t>
            </a:r>
            <a:endParaRPr lang="it-IT" dirty="0" smtClean="0"/>
          </a:p>
          <a:p>
            <a:pPr lvl="1"/>
            <a:r>
              <a:rPr lang="it-IT" dirty="0" smtClean="0"/>
              <a:t>Gestione dei dati persistenti inizialmente imprecisa, raffinata poi nelle varie versioni a seconda delle nuove e sempre più rigide esigenze del committente.</a:t>
            </a:r>
          </a:p>
        </p:txBody>
      </p:sp>
    </p:spTree>
    <p:extLst>
      <p:ext uri="{BB962C8B-B14F-4D97-AF65-F5344CB8AC3E}">
        <p14:creationId xmlns:p14="http://schemas.microsoft.com/office/powerpoint/2010/main" val="3207728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1772816"/>
            <a:ext cx="871296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endParaRPr lang="it-IT" dirty="0"/>
          </a:p>
          <a:p>
            <a:pPr marL="0" indent="0" algn="just">
              <a:buNone/>
            </a:pPr>
            <a:r>
              <a:rPr lang="it-IT" dirty="0" smtClean="0"/>
              <a:t>Gli </a:t>
            </a:r>
            <a:r>
              <a:rPr lang="it-IT" dirty="0"/>
              <a:t>utenti del sistema compiono giornalmente delle operazioni. Il sistema si occupa quasi esclusivamente di interrogazioni al </a:t>
            </a:r>
            <a:r>
              <a:rPr lang="it-IT" dirty="0" smtClean="0"/>
              <a:t>database; </a:t>
            </a:r>
            <a:r>
              <a:rPr lang="it-IT" dirty="0"/>
              <a:t>i genitori, quindi, consultano e modificano gli elenchi, dopo aver eseguito operazioni di login. Questo tipo di </a:t>
            </a:r>
            <a:r>
              <a:rPr lang="it-IT" dirty="0" smtClean="0"/>
              <a:t>operazioni, </a:t>
            </a:r>
            <a:r>
              <a:rPr lang="it-IT" dirty="0"/>
              <a:t>seppur oneroso per il database di grande dimensioni, non può quindi occupare più di qualche secondo per produrre risultati. I</a:t>
            </a:r>
            <a:r>
              <a:rPr lang="it-IT" dirty="0" smtClean="0"/>
              <a:t>l </a:t>
            </a:r>
            <a:r>
              <a:rPr lang="it-IT" dirty="0"/>
              <a:t>tempo di attese dei genitori è di pochi secondi. Il sistema deve permettere al genitore di poter avere conferma dell'avvenuta iscrizione in non più di </a:t>
            </a:r>
            <a:r>
              <a:rPr lang="it-IT" dirty="0" smtClean="0"/>
              <a:t>5 secondi.</a:t>
            </a:r>
          </a:p>
        </p:txBody>
      </p:sp>
    </p:spTree>
    <p:extLst>
      <p:ext uri="{BB962C8B-B14F-4D97-AF65-F5344CB8AC3E}">
        <p14:creationId xmlns:p14="http://schemas.microsoft.com/office/powerpoint/2010/main" val="1445778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1772816"/>
            <a:ext cx="871296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endParaRPr lang="it-IT" dirty="0"/>
          </a:p>
          <a:p>
            <a:pPr marL="0" indent="0" algn="just">
              <a:buNone/>
            </a:pPr>
            <a:r>
              <a:rPr lang="it-IT" dirty="0"/>
              <a:t>Il genitore è uno di quegli </a:t>
            </a:r>
            <a:r>
              <a:rPr lang="it-IT" dirty="0" err="1"/>
              <a:t>stakeholders</a:t>
            </a:r>
            <a:r>
              <a:rPr lang="it-IT" dirty="0"/>
              <a:t> del sistema “At-Silo” che ha le maggiori difficoltà nell'utilizzo del sistema informatico. L'interfaccia con cui il genitore ha un'interazione con il sistema, dovrà fare un massiccio uso di metafore, permettendo di eseguire </a:t>
            </a:r>
            <a:r>
              <a:rPr lang="it-IT" dirty="0" smtClean="0"/>
              <a:t>le operazioni senza </a:t>
            </a:r>
            <a:r>
              <a:rPr lang="it-IT" dirty="0"/>
              <a:t>l'inserimento di dati </a:t>
            </a:r>
            <a:r>
              <a:rPr lang="it-IT" dirty="0" smtClean="0"/>
              <a:t>precedentemente già inseriti e quindi già noti al sistema. </a:t>
            </a:r>
            <a:r>
              <a:rPr lang="it-IT" dirty="0"/>
              <a:t>Questo requisito è fondamentale per permettere al genitore di eseguire </a:t>
            </a:r>
            <a:r>
              <a:rPr lang="it-IT" dirty="0" smtClean="0"/>
              <a:t>operazioni </a:t>
            </a:r>
            <a:r>
              <a:rPr lang="it-IT" dirty="0"/>
              <a:t>con maggiore </a:t>
            </a:r>
            <a:r>
              <a:rPr lang="it-IT" dirty="0" smtClean="0"/>
              <a:t>voglia e facilità ed </a:t>
            </a:r>
            <a:r>
              <a:rPr lang="it-IT" dirty="0"/>
              <a:t>in maniera più accurata e precisa.</a:t>
            </a:r>
            <a:endParaRPr lang="it-IT" dirty="0" smtClean="0"/>
          </a:p>
        </p:txBody>
      </p:sp>
    </p:spTree>
    <p:extLst>
      <p:ext uri="{BB962C8B-B14F-4D97-AF65-F5344CB8AC3E}">
        <p14:creationId xmlns:p14="http://schemas.microsoft.com/office/powerpoint/2010/main" val="213229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2276872"/>
            <a:ext cx="871296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endParaRPr lang="it-IT" dirty="0"/>
          </a:p>
          <a:p>
            <a:pPr marL="0" indent="0" algn="just">
              <a:buNone/>
            </a:pPr>
            <a:r>
              <a:rPr lang="it-IT" dirty="0"/>
              <a:t>I genitori che accedono ad “At-Silo” fanno uso di un browser, che permette la navigazione tra i vari contenuti del sistema. Indipendentemente dal browser e dal sistema utilizzato dai genitori, il sistema deve essere funzionante e coerente con il design modellato.</a:t>
            </a:r>
            <a:endParaRPr lang="it-IT" dirty="0" smtClean="0"/>
          </a:p>
        </p:txBody>
      </p:sp>
    </p:spTree>
    <p:extLst>
      <p:ext uri="{BB962C8B-B14F-4D97-AF65-F5344CB8AC3E}">
        <p14:creationId xmlns:p14="http://schemas.microsoft.com/office/powerpoint/2010/main" val="2747083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Genitore</a:t>
            </a:r>
          </a:p>
          <a:p>
            <a:pPr algn="ctr"/>
            <a:endParaRPr lang="it-IT" dirty="0">
              <a:latin typeface="+mj-lt"/>
            </a:endParaRPr>
          </a:p>
        </p:txBody>
      </p:sp>
      <p:sp>
        <p:nvSpPr>
          <p:cNvPr id="10" name="Content Placeholder 3"/>
          <p:cNvSpPr txBox="1">
            <a:spLocks/>
          </p:cNvSpPr>
          <p:nvPr/>
        </p:nvSpPr>
        <p:spPr>
          <a:xfrm>
            <a:off x="251520" y="2420888"/>
            <a:ext cx="8712968" cy="26642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endParaRPr lang="it-IT" dirty="0"/>
          </a:p>
          <a:p>
            <a:pPr marL="0" indent="0" algn="just">
              <a:buNone/>
            </a:pPr>
            <a:r>
              <a:rPr lang="it-IT" dirty="0"/>
              <a:t>I crash di sistema devono essere ridotti al minimo. In caso di manutenzione ci devono essere avvisi che avvertano in tempo che il sito sarà in manutenzione e quindi non sarà possibile usare il servizio</a:t>
            </a:r>
            <a:r>
              <a:rPr lang="it-IT" dirty="0" smtClean="0"/>
              <a:t>.</a:t>
            </a:r>
            <a:endParaRPr lang="it-IT" dirty="0"/>
          </a:p>
        </p:txBody>
      </p:sp>
    </p:spTree>
    <p:extLst>
      <p:ext uri="{BB962C8B-B14F-4D97-AF65-F5344CB8AC3E}">
        <p14:creationId xmlns:p14="http://schemas.microsoft.com/office/powerpoint/2010/main" val="597647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p>
          <a:p>
            <a:pPr algn="ctr"/>
            <a:endParaRPr lang="it-IT" dirty="0">
              <a:latin typeface="+mj-lt"/>
            </a:endParaRPr>
          </a:p>
        </p:txBody>
      </p:sp>
      <p:sp>
        <p:nvSpPr>
          <p:cNvPr id="10" name="Content Placeholder 3"/>
          <p:cNvSpPr txBox="1">
            <a:spLocks/>
          </p:cNvSpPr>
          <p:nvPr/>
        </p:nvSpPr>
        <p:spPr>
          <a:xfrm>
            <a:off x="251520" y="2204864"/>
            <a:ext cx="8712968" cy="331236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endParaRPr lang="it-IT" dirty="0"/>
          </a:p>
          <a:p>
            <a:pPr marL="0" indent="0" algn="just">
              <a:buNone/>
            </a:pPr>
            <a:r>
              <a:rPr lang="it-IT" dirty="0" smtClean="0"/>
              <a:t>La gestione riguardante il Personale dev'essere </a:t>
            </a:r>
            <a:r>
              <a:rPr lang="it-IT" dirty="0"/>
              <a:t>funzionate e coerente con il design </a:t>
            </a:r>
            <a:r>
              <a:rPr lang="it-IT" dirty="0" smtClean="0"/>
              <a:t>minuziosamente modellato</a:t>
            </a:r>
            <a:r>
              <a:rPr lang="it-IT" dirty="0"/>
              <a:t>. Il </a:t>
            </a:r>
            <a:r>
              <a:rPr lang="it-IT" dirty="0" smtClean="0"/>
              <a:t>sistema, </a:t>
            </a:r>
            <a:r>
              <a:rPr lang="it-IT" dirty="0"/>
              <a:t>essendo progettato per essere eseguito su macchine diverse e utilizzato anche tramite browser, è scalabile ed adattabile a nuovi sviluppi hardware e software.</a:t>
            </a:r>
          </a:p>
        </p:txBody>
      </p:sp>
    </p:spTree>
    <p:extLst>
      <p:ext uri="{BB962C8B-B14F-4D97-AF65-F5344CB8AC3E}">
        <p14:creationId xmlns:p14="http://schemas.microsoft.com/office/powerpoint/2010/main" val="397625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p>
          <a:p>
            <a:pPr algn="ctr"/>
            <a:endParaRPr lang="it-IT" dirty="0">
              <a:latin typeface="+mj-lt"/>
            </a:endParaRPr>
          </a:p>
        </p:txBody>
      </p:sp>
      <p:sp>
        <p:nvSpPr>
          <p:cNvPr id="10" name="Content Placeholder 3"/>
          <p:cNvSpPr txBox="1">
            <a:spLocks/>
          </p:cNvSpPr>
          <p:nvPr/>
        </p:nvSpPr>
        <p:spPr>
          <a:xfrm>
            <a:off x="251520" y="2204864"/>
            <a:ext cx="8712968"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endParaRPr lang="it-IT" dirty="0"/>
          </a:p>
          <a:p>
            <a:pPr marL="0" indent="0" algn="just">
              <a:buNone/>
            </a:pPr>
            <a:r>
              <a:rPr lang="it-IT" dirty="0"/>
              <a:t>Attraverso una semplice interfaccia web, il personale </a:t>
            </a:r>
            <a:r>
              <a:rPr lang="it-IT" dirty="0" smtClean="0"/>
              <a:t>personale amministrativo potrà </a:t>
            </a:r>
            <a:r>
              <a:rPr lang="it-IT" dirty="0"/>
              <a:t>facilmente e velocemente apprendere il funzionamento del sistema. </a:t>
            </a:r>
            <a:r>
              <a:rPr lang="it-IT" dirty="0" smtClean="0"/>
              <a:t>Il personale deve </a:t>
            </a:r>
            <a:r>
              <a:rPr lang="it-IT" dirty="0"/>
              <a:t>poter effettuare vari operazioni come la visualizzazione delle risposte dei genitori ai questionari valutativi in meno otto click.</a:t>
            </a:r>
          </a:p>
        </p:txBody>
      </p:sp>
    </p:spTree>
    <p:extLst>
      <p:ext uri="{BB962C8B-B14F-4D97-AF65-F5344CB8AC3E}">
        <p14:creationId xmlns:p14="http://schemas.microsoft.com/office/powerpoint/2010/main" val="202054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2"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endParaRPr lang="it-IT" sz="4800" b="1" dirty="0" smtClean="0">
              <a:latin typeface="+mj-lt"/>
            </a:endParaRPr>
          </a:p>
          <a:p>
            <a:pPr algn="ctr"/>
            <a:r>
              <a:rPr lang="it-IT" sz="2800" b="1" dirty="0" smtClean="0">
                <a:latin typeface="+mj-lt"/>
              </a:rPr>
              <a:t>Utente finale: Personale gestione Asilo</a:t>
            </a:r>
          </a:p>
          <a:p>
            <a:pPr algn="ctr"/>
            <a:endParaRPr lang="it-IT" dirty="0">
              <a:latin typeface="+mj-lt"/>
            </a:endParaRPr>
          </a:p>
        </p:txBody>
      </p:sp>
      <p:sp>
        <p:nvSpPr>
          <p:cNvPr id="10" name="Content Placeholder 3"/>
          <p:cNvSpPr txBox="1">
            <a:spLocks/>
          </p:cNvSpPr>
          <p:nvPr/>
        </p:nvSpPr>
        <p:spPr>
          <a:xfrm>
            <a:off x="251520" y="1667538"/>
            <a:ext cx="8712968" cy="5157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endParaRPr lang="it-IT" dirty="0"/>
          </a:p>
          <a:p>
            <a:pPr marL="0" indent="0" algn="just">
              <a:buNone/>
            </a:pPr>
            <a:r>
              <a:rPr lang="it-IT" dirty="0"/>
              <a:t>In caso di scadenze burocratiche come la scadenza del bando dell'iscrizione </a:t>
            </a:r>
            <a:r>
              <a:rPr lang="it-IT" dirty="0" smtClean="0"/>
              <a:t>all'asilo e </a:t>
            </a:r>
            <a:r>
              <a:rPr lang="it-IT" dirty="0"/>
              <a:t>la sua gestione, la pubblicazione della relativa </a:t>
            </a:r>
            <a:r>
              <a:rPr lang="it-IT" dirty="0" smtClean="0"/>
              <a:t>graduatoria, </a:t>
            </a:r>
            <a:r>
              <a:rPr lang="it-IT" dirty="0"/>
              <a:t>il sistema deve sempre funzionare ed essere disponibile evitando cosi l'impossibilità ad effettuare questo tipo di operazioni. </a:t>
            </a:r>
            <a:r>
              <a:rPr lang="it-IT" dirty="0" smtClean="0"/>
              <a:t>Il sistema </a:t>
            </a:r>
            <a:r>
              <a:rPr lang="it-IT" dirty="0"/>
              <a:t>non deve essere soggetto a fallimento ma essere tollerante agli errori prevenendo quelli che fanno riferimento ad inserimento di dati necessari alla compilazione corretta di un </a:t>
            </a:r>
            <a:r>
              <a:rPr lang="it-IT" dirty="0" err="1"/>
              <a:t>form</a:t>
            </a:r>
            <a:r>
              <a:rPr lang="it-IT" dirty="0"/>
              <a:t>, perdita di connessione al database, perdita di connessione alla </a:t>
            </a:r>
            <a:r>
              <a:rPr lang="it-IT" dirty="0" smtClean="0"/>
              <a:t>rete (</a:t>
            </a:r>
            <a:r>
              <a:rPr lang="it-IT" dirty="0"/>
              <a:t>Internet), </a:t>
            </a:r>
            <a:r>
              <a:rPr lang="it-IT" dirty="0" smtClean="0"/>
              <a:t>notificando l’utente.</a:t>
            </a:r>
            <a:endParaRPr lang="it-IT" dirty="0"/>
          </a:p>
        </p:txBody>
      </p:sp>
    </p:spTree>
    <p:extLst>
      <p:ext uri="{BB962C8B-B14F-4D97-AF65-F5344CB8AC3E}">
        <p14:creationId xmlns:p14="http://schemas.microsoft.com/office/powerpoint/2010/main" val="722646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231</TotalTime>
  <Words>1221</Words>
  <Application>Microsoft Macintosh PowerPoint</Application>
  <PresentationFormat>Presentazione su schermo (4:3)</PresentationFormat>
  <Paragraphs>93</Paragraphs>
  <Slides>23</Slides>
  <Notes>0</Notes>
  <HiddenSlides>0</HiddenSlides>
  <MMClips>0</MMClips>
  <ScaleCrop>false</ScaleCrop>
  <HeadingPairs>
    <vt:vector size="4" baseType="variant">
      <vt:variant>
        <vt:lpstr>Tema</vt:lpstr>
      </vt:variant>
      <vt:variant>
        <vt:i4>1</vt:i4>
      </vt:variant>
      <vt:variant>
        <vt:lpstr>Titoli diapositive</vt:lpstr>
      </vt:variant>
      <vt:variant>
        <vt:i4>23</vt:i4>
      </vt:variant>
    </vt:vector>
  </HeadingPairs>
  <TitlesOfParts>
    <vt:vector size="24" baseType="lpstr">
      <vt:lpstr>Equinozio</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Andrea</cp:lastModifiedBy>
  <cp:revision>23</cp:revision>
  <dcterms:created xsi:type="dcterms:W3CDTF">2012-12-23T12:37:08Z</dcterms:created>
  <dcterms:modified xsi:type="dcterms:W3CDTF">2012-12-28T14:47:53Z</dcterms:modified>
</cp:coreProperties>
</file>