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9" r:id="rId9"/>
    <p:sldId id="271" r:id="rId10"/>
    <p:sldId id="272" r:id="rId11"/>
    <p:sldId id="268" r:id="rId1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iulio" initials="GF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571" autoAdjust="0"/>
  </p:normalViewPr>
  <p:slideViewPr>
    <p:cSldViewPr>
      <p:cViewPr varScale="1">
        <p:scale>
          <a:sx n="59" d="100"/>
          <a:sy n="59" d="100"/>
        </p:scale>
        <p:origin x="-12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4:38:47.282" idx="1">
    <p:pos x="10" y="10"/>
    <p:text>Potrebbe non servire, in dipendenza di cosa dicono gli altri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4:40:46.020" idx="2">
    <p:pos x="2" y="10"/>
    <p:text>Molto belle, queste tre slide, però assicurati di non sovrapporti ad altri degli altri team, come argomenti.
Puoi controllare le bozze che girano su svn.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4:41:42.142" idx="3">
    <p:pos x="10" y="10"/>
    <p:text>Se possibile, parti subito col diagramma.
Per una maggiore leggibilità, esportalo in un formato vettoriale (svg, wmf, ...).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4:44:57.761" idx="6">
    <p:pos x="10" y="10"/>
    <p:text>Per ricapitolare, potrebbe essere utile se, nel diagramma, inserisci le specializzazioni dell'attore EventPlanner.
Leggendo utente del sistema, uno un'idea se la fa. EventPlanner, invece, a meno di ricordarlo, è difficilmente ricollegabile.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4:42:39.447" idx="9">
    <p:pos x="10" y="10"/>
    <p:text>Anche se non sono i tuoi, potrebbe essere una buona idea far riferimento ai casi d'uso relativi.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4:42:39.447" idx="11">
    <p:pos x="10" y="10"/>
    <p:text>Anche se non sono i tuoi, potrebbe essere una buona idea far riferimento ai casi d'uso relativi.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4:42:39.447" idx="12">
    <p:pos x="10" y="10"/>
    <p:text>Anche se non sono i tuoi, potrebbe essere una buona idea far riferimento ai casi d'uso relativi.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4:49:20.556" idx="8">
    <p:pos x="10" y="10"/>
    <p:text>Ti ho aggiunto delle note sotto. Risistemale in modo che non sembrino mie.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sz="1200" dirty="0" smtClean="0"/>
              <a:t>Il sistema deve garantire la sicurezza e l'affidabilità nell'inserimento dei propri dati sensibili, sia in campo di sicurezza web, sia nel caso del rispetto delle leggi in vigore sulla visibilità e sul trattamento dei dati personali. I dati inseriti nel sistema, durante la registrazione o in altre fasi critiche fanno parte di informazioni strettamente personali.</a:t>
            </a:r>
          </a:p>
          <a:p>
            <a:r>
              <a:rPr lang="it-IT" sz="1200" dirty="0" smtClean="0"/>
              <a:t>Qualora quest’ultime venissero rese pubbliche, il sistema notificherà l’accaduto al proprietario dei dati personali.</a:t>
            </a:r>
          </a:p>
          <a:p>
            <a:endParaRPr lang="it-IT" sz="1200" dirty="0" smtClean="0"/>
          </a:p>
          <a:p>
            <a:r>
              <a:rPr lang="it-IT" sz="1200" dirty="0" smtClean="0"/>
              <a:t>Il sistema permette agli utenti di compilare i questionari in maniera anonima nonostante abbiano effettuato l’accesso e siano stati identificati.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baseline="0" dirty="0" smtClean="0"/>
              <a:t>Nota numero 1: il singleton pattern viene utilizzato per evitare di creare un’istanza di </a:t>
            </a:r>
            <a:r>
              <a:rPr lang="it-IT" baseline="0" dirty="0" err="1" smtClean="0"/>
              <a:t>control</a:t>
            </a:r>
            <a:r>
              <a:rPr lang="it-IT" baseline="0" dirty="0" smtClean="0"/>
              <a:t> a ogni richiesta, poiché questo introdurrebbe un ritardo, e incrementerebbe l’utilizzo di memoria RAM.</a:t>
            </a:r>
            <a:endParaRPr lang="it-IT" dirty="0" smtClean="0"/>
          </a:p>
          <a:p>
            <a:r>
              <a:rPr lang="it-IT" dirty="0" smtClean="0"/>
              <a:t>Nota numero 2:</a:t>
            </a:r>
            <a:r>
              <a:rPr lang="it-IT" baseline="0" dirty="0" smtClean="0"/>
              <a:t> Non abbiamo variabili d’istanza per i </a:t>
            </a:r>
            <a:r>
              <a:rPr lang="it-IT" baseline="0" dirty="0" err="1" smtClean="0"/>
              <a:t>control</a:t>
            </a:r>
            <a:r>
              <a:rPr lang="it-IT" baseline="0" dirty="0" smtClean="0"/>
              <a:t>, poiché queste sarebbero accedute in concorrenza da più </a:t>
            </a:r>
            <a:r>
              <a:rPr lang="it-IT" baseline="0" dirty="0" err="1" smtClean="0"/>
              <a:t>thread</a:t>
            </a:r>
            <a:r>
              <a:rPr lang="it-IT" baseline="0" dirty="0" smtClean="0"/>
              <a:t>, e quindi si avrebbero problemi di concorrenza.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sz="1200" dirty="0" smtClean="0"/>
              <a:t>Gli utenti del sistema compiono giornalmente delle operazioni. Il sistema si occupa quasi esclusivamente di interrogazioni al database, gli utenti, quindi, consultano e modificano gli elenchi, dopo aver eseguito operazioni di login. Questo tipo di operazioni, login e consultazione/modifica, seppur oneroso per il database di grande dimensioni, non può quindi occupare più di qualche secondo per produrre risultati. In altre parole il tempo di attese di un utente è di pochi secondi.</a:t>
            </a:r>
          </a:p>
          <a:p>
            <a:pPr algn="just"/>
            <a:r>
              <a:rPr lang="it-IT" sz="1200" dirty="0" smtClean="0"/>
              <a:t>Il sistema deve permettere all’utente di poter ricevere un riscontro da parte del sistema in non più di 5 secondi. </a:t>
            </a:r>
          </a:p>
          <a:p>
            <a:pPr algn="just"/>
            <a:r>
              <a:rPr lang="it-IT" sz="1200" dirty="0" smtClean="0"/>
              <a:t>Inoltre il sistema deve ridurre significativamente il tempo di compilazione dei questionari compilando le domande di cui già conosce le risposte al posto del genitore.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Nota : Possibili</a:t>
            </a:r>
            <a:r>
              <a:rPr lang="it-IT" baseline="0" dirty="0" smtClean="0"/>
              <a:t> cenni su operazioni.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Le scritte sotto devono</a:t>
            </a:r>
            <a:r>
              <a:rPr lang="it-IT" baseline="0" dirty="0" smtClean="0"/>
              <a:t> entrare dopo una alla volta.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Affidabilità :</a:t>
            </a:r>
            <a:r>
              <a:rPr lang="it-IT" baseline="0" dirty="0" smtClean="0"/>
              <a:t> Non vengono rilevati comportamenti anomali. Non è possibile modificare eventi per i quali non abbiamo i permessi</a:t>
            </a:r>
          </a:p>
          <a:p>
            <a:r>
              <a:rPr lang="it-IT" baseline="0" dirty="0" smtClean="0"/>
              <a:t>Errori : In questo modo è difficile da introdurre errori e vengono anche controllati gli allegati.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8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28596" y="476672"/>
            <a:ext cx="82137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Design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857224" y="1857364"/>
            <a:ext cx="7500990" cy="307183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dirty="0" smtClean="0"/>
              <a:t>Rappresentano, in un prodotto software, le basi del successivo sviluppo del prodotto, perché, su di esse, si fondano le scelte prese durante la fase di implementazione. </a:t>
            </a:r>
          </a:p>
          <a:p>
            <a:pPr marL="0" indent="0" algn="just">
              <a:buNone/>
            </a:pPr>
            <a:r>
              <a:rPr lang="it-IT" dirty="0" smtClean="0"/>
              <a:t>Una breve panoramica illustrerà i principali obiettivi di design di questo progetto.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467544" y="0"/>
            <a:ext cx="8142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67544" y="0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251520" y="1772816"/>
            <a:ext cx="86073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it-IT" sz="2400" dirty="0" smtClean="0"/>
              <a:t>Si è scelto di supportare la sicurezza e l’usabilità in quanto requisito fondamentale del nostro sistema.</a:t>
            </a:r>
          </a:p>
          <a:p>
            <a:pPr algn="just">
              <a:buFont typeface="Wingdings" pitchFamily="2" charset="2"/>
              <a:buChar char="v"/>
            </a:pPr>
            <a:endParaRPr lang="it-IT" sz="2400" dirty="0" smtClean="0"/>
          </a:p>
          <a:p>
            <a:pPr algn="just">
              <a:buFont typeface="Wingdings" pitchFamily="2" charset="2"/>
              <a:buChar char="v"/>
            </a:pPr>
            <a:r>
              <a:rPr lang="it-IT" sz="2400" dirty="0" smtClean="0"/>
              <a:t>Non è stato possibile ricercare una soluzione che fornisse la stessa sicurezza con una complessità minore.</a:t>
            </a:r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r>
              <a:rPr lang="it-IT" sz="2800" b="1" dirty="0" smtClean="0">
                <a:latin typeface="+mj-lt"/>
              </a:rPr>
              <a:t>Singleton Pattern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1857365"/>
            <a:ext cx="87868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/>
              <a:t>Durante tutta la fase di implementazione abbiamo utilizzato il design pattern “singleton”. </a:t>
            </a:r>
          </a:p>
          <a:p>
            <a:pPr algn="just"/>
            <a:endParaRPr lang="it-IT" sz="2400" dirty="0" smtClean="0"/>
          </a:p>
          <a:p>
            <a:pPr algn="just"/>
            <a:r>
              <a:rPr lang="it-IT" sz="2400" dirty="0" smtClean="0"/>
              <a:t>Questo pattern di tipo </a:t>
            </a:r>
            <a:r>
              <a:rPr lang="it-IT" sz="2400" dirty="0" err="1" smtClean="0"/>
              <a:t>creazionale</a:t>
            </a:r>
            <a:r>
              <a:rPr lang="it-IT" sz="2400" dirty="0" smtClean="0"/>
              <a:t> permette di realizzare una sola istanza di una determinata classe fornendo un punto d’accesso globale a tale istanza.</a:t>
            </a:r>
          </a:p>
        </p:txBody>
      </p:sp>
      <p:pic>
        <p:nvPicPr>
          <p:cNvPr id="7170" name="Picture 2" descr="C:\Users\Amministratore\Desktop\eventi\singleton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7" y="4286256"/>
            <a:ext cx="7377067" cy="714380"/>
          </a:xfrm>
          <a:prstGeom prst="rect">
            <a:avLst/>
          </a:prstGeom>
          <a:noFill/>
        </p:spPr>
      </p:pic>
      <p:pic>
        <p:nvPicPr>
          <p:cNvPr id="7171" name="Picture 3" descr="C:\Users\Amministratore\Desktop\eventi\singleton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5102350"/>
            <a:ext cx="4500594" cy="1755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Sicurezza e tutela della privacy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85720" y="1857364"/>
            <a:ext cx="87154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/>
              <a:t>Il sistema deve garantire la sicurezza e l'affidabilità nell'inserimento dei propri dati sensibili, sia in campo di sicurezza web, sia nel caso del rispetto delle leggi in vigore sulla visibilità e sul trattamento dei dati personali.</a:t>
            </a:r>
          </a:p>
          <a:p>
            <a:endParaRPr lang="it-IT" sz="2400" dirty="0" smtClean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85720" y="3929066"/>
            <a:ext cx="5000660" cy="22108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dirty="0" smtClean="0"/>
              <a:t>Gestione dei pagamenti </a:t>
            </a:r>
          </a:p>
        </p:txBody>
      </p:sp>
      <p:pic>
        <p:nvPicPr>
          <p:cNvPr id="1027" name="Picture 3" descr="C:\Users\Amministratore\Desktop\CLIPART_OF_100983_SMJP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2252" y="5000636"/>
            <a:ext cx="1465336" cy="18573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Tempo di Risposta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1857365"/>
            <a:ext cx="87868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/>
              <a:t>Gli utenti compiono giornalmente delle operazioni. Il sistema prevede di inviare una risposta all’utente in non più di 5 secondi. </a:t>
            </a:r>
          </a:p>
          <a:p>
            <a:pPr algn="just"/>
            <a:r>
              <a:rPr lang="it-IT" sz="2400" dirty="0" smtClean="0"/>
              <a:t>Alcune delle operazioni che l’utente può effettuare :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85720" y="3571876"/>
            <a:ext cx="5000660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dirty="0" smtClean="0"/>
              <a:t>Visualizzazione graduatorie</a:t>
            </a:r>
          </a:p>
          <a:p>
            <a:pPr lvl="1"/>
            <a:r>
              <a:rPr lang="it-IT" dirty="0" smtClean="0"/>
              <a:t> Inserimento Eventi</a:t>
            </a:r>
          </a:p>
        </p:txBody>
      </p:sp>
      <p:pic>
        <p:nvPicPr>
          <p:cNvPr id="3074" name="Picture 2" descr="C:\Users\Amministratore\Desktop\12928006-disegno-vettoriale-di-orologio-colora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16" y="4500570"/>
            <a:ext cx="2052637" cy="2052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Facilità di apprendimento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2071678"/>
            <a:ext cx="878687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600" dirty="0" smtClean="0"/>
              <a:t>Attraverso una semplice interfaccia grafica gli utenti potranno facilmente e velocemente apprendere il funzionamento del sistema.	</a:t>
            </a:r>
          </a:p>
        </p:txBody>
      </p:sp>
      <p:pic>
        <p:nvPicPr>
          <p:cNvPr id="2050" name="Picture 2" descr="C:\Users\Amministratore\Desktop\8717357-illustrazione-di-lavoratore-di-ufficio-con-un-grande-punto-interrogativ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670" y="4000504"/>
            <a:ext cx="2500330" cy="25003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2071678"/>
            <a:ext cx="878687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600" dirty="0" smtClean="0"/>
              <a:t>Il nostro sistema permette di gestire gli eventi che coinvolgono gli iscritti all’asilo.</a:t>
            </a:r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71472" y="0"/>
            <a:ext cx="8142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Amministratore\Desktop\Lucidi lezioni\Ingegneria del software\at-silo\RAD\Casi d'uso\Atsilo3\Eventi\diagramma event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404" y="824262"/>
            <a:ext cx="7353620" cy="6033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mministratore\Desktop\lis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428792" y="-863068"/>
            <a:ext cx="15419368" cy="7721068"/>
          </a:xfrm>
          <a:prstGeom prst="rect">
            <a:avLst/>
          </a:prstGeom>
          <a:noFill/>
        </p:spPr>
      </p:pic>
      <p:sp>
        <p:nvSpPr>
          <p:cNvPr id="7" name="Rettangolo 6"/>
          <p:cNvSpPr/>
          <p:nvPr/>
        </p:nvSpPr>
        <p:spPr>
          <a:xfrm>
            <a:off x="785786" y="4643446"/>
            <a:ext cx="81066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it-IT" sz="2400" dirty="0" smtClean="0"/>
              <a:t>Gli eventi vengono filtrati a seconda dell’utente che effettua il login e </a:t>
            </a:r>
            <a:r>
              <a:rPr lang="it-IT" sz="2400" b="1" dirty="0" smtClean="0"/>
              <a:t>mostrati </a:t>
            </a:r>
            <a:r>
              <a:rPr lang="it-IT" sz="2400" dirty="0" smtClean="0"/>
              <a:t>per la data </a:t>
            </a:r>
            <a:r>
              <a:rPr lang="it-IT" sz="2400" dirty="0" smtClean="0"/>
              <a:t>selezionata</a:t>
            </a:r>
            <a:endParaRPr lang="it-IT" sz="2400" dirty="0" smtClean="0"/>
          </a:p>
        </p:txBody>
      </p:sp>
      <p:sp>
        <p:nvSpPr>
          <p:cNvPr id="4" name="Rettangolo 3"/>
          <p:cNvSpPr/>
          <p:nvPr/>
        </p:nvSpPr>
        <p:spPr>
          <a:xfrm>
            <a:off x="785786" y="5661248"/>
            <a:ext cx="79626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it-IT" sz="2400" dirty="0" smtClean="0"/>
              <a:t>L’utente può </a:t>
            </a:r>
            <a:r>
              <a:rPr lang="it-IT" sz="2400" dirty="0" smtClean="0"/>
              <a:t>selezionare l’evento da modificare </a:t>
            </a:r>
            <a:r>
              <a:rPr lang="it-IT" sz="2400" b="1" dirty="0" smtClean="0"/>
              <a:t>solo</a:t>
            </a:r>
            <a:r>
              <a:rPr lang="it-IT" sz="2400" dirty="0" smtClean="0"/>
              <a:t> se ne è l’autore</a:t>
            </a:r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51520" y="1772816"/>
            <a:ext cx="8607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/>
              <a:t>Nella progettazione della gestione eventi si è scelto di supportare l’usabilità e la sicurezza a discapito della complessità e della </a:t>
            </a:r>
            <a:r>
              <a:rPr lang="it-IT" sz="2400" dirty="0" err="1" smtClean="0"/>
              <a:t>manutenibilità</a:t>
            </a:r>
            <a:r>
              <a:rPr lang="it-IT" sz="2400" dirty="0" smtClean="0"/>
              <a:t>.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500034" y="0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r>
              <a:rPr lang="it-IT" sz="2800" b="1" dirty="0" smtClean="0">
                <a:latin typeface="+mj-lt"/>
              </a:rPr>
              <a:t>Sicurezza e Usabilità vs Complessità e </a:t>
            </a:r>
            <a:r>
              <a:rPr lang="it-IT" sz="2800" b="1" dirty="0" err="1" smtClean="0">
                <a:latin typeface="+mj-lt"/>
              </a:rPr>
              <a:t>Manutenibilità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57158" y="3571876"/>
            <a:ext cx="8496944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00B050"/>
                </a:solidFill>
              </a:rPr>
              <a:t>Pro</a:t>
            </a:r>
          </a:p>
          <a:p>
            <a:pPr lvl="1"/>
            <a:r>
              <a:rPr lang="it-IT" dirty="0" smtClean="0"/>
              <a:t> Interfacce uniche per ogni tipologia d’utente</a:t>
            </a:r>
          </a:p>
          <a:p>
            <a:pPr lvl="1"/>
            <a:r>
              <a:rPr lang="it-IT" dirty="0" smtClean="0"/>
              <a:t> Input controllati</a:t>
            </a:r>
          </a:p>
          <a:p>
            <a:pPr lvl="1"/>
            <a:r>
              <a:rPr lang="it-IT" dirty="0" smtClean="0"/>
              <a:t> Minore possibilità di introdurre errori</a:t>
            </a:r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>
          <a:xfrm>
            <a:off x="285720" y="1571612"/>
            <a:ext cx="8496944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FF0000"/>
                </a:solidFill>
              </a:rPr>
              <a:t>Contro</a:t>
            </a:r>
          </a:p>
          <a:p>
            <a:pPr lvl="1"/>
            <a:r>
              <a:rPr lang="it-IT" dirty="0" smtClean="0"/>
              <a:t> Difficile da gestire</a:t>
            </a:r>
          </a:p>
          <a:p>
            <a:pPr lvl="1"/>
            <a:r>
              <a:rPr lang="it-IT" dirty="0" smtClean="0"/>
              <a:t> Introduzione di controlli </a:t>
            </a:r>
          </a:p>
          <a:p>
            <a:pPr lvl="1"/>
            <a:r>
              <a:rPr lang="it-IT" dirty="0" smtClean="0"/>
              <a:t> Difficoltà nell’aggiunta di nuove tipologie d’utenti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467544" y="0"/>
            <a:ext cx="8142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749</TotalTime>
  <Words>708</Words>
  <Application>Microsoft Office PowerPoint</Application>
  <PresentationFormat>Presentazione su schermo (4:3)</PresentationFormat>
  <Paragraphs>66</Paragraphs>
  <Slides>11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2" baseType="lpstr">
      <vt:lpstr>Equinozio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@silo</dc:title>
  <dc:subject>Presentazione finale</dc:subject>
  <dc:creator>Luca Di Costanzo</dc:creator>
  <cp:keywords>@silo</cp:keywords>
  <cp:lastModifiedBy>festaG</cp:lastModifiedBy>
  <cp:revision>59</cp:revision>
  <dcterms:created xsi:type="dcterms:W3CDTF">2012-12-23T12:37:08Z</dcterms:created>
  <dcterms:modified xsi:type="dcterms:W3CDTF">2013-01-04T15:42:37Z</dcterms:modified>
</cp:coreProperties>
</file>