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72" r:id="rId3"/>
    <p:sldId id="273" r:id="rId4"/>
    <p:sldId id="319" r:id="rId5"/>
    <p:sldId id="298" r:id="rId6"/>
    <p:sldId id="276" r:id="rId7"/>
    <p:sldId id="306" r:id="rId8"/>
    <p:sldId id="286" r:id="rId9"/>
    <p:sldId id="302" r:id="rId10"/>
    <p:sldId id="281" r:id="rId11"/>
    <p:sldId id="282" r:id="rId12"/>
    <p:sldId id="283" r:id="rId13"/>
    <p:sldId id="284" r:id="rId14"/>
    <p:sldId id="287" r:id="rId15"/>
    <p:sldId id="307" r:id="rId16"/>
    <p:sldId id="308" r:id="rId17"/>
    <p:sldId id="301" r:id="rId18"/>
    <p:sldId id="311" r:id="rId19"/>
    <p:sldId id="303" r:id="rId20"/>
    <p:sldId id="304" r:id="rId21"/>
    <p:sldId id="327" r:id="rId22"/>
    <p:sldId id="312" r:id="rId23"/>
    <p:sldId id="315" r:id="rId24"/>
    <p:sldId id="314" r:id="rId25"/>
    <p:sldId id="316" r:id="rId26"/>
    <p:sldId id="290" r:id="rId27"/>
    <p:sldId id="288" r:id="rId28"/>
    <p:sldId id="317" r:id="rId29"/>
    <p:sldId id="291" r:id="rId30"/>
    <p:sldId id="265" r:id="rId31"/>
    <p:sldId id="328" r:id="rId32"/>
    <p:sldId id="329" r:id="rId33"/>
    <p:sldId id="267" r:id="rId34"/>
    <p:sldId id="320" r:id="rId35"/>
    <p:sldId id="321" r:id="rId36"/>
    <p:sldId id="323" r:id="rId37"/>
    <p:sldId id="324" r:id="rId38"/>
    <p:sldId id="325" r:id="rId39"/>
    <p:sldId id="326" r:id="rId40"/>
    <p:sldId id="322" r:id="rId41"/>
    <p:sldId id="292" r:id="rId42"/>
    <p:sldId id="293" r:id="rId43"/>
    <p:sldId id="294" r:id="rId44"/>
    <p:sldId id="295" r:id="rId4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321" autoAdjust="0"/>
  </p:normalViewPr>
  <p:slideViewPr>
    <p:cSldViewPr>
      <p:cViewPr>
        <p:scale>
          <a:sx n="60" d="100"/>
          <a:sy n="60" d="100"/>
        </p:scale>
        <p:origin x="270" y="-270"/>
      </p:cViewPr>
      <p:guideLst>
        <p:guide orient="horz" pos="2160"/>
        <p:guide pos="2880"/>
      </p:guideLst>
    </p:cSldViewPr>
  </p:slideViewPr>
  <p:notesTextViewPr>
    <p:cViewPr>
      <p:scale>
        <a:sx n="1" d="1"/>
        <a:sy n="1" d="1"/>
      </p:scale>
      <p:origin x="0" y="0"/>
    </p:cViewPr>
  </p:notesTextViewPr>
  <p:notesViewPr>
    <p:cSldViewPr>
      <p:cViewPr varScale="1">
        <p:scale>
          <a:sx n="56" d="100"/>
          <a:sy n="56" d="100"/>
        </p:scale>
        <p:origin x="-282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02/01/2013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Delegato questionari: possibilità di aggiungere un’altra personalità come «responsabile» questionari senza modificare tutto il </a:t>
            </a:r>
            <a:r>
              <a:rPr lang="it-IT" dirty="0" err="1" smtClean="0"/>
              <a:t>rad</a:t>
            </a:r>
            <a:r>
              <a:rPr lang="it-IT" dirty="0" smtClean="0"/>
              <a:t>.</a:t>
            </a:r>
          </a:p>
          <a:p>
            <a:r>
              <a:rPr lang="it-IT" dirty="0" smtClean="0"/>
              <a:t>Si</a:t>
            </a:r>
            <a:r>
              <a:rPr lang="it-IT" baseline="0" dirty="0" smtClean="0"/>
              <a:t> potrebbe evitare di far vedere le 2 versioni degli attori, recuperiamo tempo, fate vedere direttamente questa slide e discutete delle generalizzazioni e di cosa servono gli attori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extLst>
      <p:ext uri="{BB962C8B-B14F-4D97-AF65-F5344CB8AC3E}">
        <p14:creationId xmlns:p14="http://schemas.microsoft.com/office/powerpoint/2010/main" xmlns="" val="963420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«Questo è il</a:t>
            </a:r>
            <a:r>
              <a:rPr lang="it-IT" baseline="0" dirty="0" smtClean="0"/>
              <a:t> component </a:t>
            </a:r>
            <a:r>
              <a:rPr lang="it-IT" baseline="0" dirty="0" err="1" smtClean="0"/>
              <a:t>diagram</a:t>
            </a:r>
            <a:r>
              <a:rPr lang="it-IT" baseline="0" dirty="0" smtClean="0"/>
              <a:t> corrispettivo» basta questo, si può togliere se non c’è tempo</a:t>
            </a:r>
          </a:p>
          <a:p>
            <a:r>
              <a:rPr lang="it-IT" baseline="0" dirty="0" smtClean="0"/>
              <a:t>------ POSSIBILITA DI RIPETEZIONE CON ALTRI TEAM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xmlns="" val="336196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è detto che questa slide rimarrà,</a:t>
            </a:r>
            <a:r>
              <a:rPr lang="it-IT" baseline="0" dirty="0" smtClean="0"/>
              <a:t> Potreste lasciare solo il logo di </a:t>
            </a:r>
            <a:r>
              <a:rPr lang="it-IT" baseline="0" dirty="0" err="1" smtClean="0"/>
              <a:t>MySql</a:t>
            </a:r>
            <a:r>
              <a:rPr lang="it-IT" baseline="0" dirty="0" smtClean="0"/>
              <a:t> dicendo «come detto dal team X è stato scelto </a:t>
            </a:r>
            <a:r>
              <a:rPr lang="it-IT" baseline="0" dirty="0" err="1" smtClean="0"/>
              <a:t>MySql</a:t>
            </a:r>
            <a:r>
              <a:rPr lang="it-IT" baseline="0" dirty="0" smtClean="0"/>
              <a:t> come gestione dei dati persistenti e questa scelta andava bene per tutti e 3 i </a:t>
            </a:r>
            <a:r>
              <a:rPr lang="it-IT" baseline="0" dirty="0" err="1" smtClean="0"/>
              <a:t>sottoteam</a:t>
            </a:r>
            <a:r>
              <a:rPr lang="it-IT"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extLst>
      <p:ext uri="{BB962C8B-B14F-4D97-AF65-F5344CB8AC3E}">
        <p14:creationId xmlns:p14="http://schemas.microsoft.com/office/powerpoint/2010/main" xmlns="" val="331434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Porzione del </a:t>
            </a:r>
            <a:r>
              <a:rPr lang="it-IT" dirty="0" err="1" smtClean="0"/>
              <a:t>db</a:t>
            </a:r>
            <a:r>
              <a:rPr lang="it-IT" dirty="0" smtClean="0"/>
              <a:t> solo per la gestione dei</a:t>
            </a:r>
            <a:r>
              <a:rPr lang="it-IT" baseline="0" dirty="0" smtClean="0"/>
              <a:t> questionari (mancano le molteplicità 1:N N:N </a:t>
            </a:r>
            <a:r>
              <a:rPr lang="it-IT" baseline="0" dirty="0" err="1" smtClean="0"/>
              <a:t>ecc</a:t>
            </a:r>
            <a:r>
              <a:rPr lang="it-IT" baseline="0" dirty="0" smtClean="0"/>
              <a:t> </a:t>
            </a:r>
            <a:r>
              <a:rPr lang="it-IT" baseline="0" dirty="0" err="1" smtClean="0"/>
              <a:t>ecc</a:t>
            </a:r>
            <a:r>
              <a:rPr lang="it-IT" baseline="0" dirty="0" smtClean="0"/>
              <a:t>).</a:t>
            </a:r>
          </a:p>
          <a:p>
            <a:r>
              <a:rPr lang="it-IT" baseline="0" dirty="0" smtClean="0"/>
              <a:t>Come si può notare la gestione di questionari risulta complessa anche solo guardando la quantità di relazioni e entità.</a:t>
            </a:r>
          </a:p>
          <a:p>
            <a:r>
              <a:rPr lang="it-IT" baseline="0" dirty="0" smtClean="0"/>
              <a:t>Descrivere brevemente questa porzione di </a:t>
            </a:r>
            <a:r>
              <a:rPr lang="it-IT" baseline="0" dirty="0" err="1" smtClean="0"/>
              <a:t>db</a:t>
            </a:r>
            <a:r>
              <a:rPr lang="it-IT" baseline="0" dirty="0" smtClean="0"/>
              <a:t>, se il tempo manca non descriverla affatto basta il disegno.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extLst>
      <p:ext uri="{BB962C8B-B14F-4D97-AF65-F5344CB8AC3E}">
        <p14:creationId xmlns:p14="http://schemas.microsoft.com/office/powerpoint/2010/main" xmlns="" val="2265654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Inizialmente la divisione in sottosistemi era poco coesa e c’era</a:t>
            </a:r>
            <a:r>
              <a:rPr lang="it-IT" baseline="0" dirty="0" smtClean="0"/>
              <a:t> un alto accoppiamento</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extLst>
      <p:ext uri="{BB962C8B-B14F-4D97-AF65-F5344CB8AC3E}">
        <p14:creationId xmlns:p14="http://schemas.microsoft.com/office/powerpoint/2010/main" xmlns="" val="711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Scrivere</a:t>
            </a:r>
            <a:r>
              <a:rPr lang="it-IT" baseline="0" dirty="0" smtClean="0"/>
              <a:t> meglio la parte di statistiche.</a:t>
            </a:r>
          </a:p>
          <a:p>
            <a:r>
              <a:rPr lang="it-IT" baseline="0" dirty="0" smtClean="0"/>
              <a:t>«Il problema era quello di permettere la compilazione dei questionari di valutazione dell’asilo ai genitori, consentendo a chi di dovere, nel nostro caso il delegato questionari di valutare e visionare le risposte di questi questionari»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extLst>
      <p:ext uri="{BB962C8B-B14F-4D97-AF65-F5344CB8AC3E}">
        <p14:creationId xmlns:p14="http://schemas.microsoft.com/office/powerpoint/2010/main" xmlns="" val="113696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Tutto questo</a:t>
            </a:r>
            <a:r>
              <a:rPr lang="it-IT" baseline="0" dirty="0" smtClean="0"/>
              <a:t> garantendo:</a:t>
            </a:r>
          </a:p>
          <a:p>
            <a:r>
              <a:rPr lang="it-IT" baseline="0" dirty="0" smtClean="0"/>
              <a:t>Sicurezza, usabilità e performance…</a:t>
            </a:r>
          </a:p>
          <a:p>
            <a:r>
              <a:rPr lang="it-IT" baseline="0" dirty="0" smtClean="0"/>
              <a:t>Indicare cosa si intende per sicurezza (violazione privacy, questionari anonimi </a:t>
            </a:r>
            <a:r>
              <a:rPr lang="it-IT" baseline="0" dirty="0" err="1" smtClean="0"/>
              <a:t>ecc</a:t>
            </a:r>
            <a:r>
              <a:rPr lang="it-IT" baseline="0" dirty="0" smtClean="0"/>
              <a:t>)</a:t>
            </a:r>
          </a:p>
          <a:p>
            <a:r>
              <a:rPr lang="it-IT" baseline="0" dirty="0" smtClean="0"/>
              <a:t>Cosa si intende per usabilità (non rispondere alle stesse 20 domande, precompilazione delle risposte)</a:t>
            </a:r>
          </a:p>
          <a:p>
            <a:r>
              <a:rPr lang="it-IT" baseline="0" dirty="0" smtClean="0"/>
              <a:t>Cosa si intende per performance (a supporto dell’usabilità ci sono le performance, il questionario non può essere caricato o inserito in ore di attesa)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extLst>
      <p:ext uri="{BB962C8B-B14F-4D97-AF65-F5344CB8AC3E}">
        <p14:creationId xmlns:p14="http://schemas.microsoft.com/office/powerpoint/2010/main" xmlns="" val="1063702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Usabilità vs Sicurezza, come si fa a permettere sia l’uno</a:t>
            </a:r>
            <a:r>
              <a:rPr lang="it-IT" baseline="0" dirty="0" smtClean="0"/>
              <a:t> che l’altro?</a:t>
            </a:r>
          </a:p>
          <a:p>
            <a:r>
              <a:rPr lang="it-IT" baseline="0" dirty="0" smtClean="0"/>
              <a:t>La precompilazione delle domande deve per forza conoscere chi è il genitore dall’altra parte che compila il questionario l’importante però che il delegato questionari o chi per lui non visualizzi tale informazioni e veda le «statistiche» a priori da chi abbia compilato il questionario.</a:t>
            </a:r>
          </a:p>
          <a:p>
            <a:r>
              <a:rPr lang="it-IT" baseline="0" dirty="0" smtClean="0"/>
              <a:t>Tramite l’utilizzo di questionari completamente anonimi siamo riusciti però a soddisfare entrambe le necessità.</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extLst>
      <p:ext uri="{BB962C8B-B14F-4D97-AF65-F5344CB8AC3E}">
        <p14:creationId xmlns:p14="http://schemas.microsoft.com/office/powerpoint/2010/main" xmlns="" val="122959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Costruire</a:t>
            </a:r>
            <a:r>
              <a:rPr lang="it-IT" baseline="0" dirty="0" smtClean="0"/>
              <a:t> o riutilizzare (indicare l’utilizzo di </a:t>
            </a:r>
            <a:r>
              <a:rPr lang="it-IT" baseline="0" dirty="0" err="1" smtClean="0"/>
              <a:t>buy</a:t>
            </a:r>
            <a:r>
              <a:rPr lang="it-IT" baseline="0" dirty="0" smtClean="0"/>
              <a:t> non in senso di comprare ma nel senso di riutilizzo a spese di altre situazioni)</a:t>
            </a:r>
          </a:p>
          <a:p>
            <a:r>
              <a:rPr lang="it-IT" baseline="0" dirty="0" smtClean="0"/>
              <a:t>Si è scelto </a:t>
            </a:r>
            <a:r>
              <a:rPr lang="it-IT" baseline="0" dirty="0" err="1" smtClean="0"/>
              <a:t>build</a:t>
            </a:r>
            <a:r>
              <a:rPr lang="it-IT" baseline="0" dirty="0" smtClean="0"/>
              <a:t>…. Perché indicato nelle slide successive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extLst>
      <p:ext uri="{BB962C8B-B14F-4D97-AF65-F5344CB8AC3E}">
        <p14:creationId xmlns:p14="http://schemas.microsoft.com/office/powerpoint/2010/main" xmlns="" val="780286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a:t>
            </a:r>
            <a:r>
              <a:rPr lang="it-IT" baseline="0" dirty="0" err="1" smtClean="0"/>
              <a:t>build</a:t>
            </a:r>
            <a:r>
              <a:rPr lang="it-IT" baseline="0" dirty="0" smtClean="0"/>
              <a:t>, evitando di leggere ciò che è scritto nella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19</a:t>
            </a:fld>
            <a:endParaRPr lang="it-IT"/>
          </a:p>
        </p:txBody>
      </p:sp>
    </p:spTree>
    <p:extLst>
      <p:ext uri="{BB962C8B-B14F-4D97-AF65-F5344CB8AC3E}">
        <p14:creationId xmlns:p14="http://schemas.microsoft.com/office/powerpoint/2010/main" xmlns="" val="2418012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Spiegare</a:t>
            </a:r>
            <a:r>
              <a:rPr lang="it-IT" baseline="0" dirty="0" smtClean="0"/>
              <a:t> perché non </a:t>
            </a:r>
            <a:r>
              <a:rPr lang="it-IT" baseline="0" dirty="0" err="1" smtClean="0"/>
              <a:t>Buy</a:t>
            </a:r>
            <a:r>
              <a:rPr lang="it-IT" baseline="0" dirty="0" smtClean="0"/>
              <a:t>, evitando di leggere la slide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20</a:t>
            </a:fld>
            <a:endParaRPr lang="it-IT"/>
          </a:p>
        </p:txBody>
      </p:sp>
    </p:spTree>
    <p:extLst>
      <p:ext uri="{BB962C8B-B14F-4D97-AF65-F5344CB8AC3E}">
        <p14:creationId xmlns:p14="http://schemas.microsoft.com/office/powerpoint/2010/main" xmlns="" val="778008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Inserire lo scenario di compilazione questionario, discuterne brevemente.</a:t>
            </a:r>
          </a:p>
          <a:p>
            <a:r>
              <a:rPr lang="it-IT" dirty="0" smtClean="0"/>
              <a:t>Inserite il nome giusto del file mi raccomando che il numero corrisponda al numero del caso d’uso corrispondente che fate vedere nella slide 6.</a:t>
            </a:r>
          </a:p>
          <a:p>
            <a:r>
              <a:rPr lang="it-IT" dirty="0" smtClean="0"/>
              <a:t>Accennate</a:t>
            </a:r>
            <a:r>
              <a:rPr lang="it-IT" baseline="0" dirty="0" smtClean="0"/>
              <a:t> al nome del file e di perché si chiama cosi.</a:t>
            </a:r>
          </a:p>
          <a:p>
            <a:r>
              <a:rPr lang="it-IT" baseline="0" dirty="0" smtClean="0"/>
              <a:t>----Modifica scenario :inserire le domande che salta e quelle che inserisce e l’username e la pass----</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extLst>
      <p:ext uri="{BB962C8B-B14F-4D97-AF65-F5344CB8AC3E}">
        <p14:creationId xmlns:p14="http://schemas.microsoft.com/office/powerpoint/2010/main" xmlns="" val="2781517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Il problema era di permettere una</a:t>
            </a:r>
            <a:r>
              <a:rPr lang="it-IT" baseline="0" dirty="0" smtClean="0"/>
              <a:t> comunicazione diretta tra i genitori e il personale dell’asilo, consentendo ad entrambi di trarne «profitto» da questa comunicazione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22</a:t>
            </a:fld>
            <a:endParaRPr lang="it-IT"/>
          </a:p>
        </p:txBody>
      </p:sp>
    </p:spTree>
    <p:extLst>
      <p:ext uri="{BB962C8B-B14F-4D97-AF65-F5344CB8AC3E}">
        <p14:creationId xmlns:p14="http://schemas.microsoft.com/office/powerpoint/2010/main" xmlns="" val="1377757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«Anche in questo</a:t>
            </a:r>
            <a:r>
              <a:rPr lang="it-IT" baseline="0" dirty="0" smtClean="0"/>
              <a:t> caso avevamo il dilemma</a:t>
            </a:r>
          </a:p>
          <a:p>
            <a:r>
              <a:rPr lang="it-IT" baseline="0" dirty="0" smtClean="0"/>
              <a:t>Costruiamo noi un forum ad hoc o riutilizziamo un sistema già presente?</a:t>
            </a:r>
          </a:p>
          <a:p>
            <a:r>
              <a:rPr lang="it-IT" baseline="0" dirty="0" smtClean="0"/>
              <a:t>Abbiamo deciso di riutilizzare un sistema già presente in quanto le nostre necessità venivano soddisfatte praticamente appieno da un particolare sistema presente in rete, ma quale è stato il processo che ci ha portato a questa decisione?»</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23</a:t>
            </a:fld>
            <a:endParaRPr lang="it-IT"/>
          </a:p>
        </p:txBody>
      </p:sp>
    </p:spTree>
    <p:extLst>
      <p:ext uri="{BB962C8B-B14F-4D97-AF65-F5344CB8AC3E}">
        <p14:creationId xmlns:p14="http://schemas.microsoft.com/office/powerpoint/2010/main" xmlns="" val="1394194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«Prima</a:t>
            </a:r>
            <a:r>
              <a:rPr lang="it-IT" baseline="0" dirty="0" smtClean="0"/>
              <a:t> di tutto abbia trascritto le funzionalità che una componente </a:t>
            </a:r>
            <a:r>
              <a:rPr lang="it-IT" baseline="0" dirty="0" err="1" smtClean="0"/>
              <a:t>cots</a:t>
            </a:r>
            <a:r>
              <a:rPr lang="it-IT" baseline="0" dirty="0" smtClean="0"/>
              <a:t> doveva avere per essere al caso nostro, indicandone la relativa importanza.</a:t>
            </a:r>
          </a:p>
          <a:p>
            <a:r>
              <a:rPr lang="it-IT" baseline="0" dirty="0" smtClean="0"/>
              <a:t>Tra le varie funzionalità base che dovrebbe offrire una </a:t>
            </a:r>
            <a:r>
              <a:rPr lang="it-IT" baseline="0" dirty="0" err="1" smtClean="0"/>
              <a:t>cots</a:t>
            </a:r>
            <a:r>
              <a:rPr lang="it-IT" baseline="0" dirty="0" smtClean="0"/>
              <a:t> per un sistema di forum ad esempio la possibilità di inserimento, modifica, cancellazione e spostamento di argomenti e commenti, avevamo bisogno che l’unione del sistema </a:t>
            </a:r>
            <a:r>
              <a:rPr lang="it-IT" baseline="0" dirty="0" err="1" smtClean="0"/>
              <a:t>cots</a:t>
            </a:r>
            <a:r>
              <a:rPr lang="it-IT" baseline="0" dirty="0" smtClean="0"/>
              <a:t> ad </a:t>
            </a:r>
            <a:r>
              <a:rPr lang="it-IT" baseline="0" dirty="0" err="1" smtClean="0"/>
              <a:t>atsilo</a:t>
            </a:r>
            <a:r>
              <a:rPr lang="it-IT" baseline="0" dirty="0" smtClean="0"/>
              <a:t> fosse semplice e ci permettesse di integrare gli account di </a:t>
            </a:r>
            <a:r>
              <a:rPr lang="it-IT" baseline="0" dirty="0" err="1" smtClean="0"/>
              <a:t>atsilo</a:t>
            </a:r>
            <a:r>
              <a:rPr lang="it-IT" baseline="0" dirty="0" smtClean="0"/>
              <a:t> con il forum. Per unificazione degli account intendiamo una gestione degli account tipo esse3, dove si effettua più volte il login ma le credenziali di accesso sono le stesse sia per </a:t>
            </a:r>
            <a:r>
              <a:rPr lang="it-IT" baseline="0" dirty="0" err="1" smtClean="0"/>
              <a:t>atsilo</a:t>
            </a:r>
            <a:r>
              <a:rPr lang="it-IT" baseline="0" dirty="0" smtClean="0"/>
              <a:t> che per il forum» </a:t>
            </a:r>
          </a:p>
          <a:p>
            <a:r>
              <a:rPr lang="it-IT" baseline="0" dirty="0" smtClean="0"/>
              <a:t>ho scritto queste parole di getto ci sarà qualche errore di italiano ma il senso è questo</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24</a:t>
            </a:fld>
            <a:endParaRPr lang="it-IT"/>
          </a:p>
        </p:txBody>
      </p:sp>
    </p:spTree>
    <p:extLst>
      <p:ext uri="{BB962C8B-B14F-4D97-AF65-F5344CB8AC3E}">
        <p14:creationId xmlns:p14="http://schemas.microsoft.com/office/powerpoint/2010/main" xmlns="" val="29720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«Dopo</a:t>
            </a:r>
            <a:r>
              <a:rPr lang="it-IT" baseline="0" dirty="0" smtClean="0"/>
              <a:t> aver indicato le funzionalità richieste abbiamo messo a paragone i vari sistemi di forum più famosi presenti in rete. Dopo un attenta analisi si è optato per </a:t>
            </a:r>
            <a:r>
              <a:rPr lang="it-IT" baseline="0" dirty="0" err="1" smtClean="0"/>
              <a:t>Phpbb</a:t>
            </a:r>
            <a:r>
              <a:rPr lang="it-IT" baseline="0" dirty="0" smtClean="0"/>
              <a:t>, i discriminanti sono state sicuramente gli ultimi 3 fattori, dove gli altri sistemi «cadevano» </a:t>
            </a:r>
            <a:r>
              <a:rPr lang="it-IT" baseline="0" dirty="0" err="1" smtClean="0"/>
              <a:t>phpbb</a:t>
            </a:r>
            <a:r>
              <a:rPr lang="it-IT" baseline="0" dirty="0" smtClean="0"/>
              <a:t> è free ed open source garantendo comunque le altre funzionalità richieste&gt;</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25</a:t>
            </a:fld>
            <a:endParaRPr lang="it-IT"/>
          </a:p>
        </p:txBody>
      </p:sp>
    </p:spTree>
    <p:extLst>
      <p:ext uri="{BB962C8B-B14F-4D97-AF65-F5344CB8AC3E}">
        <p14:creationId xmlns:p14="http://schemas.microsoft.com/office/powerpoint/2010/main" xmlns="" val="1417320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Quindi</a:t>
            </a:r>
            <a:r>
              <a:rPr lang="it-IT" baseline="0" dirty="0" smtClean="0"/>
              <a:t> la scelta è ricaduta proprio su </a:t>
            </a:r>
            <a:r>
              <a:rPr lang="it-IT" baseline="0" dirty="0" err="1" smtClean="0"/>
              <a:t>phpbb</a:t>
            </a:r>
            <a:r>
              <a:rPr lang="it-IT" baseline="0" dirty="0" smtClean="0"/>
              <a:t>, ed il forum ed il sistema </a:t>
            </a:r>
            <a:r>
              <a:rPr lang="it-IT" baseline="0" dirty="0" err="1" smtClean="0"/>
              <a:t>atsilo</a:t>
            </a:r>
            <a:r>
              <a:rPr lang="it-IT" baseline="0" dirty="0" smtClean="0"/>
              <a:t> gestiscono gli stessi account permettendo cosi di evitare che gli impiegati dell’asilo e i genitori ricordino più account quando utilizzano il nostro 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26</a:t>
            </a:fld>
            <a:endParaRPr lang="it-IT"/>
          </a:p>
        </p:txBody>
      </p:sp>
    </p:spTree>
    <p:extLst>
      <p:ext uri="{BB962C8B-B14F-4D97-AF65-F5344CB8AC3E}">
        <p14:creationId xmlns:p14="http://schemas.microsoft.com/office/powerpoint/2010/main" xmlns="" val="2176874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Descrivere il </a:t>
            </a:r>
            <a:r>
              <a:rPr lang="it-IT" dirty="0" err="1" smtClean="0"/>
              <a:t>dp</a:t>
            </a:r>
            <a:r>
              <a:rPr lang="it-IT" dirty="0" smtClean="0"/>
              <a:t>, descrivere</a:t>
            </a:r>
            <a:r>
              <a:rPr lang="it-IT" baseline="0" dirty="0" smtClean="0"/>
              <a:t> il problema ed indicarne la soluzione, dire «perché abbiamo usato questa soluzione?»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27</a:t>
            </a:fld>
            <a:endParaRPr lang="it-IT"/>
          </a:p>
        </p:txBody>
      </p:sp>
    </p:spTree>
    <p:extLst>
      <p:ext uri="{BB962C8B-B14F-4D97-AF65-F5344CB8AC3E}">
        <p14:creationId xmlns:p14="http://schemas.microsoft.com/office/powerpoint/2010/main" xmlns="" val="2428745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La slide è </a:t>
            </a:r>
            <a:r>
              <a:rPr lang="it-IT" dirty="0" err="1" smtClean="0"/>
              <a:t>autoesplicativa</a:t>
            </a:r>
            <a:r>
              <a:rPr lang="it-IT" dirty="0" smtClean="0"/>
              <a:t>, evitate però di leggerla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28</a:t>
            </a:fld>
            <a:endParaRPr lang="it-IT"/>
          </a:p>
        </p:txBody>
      </p:sp>
    </p:spTree>
    <p:extLst>
      <p:ext uri="{BB962C8B-B14F-4D97-AF65-F5344CB8AC3E}">
        <p14:creationId xmlns:p14="http://schemas.microsoft.com/office/powerpoint/2010/main" xmlns="" val="8998544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Inserite i pro e i contro</a:t>
            </a:r>
            <a:r>
              <a:rPr lang="it-IT" baseline="0" dirty="0" smtClean="0"/>
              <a:t> del ODD secondo voi, siate specifici sulla nostra parte anche di cose che non sono questionario o forum (solo qui potete farlo)</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29</a:t>
            </a:fld>
            <a:endParaRPr lang="it-IT"/>
          </a:p>
        </p:txBody>
      </p:sp>
    </p:spTree>
    <p:extLst>
      <p:ext uri="{BB962C8B-B14F-4D97-AF65-F5344CB8AC3E}">
        <p14:creationId xmlns:p14="http://schemas.microsoft.com/office/powerpoint/2010/main" xmlns="" val="1218324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30</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31</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Sottolineate</a:t>
            </a:r>
            <a:r>
              <a:rPr lang="it-IT" baseline="0" dirty="0" smtClean="0"/>
              <a:t> sono le funzionalità implementate, perché avevano un priorità più elevata rispetto alle altre</a:t>
            </a:r>
          </a:p>
          <a:p>
            <a:r>
              <a:rPr lang="it-IT" baseline="0" dirty="0" smtClean="0"/>
              <a:t>Sottolineate in blu scuro, funzionalità di cui si parlerà nella presentazione perché più rappresentative e migliori dell’intero progetto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extLst>
      <p:ext uri="{BB962C8B-B14F-4D97-AF65-F5344CB8AC3E}">
        <p14:creationId xmlns:p14="http://schemas.microsoft.com/office/powerpoint/2010/main" xmlns="" val="10257181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Cercare</a:t>
            </a:r>
            <a:r>
              <a:rPr lang="it-IT" baseline="0" dirty="0" smtClean="0"/>
              <a:t> di dire «abbiamo indicato gli obiettivi prima ora abbiamo cercato di applicarli, nel giro di 14 giorni»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32</a:t>
            </a:fld>
            <a:endParaRPr lang="it-IT"/>
          </a:p>
        </p:txBody>
      </p:sp>
    </p:spTree>
    <p:extLst>
      <p:ext uri="{BB962C8B-B14F-4D97-AF65-F5344CB8AC3E}">
        <p14:creationId xmlns:p14="http://schemas.microsoft.com/office/powerpoint/2010/main" xmlns="" val="39284390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Motivo dell’elevata complessità:</a:t>
            </a:r>
          </a:p>
          <a:p>
            <a:pPr marL="171450" indent="-171450">
              <a:buFontTx/>
              <a:buChar char="-"/>
            </a:pPr>
            <a:r>
              <a:rPr lang="it-IT" dirty="0" smtClean="0"/>
              <a:t>Mancanza di tempo per suddividere le responsabilità in </a:t>
            </a:r>
            <a:r>
              <a:rPr lang="it-IT" dirty="0" err="1" smtClean="0"/>
              <a:t>piu</a:t>
            </a:r>
            <a:r>
              <a:rPr lang="it-IT" dirty="0" smtClean="0"/>
              <a:t> classi</a:t>
            </a:r>
          </a:p>
          <a:p>
            <a:pPr marL="0" indent="0">
              <a:buFontTx/>
              <a:buNone/>
            </a:pPr>
            <a:r>
              <a:rPr lang="it-IT" dirty="0" smtClean="0"/>
              <a:t>Motivo</a:t>
            </a:r>
            <a:r>
              <a:rPr lang="it-IT" baseline="0" dirty="0" smtClean="0"/>
              <a:t> della mancanza di commenti</a:t>
            </a:r>
          </a:p>
          <a:p>
            <a:pPr marL="171450" indent="-171450">
              <a:buFontTx/>
              <a:buChar char="-"/>
            </a:pPr>
            <a:r>
              <a:rPr lang="it-IT" baseline="0" dirty="0" smtClean="0"/>
              <a:t>Poco tempo</a:t>
            </a:r>
          </a:p>
          <a:p>
            <a:pPr marL="0" indent="0">
              <a:buFontTx/>
              <a:buNone/>
            </a:pPr>
            <a:r>
              <a:rPr lang="it-IT" dirty="0" smtClean="0"/>
              <a:t>Motivo della mancanza di eccezioni</a:t>
            </a:r>
          </a:p>
          <a:p>
            <a:pPr marL="171450" indent="-171450">
              <a:buFontTx/>
              <a:buChar char="-"/>
            </a:pPr>
            <a:r>
              <a:rPr lang="it-IT" dirty="0" smtClean="0"/>
              <a:t>Poco tempo</a:t>
            </a:r>
          </a:p>
          <a:p>
            <a:pPr marL="171450" indent="-171450">
              <a:buFontTx/>
              <a:buChar char="-"/>
            </a:pPr>
            <a:endParaRPr lang="it-IT" dirty="0" smtClean="0"/>
          </a:p>
          <a:p>
            <a:pPr marL="0" indent="0">
              <a:buFontTx/>
              <a:buNone/>
            </a:pP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33</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Mettere anche dei pregi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34</a:t>
            </a:fld>
            <a:endParaRPr lang="it-IT"/>
          </a:p>
        </p:txBody>
      </p:sp>
    </p:spTree>
    <p:extLst>
      <p:ext uri="{BB962C8B-B14F-4D97-AF65-F5344CB8AC3E}">
        <p14:creationId xmlns:p14="http://schemas.microsoft.com/office/powerpoint/2010/main" xmlns="" val="1047033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39</a:t>
            </a:fld>
            <a:endParaRPr lang="it-IT"/>
          </a:p>
        </p:txBody>
      </p:sp>
    </p:spTree>
    <p:extLst>
      <p:ext uri="{BB962C8B-B14F-4D97-AF65-F5344CB8AC3E}">
        <p14:creationId xmlns:p14="http://schemas.microsoft.com/office/powerpoint/2010/main" xmlns="" val="7427160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Non obbligatoria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40</a:t>
            </a:fld>
            <a:endParaRPr lang="it-IT"/>
          </a:p>
        </p:txBody>
      </p:sp>
    </p:spTree>
    <p:extLst>
      <p:ext uri="{BB962C8B-B14F-4D97-AF65-F5344CB8AC3E}">
        <p14:creationId xmlns:p14="http://schemas.microsoft.com/office/powerpoint/2010/main" xmlns="" val="1425725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41</a:t>
            </a:fld>
            <a:endParaRPr lang="it-IT"/>
          </a:p>
        </p:txBody>
      </p:sp>
    </p:spTree>
    <p:extLst>
      <p:ext uri="{BB962C8B-B14F-4D97-AF65-F5344CB8AC3E}">
        <p14:creationId xmlns:p14="http://schemas.microsoft.com/office/powerpoint/2010/main" xmlns="" val="880674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42</a:t>
            </a:fld>
            <a:endParaRPr lang="it-IT"/>
          </a:p>
        </p:txBody>
      </p:sp>
    </p:spTree>
    <p:extLst>
      <p:ext uri="{BB962C8B-B14F-4D97-AF65-F5344CB8AC3E}">
        <p14:creationId xmlns:p14="http://schemas.microsoft.com/office/powerpoint/2010/main" xmlns="" val="346945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43</a:t>
            </a:fld>
            <a:endParaRPr lang="it-IT"/>
          </a:p>
        </p:txBody>
      </p:sp>
    </p:spTree>
    <p:extLst>
      <p:ext uri="{BB962C8B-B14F-4D97-AF65-F5344CB8AC3E}">
        <p14:creationId xmlns:p14="http://schemas.microsoft.com/office/powerpoint/2010/main" xmlns="" val="17785463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44</a:t>
            </a:fld>
            <a:endParaRPr lang="it-IT"/>
          </a:p>
        </p:txBody>
      </p:sp>
    </p:spTree>
    <p:extLst>
      <p:ext uri="{BB962C8B-B14F-4D97-AF65-F5344CB8AC3E}">
        <p14:creationId xmlns:p14="http://schemas.microsoft.com/office/powerpoint/2010/main" xmlns="" val="604861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Descrivete brevemente le funzionalità di questionario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xmlns="" val="13573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 caso</a:t>
            </a:r>
            <a:r>
              <a:rPr lang="it-IT" baseline="0" dirty="0" smtClean="0"/>
              <a:t> d’uso Compilazione Questionario</a:t>
            </a:r>
            <a:endParaRPr lang="it-IT" dirty="0" smtClean="0"/>
          </a:p>
          <a:p>
            <a:r>
              <a:rPr lang="it-IT" dirty="0" smtClean="0"/>
              <a:t>Inserite il nome giusto del file mi raccomando che il numero corrisponda al numero dello</a:t>
            </a:r>
            <a:r>
              <a:rPr lang="it-IT" baseline="0" dirty="0" smtClean="0"/>
              <a:t> scenario visto prima.</a:t>
            </a:r>
          </a:p>
          <a:p>
            <a:r>
              <a:rPr lang="it-IT" dirty="0" smtClean="0"/>
              <a:t>Accennate</a:t>
            </a:r>
            <a:r>
              <a:rPr lang="it-IT" baseline="0" dirty="0" smtClean="0"/>
              <a:t> al nome del file e di perché si chiama cosi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xmlns="" val="378034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l’ultima versione del caso</a:t>
            </a:r>
            <a:r>
              <a:rPr lang="it-IT" baseline="0" dirty="0" smtClean="0"/>
              <a:t> d’uso Compilazione Questionario.</a:t>
            </a:r>
          </a:p>
          <a:p>
            <a:r>
              <a:rPr lang="it-IT" baseline="0" dirty="0" smtClean="0"/>
              <a:t>Sottolineate con dei cerchi le differenze con la prima versione e soffermatevi su quella.</a:t>
            </a:r>
          </a:p>
          <a:p>
            <a:r>
              <a:rPr lang="it-IT" baseline="0" dirty="0" smtClean="0"/>
              <a:t>Le modifiche ci sono perché l’esame si fa mentre studiate è ovvio che all’inizio ci siano degli errori, ditelo!</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xmlns="" val="4179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Pro:</a:t>
            </a:r>
            <a:r>
              <a:rPr lang="it-IT" baseline="0" dirty="0"/>
              <a:t> </a:t>
            </a:r>
            <a:r>
              <a:rPr lang="it-IT" baseline="0" dirty="0" smtClean="0"/>
              <a:t>dopo la realizzazione di un prototipo nella fase di system design e, dopo alcuni colloqui con il cliente, abbiamo individuato alcune problematiche nel rad quali requisiti funzionali non correttamente individuati e relativi attori</a:t>
            </a:r>
          </a:p>
          <a:p>
            <a:pPr marL="0" marR="0" indent="0" algn="l" defTabSz="914400" rtl="0" eaLnBrk="1" fontAlgn="auto" latinLnBrk="0" hangingPunct="1">
              <a:lnSpc>
                <a:spcPct val="100000"/>
              </a:lnSpc>
              <a:spcBef>
                <a:spcPts val="0"/>
              </a:spcBef>
              <a:spcAft>
                <a:spcPts val="0"/>
              </a:spcAft>
              <a:buClrTx/>
              <a:buSzTx/>
              <a:buFontTx/>
              <a:buNone/>
              <a:tabLst/>
              <a:defRPr/>
            </a:pPr>
            <a:r>
              <a:rPr lang="it-IT" baseline="0" dirty="0" smtClean="0"/>
              <a:t>------ POSSIBILITA DI RIPETEZIONE CON ALTRI TEAM ------</a:t>
            </a:r>
            <a:endParaRPr lang="it-IT" dirty="0" smtClean="0"/>
          </a:p>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xmlns="" val="55562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Inserite la prima versione della divisione in sottosistemi,</a:t>
            </a:r>
            <a:r>
              <a:rPr lang="it-IT" baseline="0" dirty="0" smtClean="0"/>
              <a:t> sottolineate le parti del team 3 e </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extLst>
      <p:ext uri="{BB962C8B-B14F-4D97-AF65-F5344CB8AC3E}">
        <p14:creationId xmlns:p14="http://schemas.microsoft.com/office/powerpoint/2010/main" xmlns="" val="855395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Le</a:t>
            </a:r>
            <a:r>
              <a:rPr lang="it-IT" baseline="0" dirty="0" smtClean="0"/>
              <a:t> differenze rispetto alla prima versione, in quanto, nella fase dell’</a:t>
            </a:r>
            <a:r>
              <a:rPr lang="it-IT" baseline="0" dirty="0" err="1" smtClean="0"/>
              <a:t>odd</a:t>
            </a:r>
            <a:r>
              <a:rPr lang="it-IT" baseline="0" dirty="0" smtClean="0"/>
              <a:t> vi siete resi conto che diviso in quel modo il sistema soffriva di poca coesione e di alto accoppiamento.</a:t>
            </a:r>
          </a:p>
          <a:p>
            <a:r>
              <a:rPr lang="it-IT" baseline="0" dirty="0" smtClean="0"/>
              <a:t>La gestione Menu Mensa è confluita in Gestione Servizi, proprio per alzare la coesione ed abbassarne l’accoppiamento.</a:t>
            </a:r>
          </a:p>
          <a:p>
            <a:r>
              <a:rPr lang="it-IT" baseline="0" dirty="0" smtClean="0"/>
              <a:t>Siate concisi.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extLst>
      <p:ext uri="{BB962C8B-B14F-4D97-AF65-F5344CB8AC3E}">
        <p14:creationId xmlns:p14="http://schemas.microsoft.com/office/powerpoint/2010/main" xmlns="" val="8029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dirty="0"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02/01/2013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02/01/2013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jpe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ideo" Target="file:///C:\Users\Antonio\Desktop\demo.avi" TargetMode="Externa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3</a:t>
            </a:r>
            <a:endParaRPr lang="it-IT" sz="2000" b="1" dirty="0">
              <a:latin typeface="+mj-l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2" y="733872"/>
            <a:ext cx="3676352" cy="23131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8" name="Tabella 7"/>
          <p:cNvGraphicFramePr>
            <a:graphicFrameLocks noGrp="1"/>
          </p:cNvGraphicFramePr>
          <p:nvPr>
            <p:extLst>
              <p:ext uri="{D42A27DB-BD31-4B8C-83A1-F6EECF244321}">
                <p14:modId xmlns:p14="http://schemas.microsoft.com/office/powerpoint/2010/main" xmlns="" val="669990601"/>
              </p:ext>
            </p:extLst>
          </p:nvPr>
        </p:nvGraphicFramePr>
        <p:xfrm>
          <a:off x="0" y="4876800"/>
          <a:ext cx="2051720" cy="198120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Antonio</a:t>
                      </a:r>
                      <a:r>
                        <a:rPr lang="it-IT" sz="1400" baseline="0" dirty="0" smtClean="0">
                          <a:effectLst/>
                        </a:rPr>
                        <a:t> Cesarano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Fabio</a:t>
                      </a:r>
                      <a:r>
                        <a:rPr lang="it-IT" sz="1400" baseline="0" dirty="0" smtClean="0">
                          <a:effectLst/>
                        </a:rPr>
                        <a:t> Napoli</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 Alfonso Piscitelli</a:t>
                      </a:r>
                      <a:endParaRPr lang="it-IT" sz="1400" dirty="0">
                        <a:effectLst/>
                      </a:endParaRPr>
                    </a:p>
                  </a:txBody>
                  <a:tcPr marL="38100" marR="38100" marT="38100" marB="38100"/>
                </a:tc>
              </a:tr>
              <a:tr h="0">
                <a:tc>
                  <a:txBody>
                    <a:bodyPr/>
                    <a:lstStyle/>
                    <a:p>
                      <a:pPr algn="ctr" rtl="0">
                        <a:lnSpc>
                          <a:spcPct val="150000"/>
                        </a:lnSpc>
                      </a:pPr>
                      <a:r>
                        <a:rPr lang="it-IT" sz="1400" dirty="0">
                          <a:effectLst/>
                        </a:rPr>
                        <a:t>Angelo Rufino </a:t>
                      </a: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1867475245"/>
              </p:ext>
            </p:extLst>
          </p:nvPr>
        </p:nvGraphicFramePr>
        <p:xfrm>
          <a:off x="7092280" y="5273040"/>
          <a:ext cx="2051720" cy="158496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dirty="0" smtClean="0">
                          <a:effectLst/>
                        </a:rPr>
                        <a:t>Top Manager</a:t>
                      </a:r>
                      <a:endParaRPr lang="it-IT" sz="1400" b="1" dirty="0">
                        <a:effectLst/>
                      </a:endParaRPr>
                    </a:p>
                  </a:txBody>
                  <a:tcPr marL="38100" marR="38100" marT="38100" marB="38100"/>
                </a:tc>
              </a:tr>
              <a:tr h="0">
                <a:tc>
                  <a:txBody>
                    <a:bodyPr/>
                    <a:lstStyle/>
                    <a:p>
                      <a:pPr algn="ctr" rtl="0">
                        <a:lnSpc>
                          <a:spcPct val="150000"/>
                        </a:lnSpc>
                      </a:pPr>
                      <a:r>
                        <a:rPr lang="it-IT" sz="1400" dirty="0" smtClean="0">
                          <a:effectLst/>
                        </a:rPr>
                        <a:t>Filomena Ferrucci</a:t>
                      </a:r>
                      <a:endParaRPr lang="it-IT" sz="1400" dirty="0">
                        <a:effectLst/>
                      </a:endParaRPr>
                    </a:p>
                  </a:txBody>
                  <a:tcPr marL="38100" marR="38100" marT="38100" marB="38100"/>
                </a:tc>
              </a:tr>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Linda Di Geronimo</a:t>
                      </a:r>
                      <a:endParaRPr lang="it-IT" sz="1400" dirty="0">
                        <a:effectLst/>
                      </a:endParaRPr>
                    </a:p>
                  </a:txBody>
                  <a:tcPr marL="38100" marR="38100" marT="38100" marB="38100"/>
                </a:tc>
              </a:tr>
            </a:tbl>
          </a:graphicData>
        </a:graphic>
      </p:graphicFrame>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527968" y="1412776"/>
            <a:ext cx="7786710" cy="5235236"/>
          </a:xfrm>
          <a:prstGeom prst="rect">
            <a:avLst/>
          </a:prstGeom>
          <a:noFill/>
          <a:ln w="9525">
            <a:noFill/>
            <a:miter lim="800000"/>
            <a:headEnd/>
            <a:tailEnd/>
          </a:ln>
          <a:effectLst/>
        </p:spPr>
      </p:pic>
      <p:sp>
        <p:nvSpPr>
          <p:cNvPr id="5" name="Oval 4"/>
          <p:cNvSpPr/>
          <p:nvPr/>
        </p:nvSpPr>
        <p:spPr>
          <a:xfrm>
            <a:off x="5715008" y="4357694"/>
            <a:ext cx="192882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3929058" y="5429264"/>
            <a:ext cx="1785950" cy="8572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214546" y="5286388"/>
            <a:ext cx="1571636"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4357694"/>
            <a:ext cx="1785950" cy="1000132"/>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Ultima Versione</a:t>
            </a:r>
            <a:endParaRPr lang="it-IT" b="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0" y="1241425"/>
            <a:ext cx="9144000" cy="5616575"/>
          </a:xfrm>
          <a:prstGeom prst="rect">
            <a:avLst/>
          </a:prstGeom>
          <a:noFill/>
          <a:ln w="9525">
            <a:noFill/>
            <a:miter lim="800000"/>
            <a:headEnd/>
            <a:tailEnd/>
          </a:ln>
          <a:effectLst/>
        </p:spPr>
      </p:pic>
      <p:sp>
        <p:nvSpPr>
          <p:cNvPr id="2" name="CasellaDiTesto 1"/>
          <p:cNvSpPr txBox="1"/>
          <p:nvPr/>
        </p:nvSpPr>
        <p:spPr>
          <a:xfrm>
            <a:off x="0" y="357166"/>
            <a:ext cx="9144000" cy="1107996"/>
          </a:xfrm>
          <a:prstGeom prst="rect">
            <a:avLst/>
          </a:prstGeom>
          <a:noFill/>
        </p:spPr>
        <p:txBody>
          <a:bodyPr wrap="square" rtlCol="0">
            <a:spAutoFit/>
          </a:bodyPr>
          <a:lstStyle/>
          <a:p>
            <a:pPr algn="ctr"/>
            <a:r>
              <a:rPr lang="it-IT" sz="4800" b="1" dirty="0" smtClean="0">
                <a:latin typeface="+mj-lt"/>
              </a:rPr>
              <a:t>Component Diagram</a:t>
            </a:r>
          </a:p>
          <a:p>
            <a:pPr algn="ctr"/>
            <a:endParaRPr lang="it-IT" dirty="0">
              <a:latin typeface="+mj-lt"/>
            </a:endParaRPr>
          </a:p>
        </p:txBody>
      </p:sp>
      <p:sp>
        <p:nvSpPr>
          <p:cNvPr id="5" name="Oval 4"/>
          <p:cNvSpPr/>
          <p:nvPr/>
        </p:nvSpPr>
        <p:spPr>
          <a:xfrm>
            <a:off x="5929322"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214282" y="2643182"/>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142844" y="3929066"/>
            <a:ext cx="1285884"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3857620" y="3857628"/>
            <a:ext cx="1928826" cy="10001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Gestione dei dati persistenti</a:t>
            </a:r>
          </a:p>
          <a:p>
            <a:pPr algn="ctr"/>
            <a:endParaRPr lang="it-IT" dirty="0">
              <a:latin typeface="+mj-lt"/>
            </a:endParaRPr>
          </a:p>
        </p:txBody>
      </p:sp>
      <p:sp>
        <p:nvSpPr>
          <p:cNvPr id="10"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Il sistema @silo usa, per la gestione dei dati persistenti, un Database relazionale. Il DBMS scelto è MySql.</a:t>
            </a:r>
          </a:p>
          <a:p>
            <a:endParaRPr lang="it-IT" dirty="0" smtClean="0"/>
          </a:p>
          <a:p>
            <a:pPr>
              <a:buNone/>
            </a:pPr>
            <a:r>
              <a:rPr lang="it-IT" dirty="0" smtClean="0"/>
              <a:t>L'utilizzo di MySQL ha facilitato l'integrazione del sistema col database anche grazie a componenti esistenti come JDBC.</a:t>
            </a:r>
          </a:p>
        </p:txBody>
      </p:sp>
      <p:pic>
        <p:nvPicPr>
          <p:cNvPr id="8194" name="Picture 2"/>
          <p:cNvPicPr>
            <a:picLocks noChangeAspect="1" noChangeArrowheads="1"/>
          </p:cNvPicPr>
          <p:nvPr/>
        </p:nvPicPr>
        <p:blipFill>
          <a:blip r:embed="rId3"/>
          <a:srcRect/>
          <a:stretch>
            <a:fillRect/>
          </a:stretch>
        </p:blipFill>
        <p:spPr bwMode="auto">
          <a:xfrm>
            <a:off x="5334000" y="4648200"/>
            <a:ext cx="3810000" cy="2209800"/>
          </a:xfrm>
          <a:prstGeom prst="rect">
            <a:avLst/>
          </a:prstGeom>
          <a:noFill/>
          <a:ln w="9525">
            <a:noFill/>
            <a:miter lim="800000"/>
            <a:headEnd/>
            <a:tailEnd/>
          </a:ln>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Unisa\IS\PROGETTO\atsilo\Presentazione\Atsilo3\ER_Questionari.png"/>
          <p:cNvPicPr>
            <a:picLocks noChangeAspect="1" noChangeArrowheads="1"/>
          </p:cNvPicPr>
          <p:nvPr/>
        </p:nvPicPr>
        <p:blipFill>
          <a:blip r:embed="rId3"/>
          <a:srcRect/>
          <a:stretch>
            <a:fillRect/>
          </a:stretch>
        </p:blipFill>
        <p:spPr bwMode="auto">
          <a:xfrm>
            <a:off x="0" y="2214554"/>
            <a:ext cx="9144000" cy="3571900"/>
          </a:xfrm>
          <a:prstGeom prst="rect">
            <a:avLst/>
          </a:prstGeom>
          <a:noFill/>
        </p:spPr>
      </p:pic>
      <p:sp>
        <p:nvSpPr>
          <p:cNvPr id="4" name="CasellaDiTesto 3"/>
          <p:cNvSpPr txBox="1"/>
          <p:nvPr/>
        </p:nvSpPr>
        <p:spPr>
          <a:xfrm>
            <a:off x="0" y="40943"/>
            <a:ext cx="9144000" cy="1723549"/>
          </a:xfrm>
          <a:prstGeom prst="rect">
            <a:avLst/>
          </a:prstGeom>
          <a:noFill/>
        </p:spPr>
        <p:txBody>
          <a:bodyPr wrap="square" rtlCol="0">
            <a:spAutoFit/>
          </a:bodyPr>
          <a:lstStyle/>
          <a:p>
            <a:pPr algn="ctr"/>
            <a:r>
              <a:rPr lang="it-IT" sz="4800" b="1" dirty="0" smtClean="0">
                <a:latin typeface="+mj-lt"/>
              </a:rPr>
              <a:t>Gestione dei dati persistenti</a:t>
            </a:r>
          </a:p>
          <a:p>
            <a:pPr algn="ctr"/>
            <a:r>
              <a:rPr lang="it-IT" sz="3600" b="1" dirty="0" smtClean="0">
                <a:latin typeface="+mj-lt"/>
              </a:rPr>
              <a:t>ER Questionari</a:t>
            </a:r>
          </a:p>
          <a:p>
            <a:pPr algn="ctr"/>
            <a:endParaRPr lang="it-IT"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D:\Tony\Omini\omino_presenta.jpg"/>
          <p:cNvPicPr>
            <a:picLocks noChangeAspect="1" noChangeArrowheads="1"/>
          </p:cNvPicPr>
          <p:nvPr/>
        </p:nvPicPr>
        <p:blipFill>
          <a:blip r:embed="rId3"/>
          <a:srcRect/>
          <a:stretch>
            <a:fillRect/>
          </a:stretch>
        </p:blipFill>
        <p:spPr bwMode="auto">
          <a:xfrm>
            <a:off x="6857995" y="4786322"/>
            <a:ext cx="2286005" cy="1714504"/>
          </a:xfrm>
          <a:prstGeom prst="rect">
            <a:avLst/>
          </a:prstGeom>
          <a:noFill/>
        </p:spPr>
      </p:pic>
      <p:sp>
        <p:nvSpPr>
          <p:cNvPr id="2" name="CasellaDiTesto 1"/>
          <p:cNvSpPr txBox="1"/>
          <p:nvPr/>
        </p:nvSpPr>
        <p:spPr>
          <a:xfrm>
            <a:off x="0" y="403167"/>
            <a:ext cx="9144000" cy="1107996"/>
          </a:xfrm>
          <a:prstGeom prst="rect">
            <a:avLst/>
          </a:prstGeom>
          <a:noFill/>
        </p:spPr>
        <p:txBody>
          <a:bodyPr wrap="square" rtlCol="0">
            <a:spAutoFit/>
          </a:bodyPr>
          <a:lstStyle/>
          <a:p>
            <a:pPr algn="ctr"/>
            <a:r>
              <a:rPr lang="it-IT" sz="4800" b="1" dirty="0" smtClean="0">
                <a:latin typeface="+mj-lt"/>
              </a:rPr>
              <a:t>Pro\Contro SDD</a:t>
            </a:r>
          </a:p>
          <a:p>
            <a:pPr algn="ctr"/>
            <a:endParaRPr lang="it-IT" dirty="0">
              <a:latin typeface="+mj-lt"/>
            </a:endParaRPr>
          </a:p>
        </p:txBody>
      </p:sp>
      <p:sp>
        <p:nvSpPr>
          <p:cNvPr id="3" name="Content Placeholder 3"/>
          <p:cNvSpPr txBox="1">
            <a:spLocks/>
          </p:cNvSpPr>
          <p:nvPr/>
        </p:nvSpPr>
        <p:spPr>
          <a:xfrm>
            <a:off x="357158" y="2000240"/>
            <a:ext cx="8429684" cy="35719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sp>
        <p:nvSpPr>
          <p:cNvPr id="5"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Progettazione del DB relativa a questionari </a:t>
            </a:r>
          </a:p>
          <a:p>
            <a:pPr lvl="2"/>
            <a:r>
              <a:rPr lang="it-IT" dirty="0" smtClean="0"/>
              <a:t>Complessa </a:t>
            </a:r>
          </a:p>
          <a:p>
            <a:pPr lvl="2"/>
            <a:r>
              <a:rPr lang="it-IT" dirty="0"/>
              <a:t>M</a:t>
            </a:r>
            <a:r>
              <a:rPr lang="it-IT" dirty="0" smtClean="0"/>
              <a:t>odificata spesso </a:t>
            </a:r>
          </a:p>
          <a:p>
            <a:pPr lvl="1"/>
            <a:r>
              <a:rPr lang="it-IT" dirty="0" smtClean="0"/>
              <a:t>Ha portato ad una prima versione dell’SDD </a:t>
            </a:r>
          </a:p>
          <a:p>
            <a:pPr lvl="2"/>
            <a:r>
              <a:rPr lang="it-IT" dirty="0"/>
              <a:t>P</a:t>
            </a:r>
            <a:r>
              <a:rPr lang="it-IT" dirty="0" smtClean="0"/>
              <a:t>oco robusta</a:t>
            </a:r>
          </a:p>
          <a:p>
            <a:pPr lvl="2"/>
            <a:r>
              <a:rPr lang="it-IT" dirty="0" smtClean="0"/>
              <a:t>Inconsistente in alcune parti</a:t>
            </a:r>
          </a:p>
          <a:p>
            <a:pPr marL="667512" lvl="2" indent="0">
              <a:buNone/>
            </a:pPr>
            <a:endParaRPr lang="it-IT" dirty="0" smtClean="0"/>
          </a:p>
          <a:p>
            <a:r>
              <a:rPr lang="it-IT" b="1" dirty="0" smtClean="0">
                <a:solidFill>
                  <a:srgbClr val="00B050"/>
                </a:solidFill>
              </a:rPr>
              <a:t>Pro:</a:t>
            </a:r>
          </a:p>
          <a:p>
            <a:pPr lvl="1"/>
            <a:endParaRPr lang="it-IT" b="1" dirty="0" smtClean="0">
              <a:solidFill>
                <a:srgbClr val="00B050"/>
              </a:solidFill>
            </a:endParaRPr>
          </a:p>
        </p:txBody>
      </p:sp>
      <p:sp>
        <p:nvSpPr>
          <p:cNvPr id="8" name="TextBox 7"/>
          <p:cNvSpPr txBox="1"/>
          <p:nvPr/>
        </p:nvSpPr>
        <p:spPr>
          <a:xfrm>
            <a:off x="8000997" y="5202808"/>
            <a:ext cx="928694" cy="369332"/>
          </a:xfrm>
          <a:prstGeom prst="rect">
            <a:avLst/>
          </a:prstGeom>
          <a:noFill/>
        </p:spPr>
        <p:txBody>
          <a:bodyPr wrap="square" rtlCol="0">
            <a:spAutoFit/>
          </a:bodyPr>
          <a:lstStyle/>
          <a:p>
            <a:r>
              <a:rPr lang="it-IT" dirty="0" smtClean="0"/>
              <a:t>@silo</a:t>
            </a:r>
            <a:endParaRPr lang="it-IT" dirty="0"/>
          </a:p>
        </p:txBody>
      </p:sp>
      <p:pic>
        <p:nvPicPr>
          <p:cNvPr id="1026" name="Picture 2" descr="D:\Tony\Omini\omino_trivio.jpg"/>
          <p:cNvPicPr>
            <a:picLocks noChangeAspect="1" noChangeArrowheads="1"/>
          </p:cNvPicPr>
          <p:nvPr/>
        </p:nvPicPr>
        <p:blipFill>
          <a:blip r:embed="rId4"/>
          <a:srcRect/>
          <a:stretch>
            <a:fillRect/>
          </a:stretch>
        </p:blipFill>
        <p:spPr bwMode="auto">
          <a:xfrm>
            <a:off x="7215206" y="1428736"/>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Effect transition="in" filter="wipe(down)">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anim calcmode="lin" valueType="num">
                                      <p:cBhvr additive="base">
                                        <p:cTn id="46"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2" presetClass="entr" presetSubtype="4" fill="hold" nodeType="afterEffect">
                                  <p:stCondLst>
                                    <p:cond delay="0"/>
                                  </p:stCondLst>
                                  <p:childTnLst>
                                    <p:set>
                                      <p:cBhvr>
                                        <p:cTn id="50" dur="1" fill="hold">
                                          <p:stCondLst>
                                            <p:cond delay="0"/>
                                          </p:stCondLst>
                                        </p:cTn>
                                        <p:tgtEl>
                                          <p:spTgt spid="4099"/>
                                        </p:tgtEl>
                                        <p:attrNameLst>
                                          <p:attrName>style.visibility</p:attrName>
                                        </p:attrNameLst>
                                      </p:cBhvr>
                                      <p:to>
                                        <p:strVal val="visible"/>
                                      </p:to>
                                    </p:set>
                                    <p:animEffect transition="in" filter="wipe(down)">
                                      <p:cBhvr>
                                        <p:cTn id="51" dur="500"/>
                                        <p:tgtEl>
                                          <p:spTgt spid="4099"/>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a:t>
            </a:r>
            <a:endParaRPr lang="it-IT" b="1" dirty="0"/>
          </a:p>
        </p:txBody>
      </p:sp>
      <p:sp>
        <p:nvSpPr>
          <p:cNvPr id="3" name="CasellaDiTesto 2"/>
          <p:cNvSpPr txBox="1"/>
          <p:nvPr/>
        </p:nvSpPr>
        <p:spPr>
          <a:xfrm>
            <a:off x="324270" y="1619924"/>
            <a:ext cx="8204320" cy="2062103"/>
          </a:xfrm>
          <a:prstGeom prst="rect">
            <a:avLst/>
          </a:prstGeom>
          <a:noFill/>
        </p:spPr>
        <p:txBody>
          <a:bodyPr wrap="square" rtlCol="0">
            <a:spAutoFit/>
          </a:bodyPr>
          <a:lstStyle/>
          <a:p>
            <a:pPr marL="285750" indent="-285750">
              <a:buFont typeface="Wingdings" pitchFamily="2" charset="2"/>
              <a:buChar char="v"/>
            </a:pPr>
            <a:r>
              <a:rPr lang="it-IT" sz="2200" dirty="0" smtClean="0"/>
              <a:t>Obiettivo:</a:t>
            </a:r>
          </a:p>
          <a:p>
            <a:pPr marL="742950" lvl="1" indent="-285750">
              <a:buFont typeface="Courier New" pitchFamily="49" charset="0"/>
              <a:buChar char="o"/>
            </a:pPr>
            <a:r>
              <a:rPr lang="it-IT" sz="2200" dirty="0" smtClean="0"/>
              <a:t>Dare la </a:t>
            </a:r>
            <a:r>
              <a:rPr lang="it-IT" sz="2200" dirty="0"/>
              <a:t>possibilità di </a:t>
            </a:r>
            <a:r>
              <a:rPr lang="it-IT" sz="2200" b="1" dirty="0"/>
              <a:t>compilare </a:t>
            </a:r>
            <a:r>
              <a:rPr lang="it-IT" sz="2200" b="1" dirty="0" smtClean="0"/>
              <a:t>questionari </a:t>
            </a:r>
            <a:r>
              <a:rPr lang="it-IT" sz="2200" dirty="0" smtClean="0"/>
              <a:t>in </a:t>
            </a:r>
            <a:r>
              <a:rPr lang="it-IT" sz="2200" dirty="0"/>
              <a:t>cui </a:t>
            </a:r>
            <a:r>
              <a:rPr lang="it-IT" sz="2200" dirty="0" smtClean="0"/>
              <a:t>i genitori possono </a:t>
            </a:r>
            <a:r>
              <a:rPr lang="it-IT" sz="2200" dirty="0"/>
              <a:t>esprimere un </a:t>
            </a:r>
            <a:r>
              <a:rPr lang="it-IT" sz="2200" b="1" dirty="0"/>
              <a:t>giudizio sulla qualità del </a:t>
            </a:r>
            <a:r>
              <a:rPr lang="it-IT" sz="2200" b="1" dirty="0" smtClean="0"/>
              <a:t>servizio</a:t>
            </a:r>
          </a:p>
          <a:p>
            <a:pPr marL="742950" lvl="1" indent="-285750"/>
            <a:endParaRPr lang="it-IT" sz="2200" dirty="0" smtClean="0"/>
          </a:p>
          <a:p>
            <a:pPr marL="742950" lvl="1" indent="-285750">
              <a:buFont typeface="Courier New" pitchFamily="49" charset="0"/>
              <a:buChar char="o"/>
            </a:pPr>
            <a:r>
              <a:rPr lang="it-IT" sz="2200" dirty="0" smtClean="0"/>
              <a:t>Permettendo un’analisi oggettiva sulla qualità dei servizi offerti</a:t>
            </a:r>
            <a:endParaRPr lang="it-IT" sz="2200" dirty="0"/>
          </a:p>
          <a:p>
            <a:endParaRPr lang="it-IT" dirty="0"/>
          </a:p>
        </p:txBody>
      </p:sp>
      <p:pic>
        <p:nvPicPr>
          <p:cNvPr id="1026" name="Picture 2" descr="C:\linda\uni\db\Dropbox\tetolo\uni\esami svolti\sicurezza\immagini tesina\omino-pc.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1338" y="3933056"/>
            <a:ext cx="2572969" cy="144016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linda\uni\esami_da_svolgere\gps\progetto_gps\Atsilo\Presentazione\Atsilo3\statistica.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677411" y="3695908"/>
            <a:ext cx="2205558" cy="164352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Connettore 2 5"/>
          <p:cNvCxnSpPr/>
          <p:nvPr/>
        </p:nvCxnSpPr>
        <p:spPr>
          <a:xfrm>
            <a:off x="3726665" y="4635112"/>
            <a:ext cx="1584935"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12775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animEffect transition="in" filter="fade">
                                      <p:cBhvr>
                                        <p:cTn id="27" dur="1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(2)</a:t>
            </a:r>
            <a:endParaRPr lang="it-IT" b="1" dirty="0"/>
          </a:p>
        </p:txBody>
      </p:sp>
      <p:sp>
        <p:nvSpPr>
          <p:cNvPr id="3" name="CasellaDiTesto 2"/>
          <p:cNvSpPr txBox="1"/>
          <p:nvPr/>
        </p:nvSpPr>
        <p:spPr>
          <a:xfrm>
            <a:off x="107504" y="1916832"/>
            <a:ext cx="4596365" cy="461665"/>
          </a:xfrm>
          <a:prstGeom prst="rect">
            <a:avLst/>
          </a:prstGeom>
          <a:noFill/>
        </p:spPr>
        <p:txBody>
          <a:bodyPr wrap="square" rtlCol="0">
            <a:spAutoFit/>
          </a:bodyPr>
          <a:lstStyle/>
          <a:p>
            <a:pPr marL="285750" indent="-285750">
              <a:buFont typeface="Wingdings" pitchFamily="2" charset="2"/>
              <a:buChar char="v"/>
            </a:pPr>
            <a:r>
              <a:rPr lang="it-IT" sz="2400" b="1" dirty="0" smtClean="0"/>
              <a:t>Garantendo</a:t>
            </a:r>
            <a:r>
              <a:rPr lang="it-IT" dirty="0" smtClean="0"/>
              <a:t>:</a:t>
            </a:r>
          </a:p>
        </p:txBody>
      </p:sp>
      <p:pic>
        <p:nvPicPr>
          <p:cNvPr id="4" name="Picture 5" descr="C:\linda\uni\db\Dropbox\tetolo\uni\esami svolti\sicurezza\immagini tesina\omino-chiav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143372" y="4000504"/>
            <a:ext cx="1672756" cy="195608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C:\linda\uni\db\Dropbox\tetolo\uni\esami svolti\sicurezza\immagini tesina\omino_OK.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664403" y="1626301"/>
            <a:ext cx="1653647" cy="220486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7" descr="C:\linda\uni\db\Dropbox\tetolo\uni\esami svolti\sicurezza\immagini tesina\pulita.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773994" y="2582167"/>
            <a:ext cx="2074501" cy="233726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CasellaDiTesto 6"/>
          <p:cNvSpPr txBox="1"/>
          <p:nvPr/>
        </p:nvSpPr>
        <p:spPr>
          <a:xfrm>
            <a:off x="3000364" y="4929198"/>
            <a:ext cx="1231491" cy="430887"/>
          </a:xfrm>
          <a:prstGeom prst="rect">
            <a:avLst/>
          </a:prstGeom>
          <a:noFill/>
        </p:spPr>
        <p:txBody>
          <a:bodyPr wrap="none" rtlCol="0">
            <a:spAutoFit/>
          </a:bodyPr>
          <a:lstStyle/>
          <a:p>
            <a:r>
              <a:rPr lang="it-IT" sz="2200" i="1" dirty="0" smtClean="0"/>
              <a:t>Sicurezza</a:t>
            </a:r>
            <a:endParaRPr lang="it-IT" sz="2200" i="1" dirty="0"/>
          </a:p>
        </p:txBody>
      </p:sp>
      <p:sp>
        <p:nvSpPr>
          <p:cNvPr id="8" name="CasellaDiTesto 7"/>
          <p:cNvSpPr txBox="1"/>
          <p:nvPr/>
        </p:nvSpPr>
        <p:spPr>
          <a:xfrm>
            <a:off x="2000232" y="3000372"/>
            <a:ext cx="1190711" cy="430887"/>
          </a:xfrm>
          <a:prstGeom prst="rect">
            <a:avLst/>
          </a:prstGeom>
          <a:noFill/>
        </p:spPr>
        <p:txBody>
          <a:bodyPr wrap="none" rtlCol="0">
            <a:spAutoFit/>
          </a:bodyPr>
          <a:lstStyle/>
          <a:p>
            <a:r>
              <a:rPr lang="it-IT" sz="2200" i="1" dirty="0" smtClean="0"/>
              <a:t>Usabilità</a:t>
            </a:r>
            <a:endParaRPr lang="it-IT" sz="2200" i="1" dirty="0"/>
          </a:p>
        </p:txBody>
      </p:sp>
      <p:sp>
        <p:nvSpPr>
          <p:cNvPr id="9" name="CasellaDiTesto 8"/>
          <p:cNvSpPr txBox="1"/>
          <p:nvPr/>
        </p:nvSpPr>
        <p:spPr>
          <a:xfrm>
            <a:off x="5643570" y="3071810"/>
            <a:ext cx="1659109" cy="430887"/>
          </a:xfrm>
          <a:prstGeom prst="rect">
            <a:avLst/>
          </a:prstGeom>
          <a:noFill/>
        </p:spPr>
        <p:txBody>
          <a:bodyPr wrap="none" rtlCol="0">
            <a:spAutoFit/>
          </a:bodyPr>
          <a:lstStyle/>
          <a:p>
            <a:r>
              <a:rPr lang="it-IT" sz="2200" i="1" dirty="0" smtClean="0"/>
              <a:t>Performance</a:t>
            </a:r>
            <a:endParaRPr lang="it-IT" sz="2200" i="1" dirty="0"/>
          </a:p>
        </p:txBody>
      </p:sp>
    </p:spTree>
    <p:extLst>
      <p:ext uri="{BB962C8B-B14F-4D97-AF65-F5344CB8AC3E}">
        <p14:creationId xmlns:p14="http://schemas.microsoft.com/office/powerpoint/2010/main" xmlns="" val="41810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ony\Omini\omino_ok.jpg"/>
          <p:cNvPicPr>
            <a:picLocks noChangeAspect="1" noChangeArrowheads="1"/>
          </p:cNvPicPr>
          <p:nvPr/>
        </p:nvPicPr>
        <p:blipFill>
          <a:blip r:embed="rId3"/>
          <a:srcRect/>
          <a:stretch>
            <a:fillRect/>
          </a:stretch>
        </p:blipFill>
        <p:spPr bwMode="auto">
          <a:xfrm>
            <a:off x="2214546" y="3143248"/>
            <a:ext cx="2162172" cy="2162172"/>
          </a:xfrm>
          <a:prstGeom prst="rect">
            <a:avLst/>
          </a:prstGeom>
          <a:noFill/>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pic>
        <p:nvPicPr>
          <p:cNvPr id="2053" name="Picture 5" descr="C:\linda\uni\esami_da_svolgere\gps\progetto_gps\Atsilo\Presentazione\Atsilo3\omino lucchett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00628" y="2143116"/>
            <a:ext cx="2357454" cy="235745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ttangolo 1"/>
          <p:cNvSpPr/>
          <p:nvPr/>
        </p:nvSpPr>
        <p:spPr>
          <a:xfrm>
            <a:off x="7000891" y="2357430"/>
            <a:ext cx="1877569" cy="523220"/>
          </a:xfrm>
          <a:prstGeom prst="rect">
            <a:avLst/>
          </a:prstGeom>
        </p:spPr>
        <p:txBody>
          <a:bodyPr wrap="square">
            <a:spAutoFit/>
          </a:bodyPr>
          <a:lstStyle/>
          <a:p>
            <a:r>
              <a:rPr lang="it-IT" sz="2800" b="1" i="1" dirty="0" smtClean="0">
                <a:solidFill>
                  <a:srgbClr val="B48900"/>
                </a:solidFill>
              </a:rPr>
              <a:t>Sicurezza</a:t>
            </a:r>
            <a:endParaRPr lang="en-US" sz="2800" b="1" dirty="0">
              <a:solidFill>
                <a:srgbClr val="B48900"/>
              </a:solidFill>
            </a:endParaRPr>
          </a:p>
        </p:txBody>
      </p:sp>
      <p:sp>
        <p:nvSpPr>
          <p:cNvPr id="11" name="Content Placeholder 3"/>
          <p:cNvSpPr txBox="1">
            <a:spLocks/>
          </p:cNvSpPr>
          <p:nvPr/>
        </p:nvSpPr>
        <p:spPr>
          <a:xfrm>
            <a:off x="4071934" y="285749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10" name="Content Placeholder 3"/>
          <p:cNvSpPr txBox="1">
            <a:spLocks/>
          </p:cNvSpPr>
          <p:nvPr/>
        </p:nvSpPr>
        <p:spPr>
          <a:xfrm>
            <a:off x="785786" y="378619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0070C0"/>
                </a:solidFill>
              </a:rPr>
              <a:t>Usabilità</a:t>
            </a:r>
            <a:endParaRPr lang="en-US" b="1" dirty="0">
              <a:solidFill>
                <a:srgbClr val="B48900"/>
              </a:solidFill>
            </a:endParaRPr>
          </a:p>
        </p:txBody>
      </p:sp>
    </p:spTree>
    <p:extLst>
      <p:ext uri="{BB962C8B-B14F-4D97-AF65-F5344CB8AC3E}">
        <p14:creationId xmlns:p14="http://schemas.microsoft.com/office/powerpoint/2010/main" xmlns="" val="28795218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6" presetClass="emph" presetSubtype="0" fill="hold" grpId="1" nodeType="withEffect">
                                  <p:stCondLst>
                                    <p:cond delay="0"/>
                                  </p:stCondLst>
                                  <p:childTnLst>
                                    <p:animScale>
                                      <p:cBhvr>
                                        <p:cTn id="15" dur="2000" fill="hold"/>
                                        <p:tgtEl>
                                          <p:spTgt spid="10"/>
                                        </p:tgtEl>
                                      </p:cBhvr>
                                      <p:by x="150000" y="150000"/>
                                    </p:animScale>
                                  </p:childTnLst>
                                </p:cTn>
                              </p:par>
                              <p:par>
                                <p:cTn id="16" presetID="6" presetClass="emph" presetSubtype="0" fill="hold" grpId="1" nodeType="withEffect">
                                  <p:stCondLst>
                                    <p:cond delay="0"/>
                                  </p:stCondLst>
                                  <p:childTnLst>
                                    <p:animScale>
                                      <p:cBhvr>
                                        <p:cTn id="17" dur="2000" fill="hold"/>
                                        <p:tgtEl>
                                          <p:spTgt spid="2"/>
                                        </p:tgtEl>
                                      </p:cBhvr>
                                      <p:by x="150000" y="150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fade">
                                      <p:cBhvr>
                                        <p:cTn id="22" dur="500"/>
                                        <p:tgtEl>
                                          <p:spTgt spid="2053"/>
                                        </p:tgtEl>
                                      </p:cBhvr>
                                    </p:animEffect>
                                  </p:childTnLst>
                                </p:cTn>
                              </p:par>
                              <p:par>
                                <p:cTn id="23" presetID="10"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fade">
                                      <p:cBhvr>
                                        <p:cTn id="2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1709" y="3001960"/>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1736131" y="-10060"/>
            <a:ext cx="5720477"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b="1" dirty="0"/>
          </a:p>
        </p:txBody>
      </p:sp>
      <p:sp>
        <p:nvSpPr>
          <p:cNvPr id="2" name="Rettangolo 1"/>
          <p:cNvSpPr/>
          <p:nvPr/>
        </p:nvSpPr>
        <p:spPr>
          <a:xfrm>
            <a:off x="7446477" y="3632192"/>
            <a:ext cx="744114" cy="523220"/>
          </a:xfrm>
          <a:prstGeom prst="rect">
            <a:avLst/>
          </a:prstGeom>
        </p:spPr>
        <p:txBody>
          <a:bodyPr wrap="none">
            <a:spAutoFit/>
          </a:bodyPr>
          <a:lstStyle/>
          <a:p>
            <a:r>
              <a:rPr lang="it-IT" sz="2800" b="1" i="1" dirty="0" err="1" smtClean="0">
                <a:solidFill>
                  <a:srgbClr val="B48900"/>
                </a:solidFill>
              </a:rPr>
              <a:t>Buy</a:t>
            </a:r>
            <a:endParaRPr lang="en-US" sz="2800" b="1" dirty="0">
              <a:solidFill>
                <a:srgbClr val="B48900"/>
              </a:solidFill>
            </a:endParaRPr>
          </a:p>
        </p:txBody>
      </p:sp>
      <p:sp>
        <p:nvSpPr>
          <p:cNvPr id="11" name="Content Placeholder 3"/>
          <p:cNvSpPr txBox="1">
            <a:spLocks/>
          </p:cNvSpPr>
          <p:nvPr/>
        </p:nvSpPr>
        <p:spPr>
          <a:xfrm>
            <a:off x="3846372" y="2920866"/>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sz="3600" b="1" i="1" dirty="0" smtClean="0">
                <a:solidFill>
                  <a:srgbClr val="FF0000"/>
                </a:solidFill>
              </a:rPr>
              <a:t>VS</a:t>
            </a:r>
            <a:endParaRPr lang="en-US" sz="3600" b="1" dirty="0">
              <a:solidFill>
                <a:srgbClr val="FF0000"/>
              </a:solidFill>
            </a:endParaRPr>
          </a:p>
        </p:txBody>
      </p:sp>
      <p:pic>
        <p:nvPicPr>
          <p:cNvPr id="2050" name="Picture 2" descr="D:\Tony\Omini\omino_tool.jpg"/>
          <p:cNvPicPr>
            <a:picLocks noChangeAspect="1" noChangeArrowheads="1"/>
          </p:cNvPicPr>
          <p:nvPr/>
        </p:nvPicPr>
        <p:blipFill>
          <a:blip r:embed="rId4"/>
          <a:srcRect/>
          <a:stretch>
            <a:fillRect/>
          </a:stretch>
        </p:blipFill>
        <p:spPr bwMode="auto">
          <a:xfrm>
            <a:off x="1500166" y="2357430"/>
            <a:ext cx="2143125" cy="2143125"/>
          </a:xfrm>
          <a:prstGeom prst="rect">
            <a:avLst/>
          </a:prstGeom>
          <a:noFill/>
        </p:spPr>
      </p:pic>
      <p:sp>
        <p:nvSpPr>
          <p:cNvPr id="10" name="Content Placeholder 3"/>
          <p:cNvSpPr txBox="1">
            <a:spLocks/>
          </p:cNvSpPr>
          <p:nvPr/>
        </p:nvSpPr>
        <p:spPr>
          <a:xfrm>
            <a:off x="683568" y="2433499"/>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202613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linda\uni\esami_da_svolgere\gps\progetto_gps\Atsilo\Presentazione\Atsilo3\16389679-persone-3d--uomo-persona-con-un-uomo-d-39-affari-chiave-e-costruttor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1114115">
            <a:off x="-151435" y="1156377"/>
            <a:ext cx="1927508" cy="1571837"/>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3" descr="C:\linda\uni\esami_da_svolgere\gps\progetto_gps\Atsilo\Presentazione\Atsilo3\omino_pacc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0632410">
            <a:off x="6023095" y="3914780"/>
            <a:ext cx="2867026" cy="2867025"/>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Content Placeholder 3"/>
          <p:cNvSpPr txBox="1">
            <a:spLocks/>
          </p:cNvSpPr>
          <p:nvPr/>
        </p:nvSpPr>
        <p:spPr>
          <a:xfrm>
            <a:off x="288796" y="2472567"/>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Build</a:t>
            </a:r>
          </a:p>
          <a:p>
            <a:pPr marL="822960" lvl="1" indent="-457200"/>
            <a:r>
              <a:rPr lang="en-US" i="1" dirty="0" smtClean="0"/>
              <a:t>PRO</a:t>
            </a:r>
          </a:p>
          <a:p>
            <a:pPr marL="1097280" lvl="2" indent="-457200"/>
            <a:r>
              <a:rPr lang="en-US" i="1" dirty="0" err="1" smtClean="0"/>
              <a:t>Progettazione</a:t>
            </a:r>
            <a:r>
              <a:rPr lang="en-US" i="1" dirty="0" smtClean="0"/>
              <a:t> e realizzazione ad hoc </a:t>
            </a:r>
            <a:endParaRPr lang="en-US" dirty="0" smtClean="0"/>
          </a:p>
          <a:p>
            <a:pPr lvl="1"/>
            <a:r>
              <a:rPr lang="en-US" i="1" dirty="0" smtClean="0"/>
              <a:t>CONTRO</a:t>
            </a:r>
          </a:p>
          <a:p>
            <a:pPr lvl="2"/>
            <a:r>
              <a:rPr lang="en-US" i="1" dirty="0" err="1" smtClean="0"/>
              <a:t>Oneroso</a:t>
            </a:r>
            <a:r>
              <a:rPr lang="en-US" i="1" dirty="0" smtClean="0"/>
              <a:t> </a:t>
            </a:r>
            <a:r>
              <a:rPr lang="en-US" i="1" dirty="0" err="1" smtClean="0"/>
              <a:t>impiego</a:t>
            </a:r>
            <a:r>
              <a:rPr lang="en-US" i="1" dirty="0" smtClean="0"/>
              <a:t> di </a:t>
            </a:r>
            <a:r>
              <a:rPr lang="en-US" i="1" dirty="0" err="1" smtClean="0"/>
              <a:t>risorse</a:t>
            </a:r>
            <a:r>
              <a:rPr lang="en-US" i="1" dirty="0" smtClean="0"/>
              <a:t>	</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endParaRPr lang="it-IT" sz="1400" b="1" dirty="0"/>
          </a:p>
        </p:txBody>
      </p:sp>
    </p:spTree>
    <p:extLst>
      <p:ext uri="{BB962C8B-B14F-4D97-AF65-F5344CB8AC3E}">
        <p14:creationId xmlns:p14="http://schemas.microsoft.com/office/powerpoint/2010/main" xmlns="" val="1197112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wipe(down)">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904875" y="0"/>
            <a:ext cx="6381769" cy="6858000"/>
          </a:xfrm>
          <a:prstGeom prst="rect">
            <a:avLst/>
          </a:prstGeom>
          <a:noFill/>
          <a:ln w="9525">
            <a:noFill/>
            <a:miter lim="800000"/>
            <a:headEnd/>
            <a:tailEnd/>
          </a:ln>
          <a:effectLst/>
        </p:spPr>
      </p:pic>
      <p:sp>
        <p:nvSpPr>
          <p:cNvPr id="5" name="Oval 4"/>
          <p:cNvSpPr/>
          <p:nvPr/>
        </p:nvSpPr>
        <p:spPr>
          <a:xfrm>
            <a:off x="857224" y="142852"/>
            <a:ext cx="1571636" cy="5000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 5"/>
          <p:cNvSpPr/>
          <p:nvPr/>
        </p:nvSpPr>
        <p:spPr>
          <a:xfrm>
            <a:off x="1785918" y="3143248"/>
            <a:ext cx="164307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 6"/>
          <p:cNvSpPr/>
          <p:nvPr/>
        </p:nvSpPr>
        <p:spPr>
          <a:xfrm>
            <a:off x="2500298" y="2786058"/>
            <a:ext cx="1571636"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1357290" y="5357826"/>
            <a:ext cx="1500198"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 8"/>
          <p:cNvSpPr/>
          <p:nvPr/>
        </p:nvSpPr>
        <p:spPr>
          <a:xfrm>
            <a:off x="1214414" y="4429132"/>
            <a:ext cx="1785950"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 10"/>
          <p:cNvSpPr/>
          <p:nvPr/>
        </p:nvSpPr>
        <p:spPr>
          <a:xfrm>
            <a:off x="4500562" y="5013176"/>
            <a:ext cx="1928826" cy="105903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 11"/>
          <p:cNvSpPr/>
          <p:nvPr/>
        </p:nvSpPr>
        <p:spPr>
          <a:xfrm>
            <a:off x="1973691" y="4832789"/>
            <a:ext cx="1571636" cy="57150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Box 13"/>
          <p:cNvSpPr txBox="1"/>
          <p:nvPr/>
        </p:nvSpPr>
        <p:spPr>
          <a:xfrm>
            <a:off x="7572396" y="3143248"/>
            <a:ext cx="1357322" cy="369332"/>
          </a:xfrm>
          <a:prstGeom prst="rect">
            <a:avLst/>
          </a:prstGeom>
          <a:noFill/>
        </p:spPr>
        <p:txBody>
          <a:bodyPr wrap="square" rtlCol="0">
            <a:spAutoFit/>
          </a:bodyPr>
          <a:lstStyle/>
          <a:p>
            <a:r>
              <a:rPr lang="it-IT" i="1" dirty="0" smtClean="0"/>
              <a:t>Nuovi attori</a:t>
            </a:r>
            <a:endParaRPr lang="it-IT" i="1" dirty="0"/>
          </a:p>
        </p:txBody>
      </p:sp>
      <p:sp>
        <p:nvSpPr>
          <p:cNvPr id="15" name="Rectangle 14"/>
          <p:cNvSpPr/>
          <p:nvPr/>
        </p:nvSpPr>
        <p:spPr>
          <a:xfrm>
            <a:off x="7358082" y="3214686"/>
            <a:ext cx="214314" cy="214314"/>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p:cNvSpPr/>
          <p:nvPr/>
        </p:nvSpPr>
        <p:spPr>
          <a:xfrm>
            <a:off x="7358082" y="2571744"/>
            <a:ext cx="214314" cy="2143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TextBox 15"/>
          <p:cNvSpPr txBox="1"/>
          <p:nvPr/>
        </p:nvSpPr>
        <p:spPr>
          <a:xfrm>
            <a:off x="7643834" y="2500306"/>
            <a:ext cx="1500166" cy="523220"/>
          </a:xfrm>
          <a:prstGeom prst="rect">
            <a:avLst/>
          </a:prstGeom>
          <a:noFill/>
        </p:spPr>
        <p:txBody>
          <a:bodyPr wrap="square" rtlCol="0">
            <a:spAutoFit/>
          </a:bodyPr>
          <a:lstStyle/>
          <a:p>
            <a:r>
              <a:rPr lang="it-IT" sz="1400" i="1" dirty="0" smtClean="0"/>
              <a:t>Attori presenti dalla versione 1.0</a:t>
            </a:r>
            <a:endParaRPr lang="it-IT" sz="1400" i="1" dirty="0"/>
          </a:p>
        </p:txBody>
      </p:sp>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a:xfrm>
            <a:off x="381527" y="2204864"/>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b="1" dirty="0" smtClean="0"/>
              <a:t>Buy</a:t>
            </a:r>
          </a:p>
          <a:p>
            <a:pPr marL="822960" lvl="1" indent="-457200"/>
            <a:r>
              <a:rPr lang="en-US" i="1" dirty="0" smtClean="0"/>
              <a:t>PRO</a:t>
            </a:r>
          </a:p>
          <a:p>
            <a:pPr marL="1097280" lvl="2" indent="-457200"/>
            <a:r>
              <a:rPr lang="en-US" i="1" dirty="0" err="1" smtClean="0"/>
              <a:t>Immediato</a:t>
            </a:r>
            <a:endParaRPr lang="en-US" dirty="0" smtClean="0"/>
          </a:p>
          <a:p>
            <a:pPr lvl="1"/>
            <a:r>
              <a:rPr lang="en-US" i="1" dirty="0" smtClean="0"/>
              <a:t>CONTRO</a:t>
            </a:r>
          </a:p>
          <a:p>
            <a:pPr lvl="2"/>
            <a:r>
              <a:rPr lang="en-US" i="1" dirty="0" err="1" smtClean="0"/>
              <a:t>Poco</a:t>
            </a:r>
            <a:r>
              <a:rPr lang="en-US" i="1" dirty="0" smtClean="0"/>
              <a:t> </a:t>
            </a:r>
            <a:r>
              <a:rPr lang="en-US" i="1" dirty="0" err="1" smtClean="0"/>
              <a:t>personalizzabile</a:t>
            </a:r>
            <a:endParaRPr lang="en-US" i="1" dirty="0" smtClean="0"/>
          </a:p>
          <a:p>
            <a:pPr lvl="2"/>
            <a:r>
              <a:rPr lang="en-US" i="1" dirty="0" err="1" smtClean="0"/>
              <a:t>Costoso</a:t>
            </a:r>
            <a:endParaRPr lang="en-US" i="1" dirty="0" smtClean="0"/>
          </a:p>
          <a:p>
            <a:pPr lvl="2"/>
            <a:r>
              <a:rPr lang="en-US" i="1" dirty="0" smtClean="0"/>
              <a:t>Bassa usabilità</a:t>
            </a:r>
          </a:p>
        </p:txBody>
      </p:sp>
      <p:sp>
        <p:nvSpPr>
          <p:cNvPr id="5" name="CasellaDiTesto 4"/>
          <p:cNvSpPr txBox="1"/>
          <p:nvPr/>
        </p:nvSpPr>
        <p:spPr>
          <a:xfrm>
            <a:off x="1736131" y="-10060"/>
            <a:ext cx="5720477" cy="1569660"/>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Questionario, Trade </a:t>
            </a:r>
            <a:r>
              <a:rPr lang="it-IT" sz="2800" b="1" dirty="0" err="1" smtClean="0">
                <a:latin typeface="+mj-lt"/>
              </a:rPr>
              <a:t>Offs</a:t>
            </a:r>
            <a:endParaRPr lang="it-IT" sz="2800" b="1" dirty="0" smtClean="0">
              <a:latin typeface="+mj-lt"/>
            </a:endParaRPr>
          </a:p>
          <a:p>
            <a:pPr algn="ctr"/>
            <a:r>
              <a:rPr lang="it-IT" sz="2000" b="1" dirty="0" err="1" smtClean="0">
                <a:latin typeface="+mj-lt"/>
              </a:rPr>
              <a:t>Build</a:t>
            </a:r>
            <a:r>
              <a:rPr lang="it-IT" sz="2000" b="1" dirty="0" smtClean="0">
                <a:latin typeface="+mj-lt"/>
              </a:rPr>
              <a:t> VS </a:t>
            </a:r>
            <a:r>
              <a:rPr lang="it-IT" sz="2000" b="1" dirty="0" err="1" smtClean="0">
                <a:latin typeface="+mj-lt"/>
              </a:rPr>
              <a:t>Buy</a:t>
            </a:r>
            <a:r>
              <a:rPr lang="it-IT" sz="2000" b="1" dirty="0" smtClean="0">
                <a:latin typeface="+mj-lt"/>
              </a:rPr>
              <a:t> (2)</a:t>
            </a:r>
            <a:endParaRPr lang="it-IT" sz="1400" b="1" dirty="0"/>
          </a:p>
        </p:txBody>
      </p:sp>
      <p:pic>
        <p:nvPicPr>
          <p:cNvPr id="4098" name="Picture 2" descr="C:\linda\uni\esami_da_svolgere\gps\progetto_gps\Atsilo\Presentazione\Atsilo3\google-drive1-468x312.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20464395">
            <a:off x="5020580" y="1682205"/>
            <a:ext cx="2868004" cy="1912003"/>
          </a:xfrm>
          <a:prstGeom prst="rect">
            <a:avLst/>
          </a:prstGeom>
          <a:noFill/>
          <a:extLst>
            <a:ext uri="{909E8E84-426E-40DD-AFC4-6F175D3DCCD1}">
              <a14:hiddenFill xmlns:a14="http://schemas.microsoft.com/office/drawing/2010/main" xmlns="">
                <a:solidFill>
                  <a:srgbClr val="FFFFFF"/>
                </a:solidFill>
              </a14:hiddenFill>
            </a:ext>
          </a:extLst>
        </p:spPr>
      </p:pic>
      <p:pic>
        <p:nvPicPr>
          <p:cNvPr id="4100" name="Picture 4" descr="C:\linda\uni\esami_da_svolgere\gps\progetto_gps\Atsilo\Presentazione\Atsilo3\products_jotform.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797642">
            <a:off x="3985103" y="5332010"/>
            <a:ext cx="1719642" cy="6878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rgbClr val="FFFFFF"/>
                </a:solidFill>
              </a14:hiddenFill>
            </a:ext>
          </a:extLst>
        </p:spPr>
      </p:pic>
      <p:pic>
        <p:nvPicPr>
          <p:cNvPr id="3074" name="Picture 2" descr="D:\Tony\Omini\omino_soldi.jpg"/>
          <p:cNvPicPr>
            <a:picLocks noChangeAspect="1" noChangeArrowheads="1"/>
          </p:cNvPicPr>
          <p:nvPr/>
        </p:nvPicPr>
        <p:blipFill>
          <a:blip r:embed="rId5"/>
          <a:srcRect/>
          <a:stretch>
            <a:fillRect/>
          </a:stretch>
        </p:blipFill>
        <p:spPr bwMode="auto">
          <a:xfrm>
            <a:off x="6715140" y="4286256"/>
            <a:ext cx="2071702" cy="2118520"/>
          </a:xfrm>
          <a:prstGeom prst="rect">
            <a:avLst/>
          </a:prstGeom>
          <a:noFill/>
        </p:spPr>
      </p:pic>
    </p:spTree>
    <p:extLst>
      <p:ext uri="{BB962C8B-B14F-4D97-AF65-F5344CB8AC3E}">
        <p14:creationId xmlns:p14="http://schemas.microsoft.com/office/powerpoint/2010/main" xmlns="" val="7003536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down)">
                                      <p:cBhvr>
                                        <p:cTn id="24" dur="500"/>
                                        <p:tgtEl>
                                          <p:spTgt spid="4">
                                            <p:txEl>
                                              <p:pRg st="3" end="3"/>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down)">
                                      <p:cBhvr>
                                        <p:cTn id="30" dur="500"/>
                                        <p:tgtEl>
                                          <p:spTgt spid="4">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00"/>
                                        </p:tgtEl>
                                        <p:attrNameLst>
                                          <p:attrName>style.visibility</p:attrName>
                                        </p:attrNameLst>
                                      </p:cBhvr>
                                      <p:to>
                                        <p:strVal val="visible"/>
                                      </p:to>
                                    </p:set>
                                    <p:anim calcmode="lin" valueType="num">
                                      <p:cBhvr additive="base">
                                        <p:cTn id="38" dur="500" fill="hold"/>
                                        <p:tgtEl>
                                          <p:spTgt spid="4100"/>
                                        </p:tgtEl>
                                        <p:attrNameLst>
                                          <p:attrName>ppt_x</p:attrName>
                                        </p:attrNameLst>
                                      </p:cBhvr>
                                      <p:tavLst>
                                        <p:tav tm="0">
                                          <p:val>
                                            <p:strVal val="#ppt_x"/>
                                          </p:val>
                                        </p:tav>
                                        <p:tav tm="100000">
                                          <p:val>
                                            <p:strVal val="#ppt_x"/>
                                          </p:val>
                                        </p:tav>
                                      </p:tavLst>
                                    </p:anim>
                                    <p:anim calcmode="lin" valueType="num">
                                      <p:cBhvr additive="base">
                                        <p:cTn id="39" dur="500" fill="hold"/>
                                        <p:tgtEl>
                                          <p:spTgt spid="410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098"/>
                                        </p:tgtEl>
                                        <p:attrNameLst>
                                          <p:attrName>style.visibility</p:attrName>
                                        </p:attrNameLst>
                                      </p:cBhvr>
                                      <p:to>
                                        <p:strVal val="visible"/>
                                      </p:to>
                                    </p:set>
                                    <p:anim calcmode="lin" valueType="num">
                                      <p:cBhvr additive="base">
                                        <p:cTn id="42" dur="500" fill="hold"/>
                                        <p:tgtEl>
                                          <p:spTgt spid="4098"/>
                                        </p:tgtEl>
                                        <p:attrNameLst>
                                          <p:attrName>ppt_x</p:attrName>
                                        </p:attrNameLst>
                                      </p:cBhvr>
                                      <p:tavLst>
                                        <p:tav tm="0">
                                          <p:val>
                                            <p:strVal val="#ppt_x"/>
                                          </p:val>
                                        </p:tav>
                                        <p:tav tm="100000">
                                          <p:val>
                                            <p:strVal val="#ppt_x"/>
                                          </p:val>
                                        </p:tav>
                                      </p:tavLst>
                                    </p:anim>
                                    <p:anim calcmode="lin" valueType="num">
                                      <p:cBhvr additive="base">
                                        <p:cTn id="4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GreenFieldEngineering.png"/>
          <p:cNvPicPr>
            <a:picLocks noChangeAspect="1" noChangeArrowheads="1"/>
          </p:cNvPicPr>
          <p:nvPr/>
        </p:nvPicPr>
        <p:blipFill>
          <a:blip r:embed="rId2"/>
          <a:srcRect/>
          <a:stretch>
            <a:fillRect/>
          </a:stretch>
        </p:blipFill>
        <p:spPr bwMode="auto">
          <a:xfrm>
            <a:off x="0" y="0"/>
            <a:ext cx="9144000" cy="6858000"/>
          </a:xfrm>
          <a:prstGeom prst="rect">
            <a:avLst/>
          </a:prstGeom>
          <a:ln>
            <a:noFill/>
          </a:ln>
          <a:effectLst>
            <a:outerShdw blurRad="292100" dist="139700" dir="2700000" algn="tl" rotWithShape="0">
              <a:srgbClr val="333333">
                <a:alpha val="65000"/>
              </a:srgbClr>
            </a:outerShdw>
          </a:effectLst>
        </p:spPr>
      </p:pic>
      <p:sp>
        <p:nvSpPr>
          <p:cNvPr id="3" name="CasellaDiTesto 1"/>
          <p:cNvSpPr txBox="1"/>
          <p:nvPr/>
        </p:nvSpPr>
        <p:spPr>
          <a:xfrm>
            <a:off x="0" y="-10060"/>
            <a:ext cx="9143999" cy="1292662"/>
          </a:xfrm>
          <a:prstGeom prst="rect">
            <a:avLst/>
          </a:prstGeom>
          <a:noFill/>
        </p:spPr>
        <p:txBody>
          <a:bodyPr wrap="square" rtlCol="0">
            <a:spAutoFit/>
          </a:bodyPr>
          <a:lstStyle/>
          <a:p>
            <a:pPr algn="ctr"/>
            <a:r>
              <a:rPr lang="it-IT" sz="4800" b="1" dirty="0" smtClean="0">
                <a:latin typeface="+mj-lt"/>
              </a:rPr>
              <a:t>Questionari</a:t>
            </a:r>
          </a:p>
          <a:p>
            <a:pPr algn="ctr"/>
            <a:r>
              <a:rPr lang="it-IT" sz="3000" b="1" dirty="0" smtClean="0">
                <a:latin typeface="+mj-lt"/>
              </a:rPr>
              <a:t>Green Field Engineering</a:t>
            </a:r>
            <a:endParaRPr lang="it-IT" sz="3000" b="1"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a:t>
            </a:r>
            <a:endParaRPr lang="it-IT" b="1" dirty="0"/>
          </a:p>
        </p:txBody>
      </p:sp>
      <p:sp>
        <p:nvSpPr>
          <p:cNvPr id="3" name="CasellaDiTesto 2"/>
          <p:cNvSpPr txBox="1"/>
          <p:nvPr/>
        </p:nvSpPr>
        <p:spPr>
          <a:xfrm>
            <a:off x="324270" y="1619924"/>
            <a:ext cx="8204320" cy="1169551"/>
          </a:xfrm>
          <a:prstGeom prst="rect">
            <a:avLst/>
          </a:prstGeom>
          <a:noFill/>
        </p:spPr>
        <p:txBody>
          <a:bodyPr wrap="square" rtlCol="0">
            <a:spAutoFit/>
          </a:bodyPr>
          <a:lstStyle/>
          <a:p>
            <a:pPr marL="285750" indent="-285750">
              <a:buFont typeface="Wingdings" pitchFamily="2" charset="2"/>
              <a:buChar char="v"/>
            </a:pPr>
            <a:r>
              <a:rPr lang="it-IT" sz="2600" dirty="0" smtClean="0"/>
              <a:t>Problema:</a:t>
            </a:r>
          </a:p>
          <a:p>
            <a:pPr marL="742950" lvl="1" indent="-285750">
              <a:buFont typeface="Courier New" pitchFamily="49" charset="0"/>
              <a:buChar char="o"/>
            </a:pPr>
            <a:r>
              <a:rPr lang="it-IT" sz="2600" dirty="0" smtClean="0"/>
              <a:t>Consentire comunicazione diretta tra </a:t>
            </a:r>
            <a:r>
              <a:rPr lang="it-IT" sz="2600" b="1" dirty="0" smtClean="0"/>
              <a:t>Genitori </a:t>
            </a:r>
            <a:r>
              <a:rPr lang="it-IT" sz="2600" dirty="0" smtClean="0"/>
              <a:t>e</a:t>
            </a:r>
            <a:r>
              <a:rPr lang="it-IT" sz="2600" b="1" dirty="0" smtClean="0"/>
              <a:t> Asilo</a:t>
            </a:r>
            <a:endParaRPr lang="it-IT" sz="2600" b="1" dirty="0"/>
          </a:p>
          <a:p>
            <a:endParaRPr lang="it-IT" dirty="0"/>
          </a:p>
        </p:txBody>
      </p:sp>
      <p:pic>
        <p:nvPicPr>
          <p:cNvPr id="7" name="Picture 2" descr="C:\linda\uni\db\Dropbox\tetolo\uni\esami svolti\sicurezza\immagini tesina\omino giornal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786314" y="3357562"/>
            <a:ext cx="2282026" cy="22820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9" name="Picture 4" descr="C:\linda\uni\esami_da_svolgere\gps\progetto_gps\documenti_gestione\presentazioni\presentazioni_management\15298178-persone-3d--uomo-persona-e-tabellone-maestro.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28728" y="2714620"/>
            <a:ext cx="2272589" cy="347845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Connettore 2 7"/>
          <p:cNvCxnSpPr/>
          <p:nvPr/>
        </p:nvCxnSpPr>
        <p:spPr>
          <a:xfrm>
            <a:off x="3643306" y="4429132"/>
            <a:ext cx="1296144" cy="0"/>
          </a:xfrm>
          <a:prstGeom prst="straightConnector1">
            <a:avLst/>
          </a:prstGeom>
          <a:ln>
            <a:headEnd type="arrow"/>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xmlns="" val="2947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linda\uni\esami_da_svolgere\gps\progetto_gps\Atsilo\Presentazione\Atsilo3\OminoEuro.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48881" y="3863024"/>
            <a:ext cx="2194768" cy="218379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CasellaDiTesto 4"/>
          <p:cNvSpPr txBox="1"/>
          <p:nvPr/>
        </p:nvSpPr>
        <p:spPr>
          <a:xfrm>
            <a:off x="2152270" y="-10060"/>
            <a:ext cx="488819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Forum, Trade </a:t>
            </a:r>
            <a:r>
              <a:rPr lang="it-IT" sz="2800" b="1" dirty="0" err="1" smtClean="0">
                <a:latin typeface="+mj-lt"/>
              </a:rPr>
              <a:t>Offs</a:t>
            </a:r>
            <a:endParaRPr lang="it-IT" b="1" dirty="0"/>
          </a:p>
        </p:txBody>
      </p:sp>
      <p:sp>
        <p:nvSpPr>
          <p:cNvPr id="2" name="Rettangolo 1"/>
          <p:cNvSpPr/>
          <p:nvPr/>
        </p:nvSpPr>
        <p:spPr>
          <a:xfrm>
            <a:off x="7443649" y="4493256"/>
            <a:ext cx="663964" cy="461665"/>
          </a:xfrm>
          <a:prstGeom prst="rect">
            <a:avLst/>
          </a:prstGeom>
        </p:spPr>
        <p:txBody>
          <a:bodyPr wrap="none">
            <a:spAutoFit/>
          </a:bodyPr>
          <a:lstStyle/>
          <a:p>
            <a:r>
              <a:rPr lang="it-IT" sz="2400" b="1" i="1" dirty="0" err="1" smtClean="0">
                <a:solidFill>
                  <a:srgbClr val="B48900"/>
                </a:solidFill>
              </a:rPr>
              <a:t>Buy</a:t>
            </a:r>
            <a:endParaRPr lang="en-US" sz="2400" b="1" dirty="0">
              <a:solidFill>
                <a:srgbClr val="B48900"/>
              </a:solidFill>
            </a:endParaRPr>
          </a:p>
        </p:txBody>
      </p:sp>
      <p:sp>
        <p:nvSpPr>
          <p:cNvPr id="11" name="Content Placeholder 3"/>
          <p:cNvSpPr txBox="1">
            <a:spLocks/>
          </p:cNvSpPr>
          <p:nvPr/>
        </p:nvSpPr>
        <p:spPr>
          <a:xfrm>
            <a:off x="3843544" y="3781930"/>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smtClean="0">
                <a:solidFill>
                  <a:srgbClr val="FF0000"/>
                </a:solidFill>
              </a:rPr>
              <a:t>VS</a:t>
            </a:r>
            <a:endParaRPr lang="en-US" b="1" dirty="0">
              <a:solidFill>
                <a:srgbClr val="FF0000"/>
              </a:solidFill>
            </a:endParaRPr>
          </a:p>
        </p:txBody>
      </p:sp>
      <p:sp>
        <p:nvSpPr>
          <p:cNvPr id="3" name="CasellaDiTesto 2"/>
          <p:cNvSpPr txBox="1"/>
          <p:nvPr/>
        </p:nvSpPr>
        <p:spPr>
          <a:xfrm>
            <a:off x="325492" y="1558350"/>
            <a:ext cx="3568477" cy="492443"/>
          </a:xfrm>
          <a:prstGeom prst="rect">
            <a:avLst/>
          </a:prstGeom>
          <a:noFill/>
        </p:spPr>
        <p:txBody>
          <a:bodyPr wrap="none" rtlCol="0">
            <a:spAutoFit/>
          </a:bodyPr>
          <a:lstStyle/>
          <a:p>
            <a:pPr marL="285750" indent="-285750">
              <a:buFont typeface="Wingdings" pitchFamily="2" charset="2"/>
              <a:buChar char="v"/>
            </a:pPr>
            <a:r>
              <a:rPr lang="it-IT" sz="2600" dirty="0" smtClean="0"/>
              <a:t>Anche in questo caso…</a:t>
            </a:r>
            <a:endParaRPr lang="it-IT" sz="2600" dirty="0"/>
          </a:p>
        </p:txBody>
      </p:sp>
      <p:pic>
        <p:nvPicPr>
          <p:cNvPr id="4098" name="Picture 2" descr="D:\Tony\Omini\omino_tool.jpg"/>
          <p:cNvPicPr>
            <a:picLocks noChangeAspect="1" noChangeArrowheads="1"/>
          </p:cNvPicPr>
          <p:nvPr/>
        </p:nvPicPr>
        <p:blipFill>
          <a:blip r:embed="rId4"/>
          <a:srcRect/>
          <a:stretch>
            <a:fillRect/>
          </a:stretch>
        </p:blipFill>
        <p:spPr bwMode="auto">
          <a:xfrm>
            <a:off x="1643042" y="3500438"/>
            <a:ext cx="2143125" cy="2143125"/>
          </a:xfrm>
          <a:prstGeom prst="rect">
            <a:avLst/>
          </a:prstGeom>
          <a:noFill/>
        </p:spPr>
      </p:pic>
      <p:sp>
        <p:nvSpPr>
          <p:cNvPr id="10" name="Content Placeholder 3"/>
          <p:cNvSpPr txBox="1">
            <a:spLocks/>
          </p:cNvSpPr>
          <p:nvPr/>
        </p:nvSpPr>
        <p:spPr>
          <a:xfrm>
            <a:off x="1142976" y="3357562"/>
            <a:ext cx="1550546" cy="4926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b="1" i="1" dirty="0" err="1" smtClean="0">
                <a:solidFill>
                  <a:srgbClr val="0070C0"/>
                </a:solidFill>
              </a:rPr>
              <a:t>Build</a:t>
            </a:r>
            <a:endParaRPr lang="en-US" b="1" dirty="0">
              <a:solidFill>
                <a:srgbClr val="B48900"/>
              </a:solidFill>
            </a:endParaRPr>
          </a:p>
        </p:txBody>
      </p:sp>
    </p:spTree>
    <p:extLst>
      <p:ext uri="{BB962C8B-B14F-4D97-AF65-F5344CB8AC3E}">
        <p14:creationId xmlns:p14="http://schemas.microsoft.com/office/powerpoint/2010/main" xmlns="" val="11118777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fade">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500"/>
                                        <p:tgtEl>
                                          <p:spTgt spid="307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mph" presetSubtype="0" fill="hold" grpId="1" nodeType="clickEffect">
                                  <p:stCondLst>
                                    <p:cond delay="0"/>
                                  </p:stCondLst>
                                  <p:childTnLst>
                                    <p:animScale>
                                      <p:cBhvr>
                                        <p:cTn id="27"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006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2643884637"/>
              </p:ext>
            </p:extLst>
          </p:nvPr>
        </p:nvGraphicFramePr>
        <p:xfrm>
          <a:off x="1031971" y="1412776"/>
          <a:ext cx="7128792" cy="4961746"/>
        </p:xfrm>
        <a:graphic>
          <a:graphicData uri="http://schemas.openxmlformats.org/drawingml/2006/table">
            <a:tbl>
              <a:tblPr>
                <a:tableStyleId>{69C7853C-536D-4A76-A0AE-DD22124D55A5}</a:tableStyleId>
              </a:tblPr>
              <a:tblGrid>
                <a:gridCol w="4536504"/>
                <a:gridCol w="2592288"/>
              </a:tblGrid>
              <a:tr h="292692">
                <a:tc>
                  <a:txBody>
                    <a:bodyPr/>
                    <a:lstStyle/>
                    <a:p>
                      <a:pPr rtl="0"/>
                      <a:r>
                        <a:rPr lang="it-IT" sz="1800" b="1" i="1" dirty="0" smtClean="0">
                          <a:effectLst/>
                        </a:rPr>
                        <a:t>Funzionalità\ Caratteristica</a:t>
                      </a:r>
                      <a:endParaRPr lang="it-IT" sz="1800" b="1" i="1" dirty="0">
                        <a:effectLst/>
                      </a:endParaRPr>
                    </a:p>
                  </a:txBody>
                  <a:tcPr marL="29739" marR="29739" marT="29739" marB="29739">
                    <a:solidFill>
                      <a:schemeClr val="accent4">
                        <a:lumMod val="60000"/>
                        <a:lumOff val="40000"/>
                      </a:schemeClr>
                    </a:solidFill>
                  </a:tcPr>
                </a:tc>
                <a:tc>
                  <a:txBody>
                    <a:bodyPr/>
                    <a:lstStyle/>
                    <a:p>
                      <a:pPr rtl="0"/>
                      <a:r>
                        <a:rPr lang="it-IT" sz="1800" b="1" i="1" dirty="0" smtClean="0">
                          <a:effectLst/>
                        </a:rPr>
                        <a:t>Importanza (</a:t>
                      </a:r>
                      <a:r>
                        <a:rPr lang="it-IT" sz="1800" b="1" i="1" dirty="0" err="1" smtClean="0">
                          <a:effectLst/>
                        </a:rPr>
                        <a:t>min</a:t>
                      </a:r>
                      <a:r>
                        <a:rPr lang="it-IT" sz="1800" b="1" i="1" dirty="0" smtClean="0">
                          <a:effectLst/>
                        </a:rPr>
                        <a:t> 1 </a:t>
                      </a:r>
                      <a:r>
                        <a:rPr lang="it-IT" sz="1800" b="1" i="1" dirty="0" err="1" smtClean="0">
                          <a:effectLst/>
                        </a:rPr>
                        <a:t>max</a:t>
                      </a:r>
                      <a:r>
                        <a:rPr lang="it-IT" sz="1800" b="1" i="1" baseline="0" dirty="0" smtClean="0">
                          <a:effectLst/>
                        </a:rPr>
                        <a:t> 5)</a:t>
                      </a:r>
                      <a:endParaRPr lang="it-IT" sz="1800" b="1" i="1" dirty="0">
                        <a:effectLst/>
                      </a:endParaRPr>
                    </a:p>
                  </a:txBody>
                  <a:tcPr marL="29739" marR="29739" marT="29739" marB="29739">
                    <a:solidFill>
                      <a:schemeClr val="accent4">
                        <a:lumMod val="60000"/>
                        <a:lumOff val="40000"/>
                      </a:schemeClr>
                    </a:solidFill>
                  </a:tcPr>
                </a:tc>
              </a:tr>
              <a:tr h="521755">
                <a:tc>
                  <a:txBody>
                    <a:bodyPr/>
                    <a:lstStyle/>
                    <a:p>
                      <a:pPr rtl="0"/>
                      <a:r>
                        <a:rPr lang="it-IT" sz="1800" i="1" dirty="0">
                          <a:effectLst/>
                        </a:rPr>
                        <a:t>Possibilità di integrare gli account di </a:t>
                      </a:r>
                      <a:r>
                        <a:rPr lang="it-IT" sz="1800" i="1" dirty="0" smtClean="0">
                          <a:effectLst/>
                        </a:rPr>
                        <a:t>@silo </a:t>
                      </a:r>
                      <a:r>
                        <a:rPr lang="it-IT" sz="1800" i="1" dirty="0">
                          <a:effectLst/>
                        </a:rPr>
                        <a:t>facilmente</a:t>
                      </a:r>
                    </a:p>
                  </a:txBody>
                  <a:tcPr marL="29739" marR="29739" marT="29739" marB="29739"/>
                </a:tc>
                <a:tc>
                  <a:txBody>
                    <a:bodyPr/>
                    <a:lstStyle/>
                    <a:p>
                      <a:pPr algn="ctr" rtl="0"/>
                      <a:r>
                        <a:rPr lang="it-IT" sz="1800" dirty="0">
                          <a:effectLst/>
                        </a:rPr>
                        <a:t>4</a:t>
                      </a:r>
                    </a:p>
                  </a:txBody>
                  <a:tcPr marL="29739" marR="29739" marT="29739" marB="29739"/>
                </a:tc>
              </a:tr>
              <a:tr h="769729">
                <a:tc>
                  <a:txBody>
                    <a:bodyPr/>
                    <a:lstStyle/>
                    <a:p>
                      <a:pPr rtl="0"/>
                      <a:r>
                        <a:rPr lang="it-IT" sz="1800" smtClean="0">
                          <a:effectLst/>
                        </a:rPr>
                        <a:t>Funzionalità di inserimento, modifica, cancellazione spostamento argomenti e commenti</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360040">
                <a:tc>
                  <a:txBody>
                    <a:bodyPr/>
                    <a:lstStyle/>
                    <a:p>
                      <a:pPr rtl="0"/>
                      <a:r>
                        <a:rPr lang="it-IT" sz="1800">
                          <a:effectLst/>
                        </a:rPr>
                        <a:t>Usabilità lato utente forum</a:t>
                      </a:r>
                      <a:endParaRPr lang="it-IT" sz="1800" i="0">
                        <a:effectLst/>
                      </a:endParaRP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dirty="0" smtClean="0">
                          <a:effectLst/>
                        </a:rPr>
                        <a:t>Usabilità lato amministratore forum</a:t>
                      </a:r>
                      <a:endParaRPr lang="it-IT" sz="1800" i="0" dirty="0">
                        <a:effectLst/>
                      </a:endParaRPr>
                    </a:p>
                  </a:txBody>
                  <a:tcPr marL="29739" marR="29739" marT="29739" marB="29739"/>
                </a:tc>
                <a:tc>
                  <a:txBody>
                    <a:bodyPr/>
                    <a:lstStyle/>
                    <a:p>
                      <a:pPr algn="ctr" rtl="0"/>
                      <a:r>
                        <a:rPr lang="it-IT" sz="1800" dirty="0">
                          <a:effectLst/>
                        </a:rPr>
                        <a:t>4</a:t>
                      </a:r>
                    </a:p>
                  </a:txBody>
                  <a:tcPr marL="29739" marR="29739" marT="29739" marB="29739"/>
                </a:tc>
              </a:tr>
              <a:tr h="979883">
                <a:tc>
                  <a:txBody>
                    <a:bodyPr/>
                    <a:lstStyle/>
                    <a:p>
                      <a:pPr rtl="0"/>
                      <a:r>
                        <a:rPr lang="it-IT" sz="1800" dirty="0">
                          <a:effectLst/>
                        </a:rPr>
                        <a:t>Funzionalità di gestione sicurezza e privacy. Facilità di inserire criteri di sicurezza lato amministrazione</a:t>
                      </a:r>
                      <a:endParaRPr lang="it-IT" sz="1800" i="0" dirty="0">
                        <a:effectLst/>
                      </a:endParaRPr>
                    </a:p>
                  </a:txBody>
                  <a:tcPr marL="29739" marR="29739" marT="29739" marB="29739"/>
                </a:tc>
                <a:tc>
                  <a:txBody>
                    <a:bodyPr/>
                    <a:lstStyle/>
                    <a:p>
                      <a:pPr algn="ctr" rtl="0"/>
                      <a:r>
                        <a:rPr lang="it-IT" sz="1800" dirty="0">
                          <a:effectLst/>
                        </a:rPr>
                        <a:t>5</a:t>
                      </a:r>
                    </a:p>
                  </a:txBody>
                  <a:tcPr marL="29739" marR="29739" marT="29739" marB="29739"/>
                </a:tc>
              </a:tr>
              <a:tr h="292692">
                <a:tc>
                  <a:txBody>
                    <a:bodyPr/>
                    <a:lstStyle/>
                    <a:p>
                      <a:pPr rtl="0"/>
                      <a:r>
                        <a:rPr lang="it-IT" sz="1800" i="1" dirty="0" smtClean="0">
                          <a:effectLst/>
                        </a:rPr>
                        <a:t>Open source</a:t>
                      </a:r>
                      <a:endParaRPr lang="it-IT" sz="1800" i="1" dirty="0">
                        <a:effectLst/>
                      </a:endParaRPr>
                    </a:p>
                  </a:txBody>
                  <a:tcPr marL="29739" marR="29739" marT="29739" marB="29739"/>
                </a:tc>
                <a:tc>
                  <a:txBody>
                    <a:bodyPr/>
                    <a:lstStyle/>
                    <a:p>
                      <a:pPr algn="ctr" rtl="0"/>
                      <a:r>
                        <a:rPr lang="it-IT" sz="1800" dirty="0" smtClean="0">
                          <a:effectLst/>
                        </a:rPr>
                        <a:t>5</a:t>
                      </a:r>
                      <a:endParaRPr lang="it-IT" sz="1800" dirty="0">
                        <a:effectLst/>
                      </a:endParaRPr>
                    </a:p>
                  </a:txBody>
                  <a:tcPr marL="29739" marR="29739" marT="29739" marB="29739"/>
                </a:tc>
              </a:tr>
              <a:tr h="292692">
                <a:tc>
                  <a:txBody>
                    <a:bodyPr/>
                    <a:lstStyle/>
                    <a:p>
                      <a:pPr rtl="0"/>
                      <a:r>
                        <a:rPr lang="it-IT" sz="1800" i="1" dirty="0">
                          <a:effectLst/>
                        </a:rPr>
                        <a:t>Free</a:t>
                      </a:r>
                    </a:p>
                  </a:txBody>
                  <a:tcPr marL="29739" marR="29739" marT="29739" marB="29739"/>
                </a:tc>
                <a:tc>
                  <a:txBody>
                    <a:bodyPr/>
                    <a:lstStyle/>
                    <a:p>
                      <a:pPr algn="ctr" rtl="0"/>
                      <a:r>
                        <a:rPr lang="it-IT" sz="1800" dirty="0">
                          <a:effectLst/>
                        </a:rPr>
                        <a:t>5</a:t>
                      </a:r>
                    </a:p>
                  </a:txBody>
                  <a:tcPr marL="29739" marR="29739" marT="29739" marB="29739"/>
                </a:tc>
              </a:tr>
              <a:tr h="521755">
                <a:tc>
                  <a:txBody>
                    <a:bodyPr/>
                    <a:lstStyle/>
                    <a:p>
                      <a:pPr rtl="0"/>
                      <a:r>
                        <a:rPr lang="it-IT" sz="1800" i="1" dirty="0" smtClean="0">
                          <a:effectLst/>
                        </a:rPr>
                        <a:t>Conoscenze dei team </a:t>
                      </a:r>
                      <a:r>
                        <a:rPr lang="it-IT" sz="1800" i="1" dirty="0" err="1" smtClean="0">
                          <a:effectLst/>
                        </a:rPr>
                        <a:t>members</a:t>
                      </a:r>
                      <a:r>
                        <a:rPr lang="it-IT" sz="1800" i="1" dirty="0" smtClean="0">
                          <a:effectLst/>
                        </a:rPr>
                        <a:t> sulla componente</a:t>
                      </a:r>
                      <a:endParaRPr lang="it-IT" sz="1800" i="1" dirty="0">
                        <a:effectLst/>
                      </a:endParaRPr>
                    </a:p>
                  </a:txBody>
                  <a:tcPr marL="29739" marR="29739" marT="29739" marB="29739"/>
                </a:tc>
                <a:tc>
                  <a:txBody>
                    <a:bodyPr/>
                    <a:lstStyle/>
                    <a:p>
                      <a:pPr algn="ctr" rtl="0"/>
                      <a:r>
                        <a:rPr lang="it-IT" sz="1800" dirty="0">
                          <a:effectLst/>
                        </a:rPr>
                        <a:t>4</a:t>
                      </a:r>
                    </a:p>
                  </a:txBody>
                  <a:tcPr marL="29739" marR="29739" marT="29739" marB="29739"/>
                </a:tc>
              </a:tr>
            </a:tbl>
          </a:graphicData>
        </a:graphic>
      </p:graphicFrame>
      <p:sp>
        <p:nvSpPr>
          <p:cNvPr id="4" name="Rectangle 1"/>
          <p:cNvSpPr>
            <a:spLocks noChangeArrowheads="1"/>
          </p:cNvSpPr>
          <p:nvPr/>
        </p:nvSpPr>
        <p:spPr bwMode="auto">
          <a:xfrm>
            <a:off x="2984500" y="19351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503117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(2)</a:t>
            </a:r>
            <a:endParaRPr lang="it-IT" b="1" dirty="0"/>
          </a:p>
        </p:txBody>
      </p:sp>
      <p:graphicFrame>
        <p:nvGraphicFramePr>
          <p:cNvPr id="3" name="Tabella 2"/>
          <p:cNvGraphicFramePr>
            <a:graphicFrameLocks noGrp="1"/>
          </p:cNvGraphicFramePr>
          <p:nvPr>
            <p:extLst>
              <p:ext uri="{D42A27DB-BD31-4B8C-83A1-F6EECF244321}">
                <p14:modId xmlns:p14="http://schemas.microsoft.com/office/powerpoint/2010/main" xmlns="" val="722892891"/>
              </p:ext>
            </p:extLst>
          </p:nvPr>
        </p:nvGraphicFramePr>
        <p:xfrm>
          <a:off x="323528" y="1106260"/>
          <a:ext cx="8208913" cy="5729870"/>
        </p:xfrm>
        <a:graphic>
          <a:graphicData uri="http://schemas.openxmlformats.org/drawingml/2006/table">
            <a:tbl>
              <a:tblPr>
                <a:tableStyleId>{69C7853C-536D-4A76-A0AE-DD22124D55A5}</a:tableStyleId>
              </a:tblPr>
              <a:tblGrid>
                <a:gridCol w="1948956"/>
                <a:gridCol w="1647357"/>
                <a:gridCol w="1482621"/>
                <a:gridCol w="732199"/>
                <a:gridCol w="2397780"/>
              </a:tblGrid>
              <a:tr h="406886">
                <a:tc>
                  <a:txBody>
                    <a:bodyPr/>
                    <a:lstStyle/>
                    <a:p>
                      <a:pPr rtl="0"/>
                      <a:r>
                        <a:rPr lang="it-IT" sz="1400" b="1" dirty="0" smtClean="0">
                          <a:effectLst/>
                        </a:rPr>
                        <a:t>Funzionalità caratteristica \Componente</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Forum di forum free o di free forum</a:t>
                      </a:r>
                    </a:p>
                  </a:txBody>
                  <a:tcPr marL="17671" marR="17671" marT="17671" marB="17671">
                    <a:solidFill>
                      <a:schemeClr val="accent4">
                        <a:lumMod val="60000"/>
                        <a:lumOff val="40000"/>
                      </a:schemeClr>
                    </a:solidFill>
                  </a:tcPr>
                </a:tc>
                <a:tc>
                  <a:txBody>
                    <a:bodyPr/>
                    <a:lstStyle/>
                    <a:p>
                      <a:pPr rtl="0"/>
                      <a:r>
                        <a:rPr lang="it-IT" sz="1400" b="1" dirty="0" err="1">
                          <a:effectLst/>
                        </a:rPr>
                        <a:t>Phpbb</a:t>
                      </a:r>
                      <a:endParaRPr lang="it-IT" sz="1400" b="1" dirty="0">
                        <a:effectLst/>
                      </a:endParaRPr>
                    </a:p>
                  </a:txBody>
                  <a:tcPr marL="17671" marR="17671" marT="17671" marB="17671">
                    <a:solidFill>
                      <a:schemeClr val="accent4">
                        <a:lumMod val="60000"/>
                        <a:lumOff val="40000"/>
                      </a:schemeClr>
                    </a:solidFill>
                  </a:tcPr>
                </a:tc>
                <a:tc>
                  <a:txBody>
                    <a:bodyPr/>
                    <a:lstStyle/>
                    <a:p>
                      <a:pPr rtl="0"/>
                      <a:r>
                        <a:rPr lang="it-IT" sz="1400" b="1" dirty="0">
                          <a:effectLst/>
                        </a:rPr>
                        <a:t>Simple machine </a:t>
                      </a:r>
                      <a:r>
                        <a:rPr lang="it-IT" sz="1400" b="1" dirty="0" err="1">
                          <a:effectLst/>
                        </a:rPr>
                        <a:t>forums</a:t>
                      </a:r>
                      <a:r>
                        <a:rPr lang="it-IT" sz="1400" b="1" dirty="0">
                          <a:effectLst/>
                        </a:rPr>
                        <a:t> </a:t>
                      </a:r>
                    </a:p>
                  </a:txBody>
                  <a:tcPr marL="17671" marR="17671" marT="17671" marB="17671">
                    <a:solidFill>
                      <a:schemeClr val="accent4">
                        <a:lumMod val="60000"/>
                        <a:lumOff val="40000"/>
                      </a:schemeClr>
                    </a:solidFill>
                  </a:tcPr>
                </a:tc>
                <a:tc>
                  <a:txBody>
                    <a:bodyPr/>
                    <a:lstStyle/>
                    <a:p>
                      <a:pPr rtl="0"/>
                      <a:r>
                        <a:rPr lang="it-IT" sz="1400" b="1" dirty="0" err="1">
                          <a:effectLst/>
                        </a:rPr>
                        <a:t>Vbulletin</a:t>
                      </a:r>
                      <a:r>
                        <a:rPr lang="it-IT" sz="1400" b="1" dirty="0">
                          <a:effectLst/>
                        </a:rPr>
                        <a:t> </a:t>
                      </a:r>
                    </a:p>
                    <a:p>
                      <a:pPr rtl="0"/>
                      <a:r>
                        <a:rPr lang="it-IT" sz="1400" b="1" dirty="0">
                          <a:effectLst/>
                        </a:rPr>
                        <a:t/>
                      </a:r>
                      <a:br>
                        <a:rPr lang="it-IT" sz="1400" b="1" dirty="0">
                          <a:effectLst/>
                        </a:rPr>
                      </a:br>
                      <a:endParaRPr lang="it-IT" sz="1400" b="1" dirty="0">
                        <a:effectLst/>
                      </a:endParaRPr>
                    </a:p>
                  </a:txBody>
                  <a:tcPr marL="17671" marR="17671" marT="17671" marB="17671">
                    <a:solidFill>
                      <a:schemeClr val="accent4">
                        <a:lumMod val="60000"/>
                        <a:lumOff val="40000"/>
                      </a:schemeClr>
                    </a:solidFill>
                  </a:tcPr>
                </a:tc>
              </a:tr>
              <a:tr h="624997">
                <a:tc>
                  <a:txBody>
                    <a:bodyPr/>
                    <a:lstStyle/>
                    <a:p>
                      <a:pPr rtl="0"/>
                      <a:r>
                        <a:rPr lang="it-IT" sz="1400" b="1" dirty="0">
                          <a:effectLst/>
                        </a:rPr>
                        <a:t>Possibilità di integrare gli account di </a:t>
                      </a:r>
                      <a:r>
                        <a:rPr lang="it-IT" sz="1400" b="1" dirty="0" err="1">
                          <a:effectLst/>
                        </a:rPr>
                        <a:t>Atsilo</a:t>
                      </a:r>
                      <a:r>
                        <a:rPr lang="it-IT" sz="1400" b="1" dirty="0">
                          <a:effectLst/>
                        </a:rPr>
                        <a:t> facilmente</a:t>
                      </a:r>
                    </a:p>
                  </a:txBody>
                  <a:tcPr marL="17671" marR="17671" marT="17671" marB="17671">
                    <a:solidFill>
                      <a:schemeClr val="accent4">
                        <a:lumMod val="60000"/>
                        <a:lumOff val="40000"/>
                      </a:schemeClr>
                    </a:solidFill>
                  </a:tcPr>
                </a:tc>
                <a:tc>
                  <a:txBody>
                    <a:bodyPr/>
                    <a:lstStyle/>
                    <a:p>
                      <a:pPr algn="ctr" rtl="0"/>
                      <a:r>
                        <a:rPr lang="it-IT" sz="1400" dirty="0">
                          <a:effectLst/>
                        </a:rPr>
                        <a:t>1</a:t>
                      </a:r>
                    </a:p>
                  </a:txBody>
                  <a:tcPr marL="17671" marR="17671" marT="17671" marB="17671"/>
                </a:tc>
                <a:tc>
                  <a:txBody>
                    <a:bodyPr/>
                    <a:lstStyle/>
                    <a:p>
                      <a:pPr algn="ctr" rtl="0"/>
                      <a:r>
                        <a:rPr lang="it-IT" sz="1600" b="1" dirty="0" smtClean="0">
                          <a:solidFill>
                            <a:schemeClr val="accent6">
                              <a:lumMod val="75000"/>
                            </a:schemeClr>
                          </a:solidFill>
                          <a:effectLst/>
                        </a:rPr>
                        <a:t>4</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a:effectLst/>
                        </a:rPr>
                        <a:t>5</a:t>
                      </a:r>
                    </a:p>
                  </a:txBody>
                  <a:tcPr marL="17671" marR="17671" marT="17671" marB="17671"/>
                </a:tc>
              </a:tr>
              <a:tr h="1063306">
                <a:tc>
                  <a:txBody>
                    <a:bodyPr/>
                    <a:lstStyle/>
                    <a:p>
                      <a:pPr rtl="0"/>
                      <a:r>
                        <a:rPr lang="it-IT" sz="1400" b="1" dirty="0">
                          <a:effectLst/>
                        </a:rPr>
                        <a:t>Funzionalità di inserimento, modifica, cancellazione spostamento argomenti e commenti</a:t>
                      </a:r>
                    </a:p>
                  </a:txBody>
                  <a:tcPr marL="17671" marR="17671" marT="17671" marB="17671">
                    <a:solidFill>
                      <a:schemeClr val="accent4">
                        <a:lumMod val="60000"/>
                        <a:lumOff val="40000"/>
                      </a:schemeClr>
                    </a:solidFill>
                  </a:tcPr>
                </a:tc>
                <a:tc>
                  <a:txBody>
                    <a:bodyPr/>
                    <a:lstStyle/>
                    <a:p>
                      <a:pPr algn="ctr" rtl="0"/>
                      <a:r>
                        <a:rPr lang="it-IT" sz="1400" dirty="0">
                          <a:effectLst/>
                        </a:rPr>
                        <a:t>5</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332791">
                <a:tc>
                  <a:txBody>
                    <a:bodyPr/>
                    <a:lstStyle/>
                    <a:p>
                      <a:pPr rtl="0"/>
                      <a:r>
                        <a:rPr lang="it-IT" sz="1400" b="1">
                          <a:effectLst/>
                        </a:rPr>
                        <a:t>Usabilità lato utente forum</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5</a:t>
                      </a:r>
                    </a:p>
                  </a:txBody>
                  <a:tcPr marL="17671" marR="17671" marT="17671" marB="17671"/>
                </a:tc>
              </a:tr>
              <a:tr h="478894">
                <a:tc>
                  <a:txBody>
                    <a:bodyPr/>
                    <a:lstStyle/>
                    <a:p>
                      <a:pPr rtl="0"/>
                      <a:r>
                        <a:rPr lang="it-IT" sz="1400" b="1">
                          <a:effectLst/>
                        </a:rPr>
                        <a:t>Usabilità lato amministratore forum</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dirty="0">
                          <a:effectLst/>
                        </a:rPr>
                        <a:t>4</a:t>
                      </a:r>
                    </a:p>
                  </a:txBody>
                  <a:tcPr marL="17671" marR="17671" marT="17671" marB="17671"/>
                </a:tc>
                <a:tc>
                  <a:txBody>
                    <a:bodyPr/>
                    <a:lstStyle/>
                    <a:p>
                      <a:pPr algn="ctr" rtl="0"/>
                      <a:r>
                        <a:rPr lang="it-IT" sz="1400" dirty="0">
                          <a:effectLst/>
                        </a:rPr>
                        <a:t>3</a:t>
                      </a:r>
                    </a:p>
                  </a:txBody>
                  <a:tcPr marL="17671" marR="17671" marT="17671" marB="17671"/>
                </a:tc>
              </a:tr>
              <a:tr h="1063306">
                <a:tc>
                  <a:txBody>
                    <a:bodyPr/>
                    <a:lstStyle/>
                    <a:p>
                      <a:pPr rtl="0"/>
                      <a:r>
                        <a:rPr lang="it-IT" sz="1400" b="1" dirty="0">
                          <a:effectLst/>
                        </a:rPr>
                        <a:t>Funzionalità di gestione sicurezza e privacy. Facilità di inserire criteri di sicurezza lato amministrazione</a:t>
                      </a:r>
                    </a:p>
                  </a:txBody>
                  <a:tcPr marL="17671" marR="17671" marT="17671" marB="17671">
                    <a:solidFill>
                      <a:schemeClr val="accent4">
                        <a:lumMod val="60000"/>
                        <a:lumOff val="40000"/>
                      </a:schemeClr>
                    </a:solidFill>
                  </a:tcPr>
                </a:tc>
                <a:tc>
                  <a:txBody>
                    <a:bodyPr/>
                    <a:lstStyle/>
                    <a:p>
                      <a:pPr algn="ctr" rtl="0"/>
                      <a:r>
                        <a:rPr lang="it-IT" sz="1400">
                          <a:effectLst/>
                        </a:rPr>
                        <a:t>4</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dirty="0">
                          <a:effectLst/>
                        </a:rPr>
                        <a:t>5</a:t>
                      </a:r>
                    </a:p>
                  </a:txBody>
                  <a:tcPr marL="17671" marR="17671" marT="17671" marB="17671"/>
                </a:tc>
                <a:tc>
                  <a:txBody>
                    <a:bodyPr/>
                    <a:lstStyle/>
                    <a:p>
                      <a:pPr algn="ctr" rtl="0"/>
                      <a:r>
                        <a:rPr lang="it-IT" sz="1400" dirty="0">
                          <a:effectLst/>
                        </a:rPr>
                        <a:t>5</a:t>
                      </a:r>
                    </a:p>
                  </a:txBody>
                  <a:tcPr marL="17671" marR="17671" marT="17671" marB="17671"/>
                </a:tc>
              </a:tr>
              <a:tr h="186688">
                <a:tc>
                  <a:txBody>
                    <a:bodyPr/>
                    <a:lstStyle/>
                    <a:p>
                      <a:pPr rtl="0"/>
                      <a:r>
                        <a:rPr lang="it-IT" sz="1400" b="1">
                          <a:effectLst/>
                        </a:rPr>
                        <a:t>Open source</a:t>
                      </a:r>
                    </a:p>
                  </a:txBody>
                  <a:tcPr marL="17671" marR="17671" marT="17671" marB="17671">
                    <a:solidFill>
                      <a:schemeClr val="accent4">
                        <a:lumMod val="60000"/>
                        <a:lumOff val="40000"/>
                      </a:schemeClr>
                    </a:solidFill>
                  </a:tcPr>
                </a:tc>
                <a:tc>
                  <a:txBody>
                    <a:bodyPr/>
                    <a:lstStyle/>
                    <a:p>
                      <a:pPr algn="ctr" rtl="0"/>
                      <a:r>
                        <a:rPr lang="it-IT" sz="1400">
                          <a:effectLst/>
                        </a:rPr>
                        <a:t>0</a:t>
                      </a:r>
                    </a:p>
                  </a:txBody>
                  <a:tcPr marL="17671" marR="17671" marT="17671" marB="17671"/>
                </a:tc>
                <a:tc>
                  <a:txBody>
                    <a:bodyPr/>
                    <a:lstStyle/>
                    <a:p>
                      <a:pPr algn="ctr" rtl="0"/>
                      <a:r>
                        <a:rPr lang="it-IT" sz="1600" b="1" dirty="0">
                          <a:solidFill>
                            <a:schemeClr val="accent6">
                              <a:lumMod val="75000"/>
                            </a:schemeClr>
                          </a:solidFill>
                          <a:effectLst/>
                        </a:rPr>
                        <a:t>5</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0</a:t>
                      </a:r>
                    </a:p>
                  </a:txBody>
                  <a:tcPr marL="17671" marR="17671" marT="17671" marB="17671"/>
                </a:tc>
              </a:tr>
              <a:tr h="186688">
                <a:tc>
                  <a:txBody>
                    <a:bodyPr/>
                    <a:lstStyle/>
                    <a:p>
                      <a:pPr rtl="0"/>
                      <a:r>
                        <a:rPr lang="it-IT" sz="1400" b="1">
                          <a:effectLst/>
                        </a:rPr>
                        <a:t>Free</a:t>
                      </a:r>
                    </a:p>
                  </a:txBody>
                  <a:tcPr marL="17671" marR="17671" marT="17671" marB="17671">
                    <a:solidFill>
                      <a:schemeClr val="accent4">
                        <a:lumMod val="60000"/>
                        <a:lumOff val="40000"/>
                      </a:schemeClr>
                    </a:solidFill>
                  </a:tcPr>
                </a:tc>
                <a:tc>
                  <a:txBody>
                    <a:bodyPr/>
                    <a:lstStyle/>
                    <a:p>
                      <a:pPr algn="ctr" rtl="0"/>
                      <a:r>
                        <a:rPr lang="it-IT" sz="1400">
                          <a:effectLst/>
                        </a:rPr>
                        <a:t>3</a:t>
                      </a:r>
                    </a:p>
                  </a:txBody>
                  <a:tcPr marL="17671" marR="17671" marT="17671" marB="17671"/>
                </a:tc>
                <a:tc>
                  <a:txBody>
                    <a:bodyPr/>
                    <a:lstStyle/>
                    <a:p>
                      <a:pPr algn="ctr" rtl="0"/>
                      <a:r>
                        <a:rPr lang="it-IT" sz="1600" b="1" dirty="0" smtClean="0">
                          <a:solidFill>
                            <a:schemeClr val="accent6">
                              <a:lumMod val="75000"/>
                            </a:schemeClr>
                          </a:solidFill>
                          <a:effectLst/>
                        </a:rPr>
                        <a:t>5</a:t>
                      </a:r>
                      <a:endParaRPr lang="it-IT" sz="1600" b="1" dirty="0">
                        <a:solidFill>
                          <a:schemeClr val="accent6">
                            <a:lumMod val="75000"/>
                          </a:schemeClr>
                        </a:solidFill>
                        <a:effectLst/>
                      </a:endParaRPr>
                    </a:p>
                  </a:txBody>
                  <a:tcPr marL="17671" marR="17671" marT="17671" marB="17671"/>
                </a:tc>
                <a:tc>
                  <a:txBody>
                    <a:bodyPr/>
                    <a:lstStyle/>
                    <a:p>
                      <a:pPr algn="ctr" rtl="0"/>
                      <a:r>
                        <a:rPr lang="it-IT" sz="1400">
                          <a:effectLst/>
                        </a:rPr>
                        <a:t>5</a:t>
                      </a:r>
                    </a:p>
                  </a:txBody>
                  <a:tcPr marL="17671" marR="17671" marT="17671" marB="17671"/>
                </a:tc>
                <a:tc>
                  <a:txBody>
                    <a:bodyPr/>
                    <a:lstStyle/>
                    <a:p>
                      <a:pPr algn="ctr" rtl="0"/>
                      <a:r>
                        <a:rPr lang="it-IT" sz="1400" dirty="0">
                          <a:effectLst/>
                        </a:rPr>
                        <a:t>0</a:t>
                      </a:r>
                    </a:p>
                  </a:txBody>
                  <a:tcPr marL="17671" marR="17671" marT="17671" marB="17671"/>
                </a:tc>
              </a:tr>
              <a:tr h="624997">
                <a:tc>
                  <a:txBody>
                    <a:bodyPr/>
                    <a:lstStyle/>
                    <a:p>
                      <a:pPr rtl="0"/>
                      <a:r>
                        <a:rPr lang="it-IT" sz="1400" b="1" dirty="0" smtClean="0">
                          <a:effectLst/>
                        </a:rPr>
                        <a:t>Conoscenze dei team </a:t>
                      </a:r>
                      <a:r>
                        <a:rPr lang="it-IT" sz="1400" b="1" dirty="0" err="1" smtClean="0">
                          <a:effectLst/>
                        </a:rPr>
                        <a:t>members</a:t>
                      </a:r>
                      <a:r>
                        <a:rPr lang="it-IT" sz="1400" b="1" dirty="0" smtClean="0">
                          <a:effectLst/>
                        </a:rPr>
                        <a:t> sulla componente</a:t>
                      </a:r>
                      <a:endParaRPr lang="it-IT" sz="1400" b="1" dirty="0">
                        <a:effectLst/>
                      </a:endParaRPr>
                    </a:p>
                  </a:txBody>
                  <a:tcPr marL="17671" marR="17671" marT="17671" marB="17671">
                    <a:solidFill>
                      <a:schemeClr val="accent4">
                        <a:lumMod val="60000"/>
                        <a:lumOff val="40000"/>
                      </a:schemeClr>
                    </a:solidFill>
                  </a:tcPr>
                </a:tc>
                <a:tc>
                  <a:txBody>
                    <a:bodyPr/>
                    <a:lstStyle/>
                    <a:p>
                      <a:pPr algn="ctr" rtl="0"/>
                      <a:r>
                        <a:rPr lang="it-IT" sz="1400" dirty="0">
                          <a:effectLst/>
                        </a:rPr>
                        <a:t>3</a:t>
                      </a:r>
                    </a:p>
                  </a:txBody>
                  <a:tcPr marL="17671" marR="17671" marT="17671" marB="17671"/>
                </a:tc>
                <a:tc>
                  <a:txBody>
                    <a:bodyPr/>
                    <a:lstStyle/>
                    <a:p>
                      <a:pPr algn="ctr" rtl="0"/>
                      <a:r>
                        <a:rPr lang="it-IT" sz="1600" b="1" dirty="0">
                          <a:solidFill>
                            <a:schemeClr val="accent6">
                              <a:lumMod val="75000"/>
                            </a:schemeClr>
                          </a:solidFill>
                          <a:effectLst/>
                        </a:rPr>
                        <a:t>4</a:t>
                      </a:r>
                    </a:p>
                  </a:txBody>
                  <a:tcPr marL="17671" marR="17671" marT="17671" marB="17671"/>
                </a:tc>
                <a:tc>
                  <a:txBody>
                    <a:bodyPr/>
                    <a:lstStyle/>
                    <a:p>
                      <a:pPr algn="ctr" rtl="0"/>
                      <a:r>
                        <a:rPr lang="it-IT" sz="1400">
                          <a:effectLst/>
                        </a:rPr>
                        <a:t>0</a:t>
                      </a:r>
                    </a:p>
                  </a:txBody>
                  <a:tcPr marL="17671" marR="17671" marT="17671" marB="17671"/>
                </a:tc>
                <a:tc>
                  <a:txBody>
                    <a:bodyPr/>
                    <a:lstStyle/>
                    <a:p>
                      <a:pPr algn="ctr" rtl="0"/>
                      <a:r>
                        <a:rPr lang="it-IT" sz="1400" dirty="0">
                          <a:effectLst/>
                        </a:rPr>
                        <a:t>1</a:t>
                      </a:r>
                    </a:p>
                  </a:txBody>
                  <a:tcPr marL="17671" marR="17671" marT="17671" marB="17671"/>
                </a:tc>
              </a:tr>
            </a:tbl>
          </a:graphicData>
        </a:graphic>
      </p:graphicFrame>
    </p:spTree>
    <p:extLst>
      <p:ext uri="{BB962C8B-B14F-4D97-AF65-F5344CB8AC3E}">
        <p14:creationId xmlns:p14="http://schemas.microsoft.com/office/powerpoint/2010/main" xmlns="" val="2473970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C:\Users\Lindig\Downloads\Immagine (2).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479619">
            <a:off x="3897469" y="1427003"/>
            <a:ext cx="5554152" cy="4193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pic>
        <p:nvPicPr>
          <p:cNvPr id="12290" name="Picture 2"/>
          <p:cNvPicPr>
            <a:picLocks noChangeAspect="1" noChangeArrowheads="1"/>
          </p:cNvPicPr>
          <p:nvPr/>
        </p:nvPicPr>
        <p:blipFill>
          <a:blip r:embed="rId4"/>
          <a:srcRect/>
          <a:stretch>
            <a:fillRect/>
          </a:stretch>
        </p:blipFill>
        <p:spPr bwMode="auto">
          <a:xfrm rot="21066403">
            <a:off x="350081" y="1390885"/>
            <a:ext cx="3364070" cy="2018442"/>
          </a:xfrm>
          <a:prstGeom prst="rect">
            <a:avLst/>
          </a:prstGeom>
          <a:noFill/>
          <a:ln w="9525">
            <a:noFill/>
            <a:miter lim="800000"/>
            <a:headEnd/>
            <a:tailEnd/>
          </a:ln>
          <a:effectLst/>
          <a:scene3d>
            <a:camera prst="perspectiveHeroicExtremeRightFacing"/>
            <a:lightRig rig="threePt" dir="t"/>
          </a:scene3d>
          <a:sp3d>
            <a:bevelT/>
            <a:bevelB w="165100" prst="coolSlant"/>
          </a:sp3d>
        </p:spPr>
      </p:pic>
      <p:sp>
        <p:nvSpPr>
          <p:cNvPr id="2" name="CasellaDiTesto 1"/>
          <p:cNvSpPr txBox="1"/>
          <p:nvPr/>
        </p:nvSpPr>
        <p:spPr>
          <a:xfrm>
            <a:off x="0" y="4786322"/>
            <a:ext cx="4716740" cy="830997"/>
          </a:xfrm>
          <a:prstGeom prst="rect">
            <a:avLst/>
          </a:prstGeom>
          <a:noFill/>
        </p:spPr>
        <p:txBody>
          <a:bodyPr wrap="none" rtlCol="0">
            <a:spAutoFit/>
          </a:bodyPr>
          <a:lstStyle/>
          <a:p>
            <a:pPr marL="285750" indent="-285750">
              <a:buFont typeface="Wingdings" pitchFamily="2" charset="2"/>
              <a:buChar char="v"/>
            </a:pPr>
            <a:r>
              <a:rPr lang="it-IT" sz="2400" dirty="0" smtClean="0"/>
              <a:t>Data la tabella vista in precedenza</a:t>
            </a:r>
          </a:p>
          <a:p>
            <a:pPr marL="742950" lvl="1" indent="-285750">
              <a:buFont typeface="Courier New" pitchFamily="49" charset="0"/>
              <a:buChar char="o"/>
            </a:pPr>
            <a:r>
              <a:rPr lang="it-IT" sz="2400" dirty="0" smtClean="0"/>
              <a:t>Si è scelto </a:t>
            </a:r>
            <a:r>
              <a:rPr lang="it-IT" sz="2400" dirty="0" err="1" smtClean="0"/>
              <a:t>phpbb</a:t>
            </a:r>
            <a:endParaRPr lang="it-IT" sz="2400" dirty="0"/>
          </a:p>
        </p:txBody>
      </p:sp>
      <p:sp>
        <p:nvSpPr>
          <p:cNvPr id="8" name="CasellaDiTesto 7"/>
          <p:cNvSpPr txBox="1"/>
          <p:nvPr/>
        </p:nvSpPr>
        <p:spPr>
          <a:xfrm>
            <a:off x="2187823" y="-171400"/>
            <a:ext cx="4817088" cy="1261884"/>
          </a:xfrm>
          <a:prstGeom prst="rect">
            <a:avLst/>
          </a:prstGeom>
          <a:noFill/>
        </p:spPr>
        <p:txBody>
          <a:bodyPr wrap="none" rtlCol="0">
            <a:spAutoFit/>
          </a:bodyPr>
          <a:lstStyle/>
          <a:p>
            <a:pPr algn="ctr"/>
            <a:r>
              <a:rPr lang="it-IT" sz="4800" b="1" dirty="0" smtClean="0">
                <a:latin typeface="+mj-lt"/>
              </a:rPr>
              <a:t>Obiettivi di design</a:t>
            </a:r>
          </a:p>
          <a:p>
            <a:pPr algn="ctr"/>
            <a:r>
              <a:rPr lang="it-IT" sz="2800" b="1" dirty="0" smtClean="0">
                <a:latin typeface="+mj-lt"/>
              </a:rPr>
              <a:t>Funzionalità COTS Forum (3)</a:t>
            </a:r>
            <a:endParaRPr lang="it-IT"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additive="base">
                                        <p:cTn id="15"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15896"/>
            <a:ext cx="9144000" cy="1384995"/>
          </a:xfrm>
          <a:prstGeom prst="rect">
            <a:avLst/>
          </a:prstGeom>
          <a:noFill/>
        </p:spPr>
        <p:txBody>
          <a:bodyPr wrap="square" rtlCol="0">
            <a:spAutoFit/>
          </a:bodyPr>
          <a:lstStyle/>
          <a:p>
            <a:pPr algn="ctr"/>
            <a:r>
              <a:rPr lang="it-IT" sz="4800" b="1" dirty="0" smtClean="0">
                <a:latin typeface="+mj-lt"/>
              </a:rPr>
              <a:t>Riuso</a:t>
            </a:r>
          </a:p>
          <a:p>
            <a:pPr algn="ctr"/>
            <a:r>
              <a:rPr lang="it-IT" sz="3600" b="1" dirty="0" smtClean="0">
                <a:latin typeface="+mj-lt"/>
              </a:rPr>
              <a:t>Design Pattern, Forum</a:t>
            </a:r>
            <a:endParaRPr lang="it-IT" sz="12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87524" y="1420767"/>
            <a:ext cx="8568952" cy="52973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0464" y="323165"/>
            <a:ext cx="9144000" cy="646331"/>
          </a:xfrm>
          <a:prstGeom prst="rect">
            <a:avLst/>
          </a:prstGeom>
          <a:noFill/>
        </p:spPr>
        <p:txBody>
          <a:bodyPr wrap="square" rtlCol="0">
            <a:spAutoFit/>
          </a:bodyPr>
          <a:lstStyle/>
          <a:p>
            <a:pPr algn="ctr"/>
            <a:r>
              <a:rPr lang="it-IT" sz="3600" b="1" dirty="0" smtClean="0">
                <a:latin typeface="+mj-lt"/>
              </a:rPr>
              <a:t>Mapping Da Contratti ad Eccezioni</a:t>
            </a:r>
            <a:endParaRPr lang="it-IT" sz="1000" dirty="0">
              <a:latin typeface="+mj-lt"/>
            </a:endParaRPr>
          </a:p>
        </p:txBody>
      </p:sp>
      <p:sp>
        <p:nvSpPr>
          <p:cNvPr id="5" name="Rectangle 1"/>
          <p:cNvSpPr>
            <a:spLocks noChangeArrowheads="1"/>
          </p:cNvSpPr>
          <p:nvPr/>
        </p:nvSpPr>
        <p:spPr bwMode="auto">
          <a:xfrm>
            <a:off x="197886" y="4365104"/>
            <a:ext cx="9145016"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idQuestionario</a:t>
            </a:r>
            <a:r>
              <a:rPr kumimoji="0" lang="it-IT" b="0" i="0" u="none" strike="noStrike" cap="none" normalizeH="0" baseline="0" dirty="0" smtClean="0">
                <a:ln>
                  <a:noFill/>
                </a:ln>
                <a:solidFill>
                  <a:srgbClr val="0070C0"/>
                </a:solidFill>
                <a:effectLst/>
                <a:latin typeface="Arial" pitchFamily="34" charset="0"/>
                <a:cs typeface="Arial" pitchFamily="34" charset="0"/>
              </a:rPr>
              <a:t>&gt;0 AND domanda != </a:t>
            </a:r>
            <a:r>
              <a:rPr kumimoji="0" lang="it-IT" b="0" i="0" u="none" strike="noStrike" cap="none" normalizeH="0" baseline="0" dirty="0" err="1" smtClean="0">
                <a:ln>
                  <a:noFill/>
                </a:ln>
                <a:solidFill>
                  <a:srgbClr val="0070C0"/>
                </a:solidFill>
                <a:effectLst/>
                <a:latin typeface="Arial" pitchFamily="34" charset="0"/>
                <a:cs typeface="Arial" pitchFamily="34" charset="0"/>
              </a:rPr>
              <a:t>null</a:t>
            </a:r>
            <a:r>
              <a:rPr kumimoji="0" lang="it-IT" sz="4400" b="0" i="0" u="none" strike="noStrike" cap="none" normalizeH="0" baseline="0" dirty="0" smtClean="0">
                <a:ln>
                  <a:noFill/>
                </a:ln>
                <a:solidFill>
                  <a:srgbClr val="0070C0"/>
                </a:solidFill>
                <a:effectLst/>
                <a:latin typeface="Arial" pitchFamily="34" charset="0"/>
                <a:cs typeface="Arial" pitchFamily="34" charset="0"/>
              </a:rPr>
              <a:t/>
            </a:r>
            <a:br>
              <a:rPr kumimoji="0" lang="it-IT" sz="4400" b="0" i="0" u="none" strike="noStrike" cap="none" normalizeH="0" baseline="0" dirty="0" smtClean="0">
                <a:ln>
                  <a:noFill/>
                </a:ln>
                <a:solidFill>
                  <a:srgbClr val="0070C0"/>
                </a:solidFill>
                <a:effectLst/>
                <a:latin typeface="Arial" pitchFamily="34" charset="0"/>
                <a:cs typeface="Arial" pitchFamily="34" charset="0"/>
              </a:rPr>
            </a:br>
            <a:r>
              <a:rPr kumimoji="0" lang="it-IT" b="0" i="0" u="none" strike="noStrike" cap="none" normalizeH="0" baseline="0" dirty="0" smtClean="0">
                <a:ln>
                  <a:noFill/>
                </a:ln>
                <a:solidFill>
                  <a:srgbClr val="0070C0"/>
                </a:solidFill>
                <a:effectLst/>
                <a:latin typeface="Arial" pitchFamily="34" charset="0"/>
                <a:cs typeface="Arial" pitchFamily="34" charset="0"/>
              </a:rPr>
              <a:t>* @post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a:t>
            </a:r>
            <a:r>
              <a:rPr kumimoji="0" lang="it-IT" b="0" i="0" u="none" strike="noStrike" cap="none" normalizeH="0" baseline="0" dirty="0" err="1" smtClean="0">
                <a:ln>
                  <a:noFill/>
                </a:ln>
                <a:solidFill>
                  <a:srgbClr val="0070C0"/>
                </a:solidFill>
                <a:effectLst/>
                <a:latin typeface="Arial" pitchFamily="34" charset="0"/>
                <a:cs typeface="Arial" pitchFamily="34" charset="0"/>
              </a:rPr>
              <a:t>pre</a:t>
            </a:r>
            <a:r>
              <a:rPr kumimoji="0" lang="it-IT" b="0" i="0" u="none" strike="noStrike" cap="none" normalizeH="0" baseline="0" dirty="0" smtClean="0">
                <a:ln>
                  <a:noFill/>
                </a:ln>
                <a:solidFill>
                  <a:srgbClr val="0070C0"/>
                </a:solidFill>
                <a:effectLst/>
                <a:latin typeface="Arial" pitchFamily="34" charset="0"/>
                <a:cs typeface="Arial" pitchFamily="34" charset="0"/>
              </a:rPr>
              <a:t> </a:t>
            </a:r>
            <a:r>
              <a:rPr kumimoji="0" lang="it-IT" b="0" i="0" u="none" strike="noStrike" cap="none" normalizeH="0" baseline="0" dirty="0" err="1" smtClean="0">
                <a:ln>
                  <a:noFill/>
                </a:ln>
                <a:solidFill>
                  <a:srgbClr val="0070C0"/>
                </a:solidFill>
                <a:effectLst/>
                <a:latin typeface="Arial" pitchFamily="34" charset="0"/>
                <a:cs typeface="Arial" pitchFamily="34" charset="0"/>
              </a:rPr>
              <a:t>questionario.getDomande.size</a:t>
            </a:r>
            <a:r>
              <a:rPr kumimoji="0" lang="it-IT" b="0" i="0" u="none" strike="noStrike" cap="none" normalizeH="0" baseline="0" dirty="0" smtClean="0">
                <a:ln>
                  <a:noFill/>
                </a:ln>
                <a:solidFill>
                  <a:srgbClr val="0070C0"/>
                </a:solidFill>
                <a:effectLst/>
                <a:latin typeface="Arial" pitchFamily="34" charset="0"/>
                <a:cs typeface="Arial" pitchFamily="34" charset="0"/>
              </a:rPr>
              <a:t>() +1</a:t>
            </a:r>
            <a:r>
              <a:rPr kumimoji="0" lang="it-IT" sz="800" b="0" i="0" u="none" strike="noStrike" cap="none" normalizeH="0" baseline="0" dirty="0" smtClean="0">
                <a:ln>
                  <a:noFill/>
                </a:ln>
                <a:solidFill>
                  <a:srgbClr val="0070C0"/>
                </a:solidFill>
                <a:effectLst/>
                <a:latin typeface="Arial" pitchFamily="34" charset="0"/>
                <a:cs typeface="Arial" pitchFamily="34" charset="0"/>
              </a:rPr>
              <a:t/>
            </a:r>
            <a:br>
              <a:rPr kumimoji="0" lang="it-IT" sz="800" b="0" i="0" u="none" strike="noStrike" cap="none" normalizeH="0" baseline="0" dirty="0" smtClean="0">
                <a:ln>
                  <a:noFill/>
                </a:ln>
                <a:solidFill>
                  <a:srgbClr val="0070C0"/>
                </a:solidFill>
                <a:effectLst/>
                <a:latin typeface="Arial" pitchFamily="34" charset="0"/>
                <a:cs typeface="Arial" pitchFamily="34" charset="0"/>
              </a:rPr>
            </a:br>
            <a:endParaRPr kumimoji="0" lang="it-IT" sz="1800" b="0" i="0" u="none" strike="noStrike" cap="none" normalizeH="0" baseline="0" dirty="0" smtClean="0">
              <a:ln>
                <a:noFill/>
              </a:ln>
              <a:solidFill>
                <a:srgbClr val="0070C0"/>
              </a:solidFill>
              <a:effectLst/>
              <a:latin typeface="Arial" pitchFamily="34" charset="0"/>
              <a:cs typeface="Arial" pitchFamily="34" charset="0"/>
            </a:endParaRPr>
          </a:p>
        </p:txBody>
      </p:sp>
      <p:sp>
        <p:nvSpPr>
          <p:cNvPr id="6" name="CasellaDiTesto 5"/>
          <p:cNvSpPr txBox="1"/>
          <p:nvPr/>
        </p:nvSpPr>
        <p:spPr>
          <a:xfrm>
            <a:off x="226610" y="1628800"/>
            <a:ext cx="8358246" cy="1723549"/>
          </a:xfrm>
          <a:prstGeom prst="rect">
            <a:avLst/>
          </a:prstGeom>
          <a:noFill/>
        </p:spPr>
        <p:txBody>
          <a:bodyPr wrap="square" rtlCol="0">
            <a:spAutoFit/>
          </a:bodyPr>
          <a:lstStyle/>
          <a:p>
            <a:pPr marL="285750" indent="-285750">
              <a:buFont typeface="Wingdings" pitchFamily="2" charset="2"/>
              <a:buChar char="v"/>
            </a:pPr>
            <a:r>
              <a:rPr lang="it-IT" sz="2200" dirty="0" smtClean="0">
                <a:latin typeface="+mj-lt"/>
                <a:cs typeface="Arial" pitchFamily="34" charset="0"/>
              </a:rPr>
              <a:t>Non sono state controllate le invarianti</a:t>
            </a:r>
          </a:p>
          <a:p>
            <a:pPr marL="742950" lvl="1" indent="-285750">
              <a:buFont typeface="Courier New" pitchFamily="49" charset="0"/>
              <a:buChar char="o"/>
            </a:pPr>
            <a:r>
              <a:rPr lang="it-IT" sz="2200" dirty="0" smtClean="0">
                <a:latin typeface="+mj-lt"/>
                <a:cs typeface="Arial" pitchFamily="34" charset="0"/>
              </a:rPr>
              <a:t>Non avrebbe Individuato molti bug perché:</a:t>
            </a:r>
          </a:p>
          <a:p>
            <a:pPr marL="1200150" lvl="2" indent="-285750">
              <a:buFont typeface="Arial" pitchFamily="34" charset="0"/>
              <a:buChar char="•"/>
            </a:pPr>
            <a:r>
              <a:rPr lang="it-IT" sz="2200" dirty="0" smtClean="0">
                <a:latin typeface="+mj-lt"/>
                <a:cs typeface="Arial" pitchFamily="34" charset="0"/>
              </a:rPr>
              <a:t>Il testing di unità è stato eseguito dallo sviluppatore stesso</a:t>
            </a:r>
          </a:p>
          <a:p>
            <a:pPr marL="1200150" lvl="2" indent="-285750">
              <a:buFont typeface="Arial" pitchFamily="34" charset="0"/>
              <a:buChar char="•"/>
            </a:pPr>
            <a:r>
              <a:rPr lang="it-IT" sz="2200" dirty="0" smtClean="0">
                <a:latin typeface="+mj-lt"/>
                <a:cs typeface="Arial" pitchFamily="34" charset="0"/>
              </a:rPr>
              <a:t>Molto ridondate</a:t>
            </a:r>
            <a:r>
              <a:rPr lang="it-IT" sz="2200" dirty="0" smtClean="0">
                <a:latin typeface="Arial" pitchFamily="34" charset="0"/>
                <a:cs typeface="Arial" pitchFamily="34" charset="0"/>
              </a:rPr>
              <a:t>.</a:t>
            </a:r>
          </a:p>
          <a:p>
            <a:endParaRPr lang="it-IT" dirty="0" smtClean="0"/>
          </a:p>
        </p:txBody>
      </p:sp>
      <p:sp>
        <p:nvSpPr>
          <p:cNvPr id="2" name="CasellaDiTesto 1"/>
          <p:cNvSpPr txBox="1"/>
          <p:nvPr/>
        </p:nvSpPr>
        <p:spPr>
          <a:xfrm>
            <a:off x="971600" y="3718773"/>
            <a:ext cx="6571927" cy="707886"/>
          </a:xfrm>
          <a:prstGeom prst="rect">
            <a:avLst/>
          </a:prstGeom>
          <a:noFill/>
        </p:spPr>
        <p:txBody>
          <a:bodyPr wrap="none" rtlCol="0">
            <a:spAutoFit/>
          </a:bodyPr>
          <a:lstStyle/>
          <a:p>
            <a:pPr algn="ctr"/>
            <a:r>
              <a:rPr lang="it-IT" sz="2200" b="1" dirty="0" smtClean="0"/>
              <a:t>OCL classe </a:t>
            </a:r>
            <a:r>
              <a:rPr lang="it-IT" sz="2200" b="1" dirty="0" err="1" smtClean="0"/>
              <a:t>ControlQuestionario</a:t>
            </a:r>
            <a:endParaRPr lang="it-IT" sz="2200" b="1" dirty="0" smtClean="0"/>
          </a:p>
          <a:p>
            <a:pPr algn="ctr"/>
            <a:r>
              <a:rPr lang="it-IT" b="1" dirty="0" smtClean="0"/>
              <a:t>metodo </a:t>
            </a:r>
            <a:r>
              <a:rPr lang="it-IT" b="1" dirty="0" err="1" smtClean="0"/>
              <a:t>inserisciDomanda</a:t>
            </a:r>
            <a:r>
              <a:rPr lang="it-IT" b="1" dirty="0" smtClean="0"/>
              <a:t>(</a:t>
            </a:r>
            <a:r>
              <a:rPr lang="it-IT" b="1" dirty="0" err="1" smtClean="0"/>
              <a:t>int</a:t>
            </a:r>
            <a:r>
              <a:rPr lang="it-IT" b="1" dirty="0" smtClean="0"/>
              <a:t> </a:t>
            </a:r>
            <a:r>
              <a:rPr lang="it-IT" b="1" dirty="0" err="1" smtClean="0"/>
              <a:t>IdQuestionario</a:t>
            </a:r>
            <a:r>
              <a:rPr lang="it-IT" b="1" dirty="0" smtClean="0"/>
              <a:t>, Domanda </a:t>
            </a:r>
            <a:r>
              <a:rPr lang="it-IT" b="1" dirty="0" err="1" smtClean="0"/>
              <a:t>domanda</a:t>
            </a:r>
            <a:r>
              <a:rPr lang="it-IT" b="1" dirty="0" smtClean="0"/>
              <a:t>)</a:t>
            </a:r>
            <a:endParaRPr lang="it-IT" b="1" dirty="0"/>
          </a:p>
        </p:txBody>
      </p:sp>
    </p:spTree>
    <p:extLst>
      <p:ext uri="{BB962C8B-B14F-4D97-AF65-F5344CB8AC3E}">
        <p14:creationId xmlns:p14="http://schemas.microsoft.com/office/powerpoint/2010/main" xmlns="" val="3312797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D:\Tony\Omini\omini_puzzle.jpg"/>
          <p:cNvPicPr>
            <a:picLocks noChangeAspect="1" noChangeArrowheads="1"/>
          </p:cNvPicPr>
          <p:nvPr/>
        </p:nvPicPr>
        <p:blipFill>
          <a:blip r:embed="rId3"/>
          <a:srcRect/>
          <a:stretch>
            <a:fillRect/>
          </a:stretch>
        </p:blipFill>
        <p:spPr bwMode="auto">
          <a:xfrm>
            <a:off x="5781891" y="4286256"/>
            <a:ext cx="3482080" cy="2551754"/>
          </a:xfrm>
          <a:prstGeom prst="rect">
            <a:avLst/>
          </a:prstGeom>
          <a:noFill/>
        </p:spPr>
      </p:pic>
      <p:pic>
        <p:nvPicPr>
          <p:cNvPr id="5122" name="Picture 2" descr="D:\Tony\Omini\omino_contratto.jpg"/>
          <p:cNvPicPr>
            <a:picLocks noChangeAspect="1" noChangeArrowheads="1"/>
          </p:cNvPicPr>
          <p:nvPr/>
        </p:nvPicPr>
        <p:blipFill>
          <a:blip r:embed="rId4"/>
          <a:srcRect/>
          <a:stretch>
            <a:fillRect/>
          </a:stretch>
        </p:blipFill>
        <p:spPr bwMode="auto">
          <a:xfrm>
            <a:off x="6824739" y="1119972"/>
            <a:ext cx="1867639" cy="2023276"/>
          </a:xfrm>
          <a:prstGeom prst="rect">
            <a:avLst/>
          </a:prstGeom>
          <a:noFill/>
        </p:spPr>
      </p:pic>
      <p:sp>
        <p:nvSpPr>
          <p:cNvPr id="2" name="CasellaDiTesto 1"/>
          <p:cNvSpPr txBox="1"/>
          <p:nvPr/>
        </p:nvSpPr>
        <p:spPr>
          <a:xfrm>
            <a:off x="39154" y="450303"/>
            <a:ext cx="9144000" cy="1107996"/>
          </a:xfrm>
          <a:prstGeom prst="rect">
            <a:avLst/>
          </a:prstGeom>
          <a:noFill/>
        </p:spPr>
        <p:txBody>
          <a:bodyPr wrap="square" rtlCol="0">
            <a:spAutoFit/>
          </a:bodyPr>
          <a:lstStyle/>
          <a:p>
            <a:pPr algn="ctr"/>
            <a:r>
              <a:rPr lang="it-IT" sz="4800" b="1" dirty="0" smtClean="0">
                <a:latin typeface="+mj-lt"/>
              </a:rPr>
              <a:t>Pro\Contro del ODD</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Nella prima versione dell’ ODD </a:t>
            </a:r>
          </a:p>
          <a:p>
            <a:pPr lvl="2"/>
            <a:r>
              <a:rPr lang="it-IT" sz="2000" dirty="0" smtClean="0">
                <a:latin typeface="Arial" pitchFamily="34" charset="0"/>
                <a:cs typeface="Arial" pitchFamily="34" charset="0"/>
              </a:rPr>
              <a:t>Design Pattern poco descritti</a:t>
            </a:r>
          </a:p>
          <a:p>
            <a:pPr lvl="1"/>
            <a:r>
              <a:rPr lang="it-IT" sz="2200" dirty="0" smtClean="0">
                <a:latin typeface="Arial" pitchFamily="34" charset="0"/>
                <a:cs typeface="Arial" pitchFamily="34" charset="0"/>
              </a:rPr>
              <a:t>Nell’ultima versione dell’ODD </a:t>
            </a:r>
          </a:p>
          <a:p>
            <a:pPr lvl="2"/>
            <a:r>
              <a:rPr lang="it-IT" sz="2000" dirty="0" smtClean="0">
                <a:latin typeface="Arial" pitchFamily="34" charset="0"/>
                <a:cs typeface="Arial" pitchFamily="34" charset="0"/>
              </a:rPr>
              <a:t>Alcuni </a:t>
            </a:r>
            <a:r>
              <a:rPr lang="it-IT" sz="2000" dirty="0" err="1" smtClean="0">
                <a:latin typeface="Arial" pitchFamily="34" charset="0"/>
                <a:cs typeface="Arial" pitchFamily="34" charset="0"/>
              </a:rPr>
              <a:t>Javadoc</a:t>
            </a:r>
            <a:r>
              <a:rPr lang="it-IT" sz="2000" dirty="0" smtClean="0">
                <a:latin typeface="Arial" pitchFamily="34" charset="0"/>
                <a:cs typeface="Arial" pitchFamily="34" charset="0"/>
              </a:rPr>
              <a:t> sono in inglese altri in italiano</a:t>
            </a:r>
          </a:p>
          <a:p>
            <a:pPr lvl="1">
              <a:buNone/>
            </a:pPr>
            <a:endParaRPr lang="it-IT" dirty="0" smtClean="0"/>
          </a:p>
          <a:p>
            <a:r>
              <a:rPr lang="it-IT" b="1" dirty="0" smtClean="0">
                <a:solidFill>
                  <a:srgbClr val="00B050"/>
                </a:solidFill>
              </a:rPr>
              <a:t>Pro:</a:t>
            </a:r>
          </a:p>
          <a:p>
            <a:pPr lvl="1"/>
            <a:r>
              <a:rPr lang="it-IT" sz="2200" dirty="0">
                <a:latin typeface="Arial" pitchFamily="34" charset="0"/>
                <a:cs typeface="Arial" pitchFamily="34" charset="0"/>
              </a:rPr>
              <a:t>Nonostante non tutte le funzionalità siano state implementate</a:t>
            </a:r>
          </a:p>
          <a:p>
            <a:pPr lvl="2"/>
            <a:r>
              <a:rPr lang="it-IT" sz="2000" dirty="0">
                <a:latin typeface="Arial" pitchFamily="34" charset="0"/>
                <a:cs typeface="Arial" pitchFamily="34" charset="0"/>
              </a:rPr>
              <a:t>Il database di queste parti è presente</a:t>
            </a:r>
          </a:p>
          <a:p>
            <a:pPr lvl="2"/>
            <a:r>
              <a:rPr lang="it-IT" sz="2000" dirty="0">
                <a:latin typeface="Arial" pitchFamily="34" charset="0"/>
                <a:cs typeface="Arial" pitchFamily="34" charset="0"/>
              </a:rPr>
              <a:t>E coerente con la fase di analisi</a:t>
            </a:r>
          </a:p>
          <a:p>
            <a:pPr lvl="1"/>
            <a:endParaRPr lang="it-IT"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par>
                                <p:cTn id="34" presetID="22" presetClass="entr" presetSubtype="4" fill="hold" nodeType="withEffect">
                                  <p:stCondLst>
                                    <p:cond delay="0"/>
                                  </p:stCondLst>
                                  <p:childTnLst>
                                    <p:set>
                                      <p:cBhvr>
                                        <p:cTn id="35" dur="1" fill="hold">
                                          <p:stCondLst>
                                            <p:cond delay="0"/>
                                          </p:stCondLst>
                                        </p:cTn>
                                        <p:tgtEl>
                                          <p:spTgt spid="5124"/>
                                        </p:tgtEl>
                                        <p:attrNameLst>
                                          <p:attrName>style.visibility</p:attrName>
                                        </p:attrNameLst>
                                      </p:cBhvr>
                                      <p:to>
                                        <p:strVal val="visible"/>
                                      </p:to>
                                    </p:set>
                                    <p:animEffect transition="in" filter="wipe(down)">
                                      <p:cBhvr>
                                        <p:cTn id="36"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Scenari identificativi del sistema</a:t>
            </a:r>
            <a:endParaRPr lang="it-IT" sz="2800" b="1" dirty="0" smtClean="0">
              <a:latin typeface="+mj-lt"/>
            </a:endParaRP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3382119601"/>
              </p:ext>
            </p:extLst>
          </p:nvPr>
        </p:nvGraphicFramePr>
        <p:xfrm>
          <a:off x="0" y="1285860"/>
          <a:ext cx="9144000" cy="5212080"/>
        </p:xfrm>
        <a:graphic>
          <a:graphicData uri="http://schemas.openxmlformats.org/drawingml/2006/table">
            <a:tbl>
              <a:tblPr firstRow="1" bandRow="1">
                <a:tableStyleId>{5C22544A-7EE6-4342-B048-85BDC9FD1C3A}</a:tableStyleId>
              </a:tblPr>
              <a:tblGrid>
                <a:gridCol w="2434119"/>
                <a:gridCol w="6709881"/>
              </a:tblGrid>
              <a:tr h="320844">
                <a:tc>
                  <a:txBody>
                    <a:bodyPr/>
                    <a:lstStyle/>
                    <a:p>
                      <a:r>
                        <a:rPr lang="it-IT" b="1" dirty="0" smtClean="0"/>
                        <a:t>Nome Scenario</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b="0" kern="1200" dirty="0" smtClean="0">
                          <a:solidFill>
                            <a:schemeClr val="lt1"/>
                          </a:solidFill>
                          <a:latin typeface="+mn-lt"/>
                          <a:ea typeface="+mn-ea"/>
                          <a:cs typeface="+mn-cs"/>
                        </a:rPr>
                        <a:t>Compilazione Questionario</a:t>
                      </a:r>
                    </a:p>
                  </a:txBody>
                  <a:tcPr/>
                </a:tc>
              </a:tr>
              <a:tr h="320844">
                <a:tc>
                  <a:txBody>
                    <a:bodyPr/>
                    <a:lstStyle/>
                    <a:p>
                      <a:r>
                        <a:rPr lang="it-IT" b="1" dirty="0" smtClean="0"/>
                        <a:t>Attori partecipanti</a:t>
                      </a:r>
                      <a:endParaRPr lang="it-IT"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800" kern="1200" dirty="0" smtClean="0">
                          <a:solidFill>
                            <a:schemeClr val="dk1"/>
                          </a:solidFill>
                          <a:latin typeface="+mn-lt"/>
                          <a:ea typeface="+mn-ea"/>
                          <a:cs typeface="+mn-cs"/>
                        </a:rPr>
                        <a:t>Giovanna: Genitore</a:t>
                      </a:r>
                    </a:p>
                  </a:txBody>
                  <a:tcPr/>
                </a:tc>
              </a:tr>
              <a:tr h="3930343">
                <a:tc>
                  <a:txBody>
                    <a:bodyPr/>
                    <a:lstStyle/>
                    <a:p>
                      <a:r>
                        <a:rPr lang="it-IT" b="1" dirty="0" smtClean="0"/>
                        <a:t>Flusso degli eventi</a:t>
                      </a:r>
                      <a:endParaRPr lang="it-IT" b="1" dirty="0"/>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è mamma di un bambino all'asilo e chiacchierando con le altre mamme ha saputo che c'è un nuovo questionario disponibile riguardante il servizio mensa che ancora non ha compilato.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si collega ad @silo e dopo aver effettuato il login, clicca su Questionari.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Giovanna seleziona Questionario qualità Mensa.</a:t>
                      </a:r>
                    </a:p>
                    <a:p>
                      <a:pPr marL="800100" marR="0" lvl="1"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it-IT" dirty="0" smtClean="0"/>
                        <a:t>Il sistema mostra a</a:t>
                      </a:r>
                      <a:r>
                        <a:rPr lang="it-IT" baseline="0" dirty="0" smtClean="0"/>
                        <a:t> Giovanna </a:t>
                      </a:r>
                      <a:r>
                        <a:rPr lang="it-IT" dirty="0" smtClean="0"/>
                        <a:t>il questionario da compilare.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salta le domande relative ai propri dati personali perché già compilate e risponde alle altre domande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it-IT" dirty="0" smtClean="0"/>
                        <a:t>Giovanna sottomette il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lang="it-IT" dirty="0" smtClean="0"/>
                        <a:t>7.    Il sistema mostra un messaggio con scritto “Grazie per aver compilato il questionario”.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5"/>
                        <a:tabLst/>
                        <a:defRPr/>
                      </a:pPr>
                      <a:endParaRPr lang="it-IT" dirty="0" smtClean="0"/>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342900" lvl="0" indent="-342900" algn="l">
                        <a:buFont typeface="+mj-lt"/>
                        <a:buAutoNum type="arabicPeriod"/>
                      </a:pPr>
                      <a:endParaRPr lang="it-IT" dirty="0"/>
                    </a:p>
                  </a:txBody>
                  <a:tcPr/>
                </a:tc>
              </a:tr>
            </a:tbl>
          </a:graphicData>
        </a:graphic>
      </p:graphicFrame>
      <p:sp>
        <p:nvSpPr>
          <p:cNvPr id="5" name="CasellaDiTesto 4"/>
          <p:cNvSpPr txBox="1"/>
          <p:nvPr/>
        </p:nvSpPr>
        <p:spPr>
          <a:xfrm>
            <a:off x="1428728" y="6488668"/>
            <a:ext cx="6176884" cy="400110"/>
          </a:xfrm>
          <a:prstGeom prst="rect">
            <a:avLst/>
          </a:prstGeom>
          <a:noFill/>
        </p:spPr>
        <p:txBody>
          <a:bodyPr wrap="none" rtlCol="0">
            <a:spAutoFit/>
          </a:bodyPr>
          <a:lstStyle/>
          <a:p>
            <a:r>
              <a:rPr lang="it-IT" sz="2000" b="1" dirty="0" smtClean="0">
                <a:solidFill>
                  <a:schemeClr val="accent5">
                    <a:lumMod val="50000"/>
                  </a:schemeClr>
                </a:solidFill>
              </a:rPr>
              <a:t>Tracciabilità Nome file</a:t>
            </a:r>
            <a:r>
              <a:rPr lang="it-IT" b="1" dirty="0" smtClean="0"/>
              <a:t>: SC_H_49_Compilazione questionario</a:t>
            </a:r>
            <a:endParaRPr lang="it-IT"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846659"/>
          </a:xfrm>
          <a:prstGeom prst="rect">
            <a:avLst/>
          </a:prstGeom>
          <a:noFill/>
        </p:spPr>
        <p:txBody>
          <a:bodyPr wrap="square" rtlCol="0">
            <a:spAutoFit/>
          </a:bodyPr>
          <a:lstStyle/>
          <a:p>
            <a:pPr algn="ctr"/>
            <a:r>
              <a:rPr lang="it-IT" sz="4800" b="1" dirty="0" smtClean="0">
                <a:latin typeface="+mj-lt"/>
              </a:rPr>
              <a:t>Obiettivi di Implementazione</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285720" y="2500306"/>
            <a:ext cx="8429684" cy="392909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dirty="0" smtClean="0"/>
              <a:t>Implementare sottosistemi con </a:t>
            </a:r>
            <a:r>
              <a:rPr lang="en-US" dirty="0" err="1" smtClean="0"/>
              <a:t>priorità</a:t>
            </a:r>
            <a:r>
              <a:rPr lang="en-US" dirty="0" smtClean="0"/>
              <a:t> </a:t>
            </a:r>
            <a:r>
              <a:rPr lang="en-US" dirty="0" err="1" smtClean="0"/>
              <a:t>alta</a:t>
            </a:r>
            <a:endParaRPr lang="en-US" dirty="0" smtClean="0"/>
          </a:p>
          <a:p>
            <a:pPr marL="365760" lvl="1" indent="0"/>
            <a:r>
              <a:rPr lang="en-US" dirty="0" smtClean="0"/>
              <a:t> </a:t>
            </a:r>
            <a:r>
              <a:rPr lang="en-US" dirty="0" err="1" smtClean="0"/>
              <a:t>Questionari</a:t>
            </a:r>
            <a:endParaRPr lang="en-US" dirty="0" smtClean="0"/>
          </a:p>
          <a:p>
            <a:pPr marL="0" indent="0"/>
            <a:r>
              <a:rPr lang="en-US" dirty="0" smtClean="0"/>
              <a:t>Testing di </a:t>
            </a:r>
            <a:r>
              <a:rPr lang="en-US" dirty="0" err="1" smtClean="0"/>
              <a:t>unità</a:t>
            </a:r>
            <a:endParaRPr lang="en-US" dirty="0" smtClean="0"/>
          </a:p>
          <a:p>
            <a:pPr marL="0" indent="0"/>
            <a:r>
              <a:rPr lang="en-US" dirty="0" smtClean="0"/>
              <a:t>Rispettare la data di </a:t>
            </a:r>
            <a:r>
              <a:rPr lang="en-US" dirty="0" err="1" smtClean="0"/>
              <a:t>consegna</a:t>
            </a:r>
            <a:endParaRPr lang="en-US" dirty="0" smtClean="0"/>
          </a:p>
          <a:p>
            <a:pPr marL="0" indent="0"/>
            <a:endParaRPr lang="en-US" dirty="0" smtClean="0"/>
          </a:p>
          <a:p>
            <a:pPr marL="0" indent="0">
              <a:buNone/>
            </a:pPr>
            <a:r>
              <a:rPr lang="en-US" dirty="0" smtClean="0"/>
              <a:t>Realizzare il sottosistema Questionari in maniera aderente a tutti i requisiti funzionali e non funzionali entro </a:t>
            </a:r>
            <a:r>
              <a:rPr lang="en-US" dirty="0" err="1" smtClean="0"/>
              <a:t>il</a:t>
            </a:r>
            <a:r>
              <a:rPr lang="en-US" dirty="0" smtClean="0"/>
              <a:t> 21/12/2012</a:t>
            </a:r>
          </a:p>
          <a:p>
            <a:pPr marL="0" indent="0"/>
            <a:endParaRPr lang="en-US" dirty="0"/>
          </a:p>
        </p:txBody>
      </p:sp>
      <p:pic>
        <p:nvPicPr>
          <p:cNvPr id="5122" name="Picture 2" descr="D:\Tony\Omini\omino_orologio5.jpg"/>
          <p:cNvPicPr>
            <a:picLocks noChangeAspect="1" noChangeArrowheads="1"/>
          </p:cNvPicPr>
          <p:nvPr/>
        </p:nvPicPr>
        <p:blipFill>
          <a:blip r:embed="rId3"/>
          <a:srcRect/>
          <a:stretch>
            <a:fillRect/>
          </a:stretch>
        </p:blipFill>
        <p:spPr bwMode="auto">
          <a:xfrm>
            <a:off x="7429520" y="1495652"/>
            <a:ext cx="1500198" cy="1466611"/>
          </a:xfrm>
          <a:prstGeom prst="rect">
            <a:avLst/>
          </a:prstGeom>
          <a:ln>
            <a:noFill/>
          </a:ln>
          <a:effectLst>
            <a:softEdge rad="112500"/>
          </a:effectLst>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 calcmode="lin" valueType="num">
                                      <p:cBhvr additive="base">
                                        <p:cTn id="23"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 calcmode="lin" valueType="num">
                                      <p:cBhvr additive="base">
                                        <p:cTn id="29"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2050" name="Picture 2" descr="D:\Tony\Omini\omini-ingranaggi.jpg"/>
          <p:cNvPicPr>
            <a:picLocks noChangeAspect="1" noChangeArrowheads="1"/>
          </p:cNvPicPr>
          <p:nvPr/>
        </p:nvPicPr>
        <p:blipFill>
          <a:blip r:embed="rId3"/>
          <a:srcRect/>
          <a:stretch>
            <a:fillRect/>
          </a:stretch>
        </p:blipFill>
        <p:spPr bwMode="auto">
          <a:xfrm>
            <a:off x="1785918" y="1428736"/>
            <a:ext cx="5080000" cy="3810000"/>
          </a:xfrm>
          <a:prstGeom prst="rect">
            <a:avLst/>
          </a:prstGeom>
          <a:noFill/>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28794" y="428604"/>
            <a:ext cx="5214974" cy="1107996"/>
          </a:xfrm>
          <a:prstGeom prst="rect">
            <a:avLst/>
          </a:prstGeom>
          <a:noFill/>
        </p:spPr>
        <p:txBody>
          <a:bodyPr wrap="square" rtlCol="0">
            <a:spAutoFit/>
          </a:bodyPr>
          <a:lstStyle/>
          <a:p>
            <a:pPr algn="ctr"/>
            <a:r>
              <a:rPr lang="it-IT" sz="4800" b="1" dirty="0" smtClean="0">
                <a:latin typeface="+mj-lt"/>
              </a:rPr>
              <a:t>Demo</a:t>
            </a:r>
            <a:endParaRPr lang="it-IT" sz="2800" b="1" dirty="0" smtClean="0">
              <a:latin typeface="+mj-lt"/>
            </a:endParaRPr>
          </a:p>
          <a:p>
            <a:pPr algn="ctr"/>
            <a:endParaRPr lang="it-IT" dirty="0">
              <a:latin typeface="+mj-lt"/>
            </a:endParaRPr>
          </a:p>
        </p:txBody>
      </p:sp>
      <p:pic>
        <p:nvPicPr>
          <p:cNvPr id="4" name="demo.avi">
            <a:hlinkClick r:id="" action="ppaction://media"/>
          </p:cNvPr>
          <p:cNvPicPr>
            <a:picLocks noRot="1" noChangeAspect="1"/>
          </p:cNvPicPr>
          <p:nvPr>
            <a:videoFile r:link="rId1"/>
          </p:nvPr>
        </p:nvPicPr>
        <p:blipFill>
          <a:blip r:embed="rId4"/>
          <a:stretch>
            <a:fillRect/>
          </a:stretch>
        </p:blipFill>
        <p:spPr>
          <a:xfrm>
            <a:off x="-1922463" y="-228600"/>
            <a:ext cx="12992101" cy="7315200"/>
          </a:xfrm>
          <a:prstGeom prst="rect">
            <a:avLst/>
          </a:prstGeom>
        </p:spPr>
      </p:pic>
    </p:spTree>
    <p:extLst>
      <p:ext uri="{BB962C8B-B14F-4D97-AF65-F5344CB8AC3E}">
        <p14:creationId xmlns:p14="http://schemas.microsoft.com/office/powerpoint/2010/main" xmlns="" val="1558746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41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Difetti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4441" y="1783994"/>
            <a:ext cx="8429684" cy="2725125"/>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a:r>
              <a:rPr lang="en-US" sz="3000" dirty="0" err="1" smtClean="0"/>
              <a:t>Elevata</a:t>
            </a:r>
            <a:r>
              <a:rPr lang="en-US" sz="3000" dirty="0" smtClean="0"/>
              <a:t> </a:t>
            </a:r>
            <a:r>
              <a:rPr lang="en-US" sz="3000" dirty="0" err="1" smtClean="0"/>
              <a:t>complessità</a:t>
            </a:r>
            <a:r>
              <a:rPr lang="en-US" sz="3000" dirty="0" smtClean="0"/>
              <a:t> </a:t>
            </a:r>
            <a:r>
              <a:rPr lang="en-US" sz="3000" dirty="0" err="1" smtClean="0"/>
              <a:t>della</a:t>
            </a:r>
            <a:r>
              <a:rPr lang="en-US" sz="3000" dirty="0" smtClean="0"/>
              <a:t> </a:t>
            </a:r>
            <a:r>
              <a:rPr lang="en-US" sz="3000" dirty="0" err="1" smtClean="0"/>
              <a:t>classe</a:t>
            </a:r>
            <a:endParaRPr lang="en-US" sz="3000" dirty="0" smtClean="0"/>
          </a:p>
          <a:p>
            <a:pPr marL="365760" lvl="1" indent="0"/>
            <a:r>
              <a:rPr lang="en-US" dirty="0" smtClean="0"/>
              <a:t> </a:t>
            </a:r>
            <a:r>
              <a:rPr lang="en-US" dirty="0" err="1" smtClean="0"/>
              <a:t>ControlQuestionario</a:t>
            </a:r>
            <a:endParaRPr lang="en-US" dirty="0" smtClean="0"/>
          </a:p>
          <a:p>
            <a:pPr marL="365760" lvl="1" indent="0"/>
            <a:endParaRPr lang="en-US" dirty="0" smtClean="0"/>
          </a:p>
          <a:p>
            <a:pPr marL="0" indent="0"/>
            <a:r>
              <a:rPr lang="en-US" sz="3000" dirty="0" smtClean="0"/>
              <a:t>Porzioni di codice </a:t>
            </a:r>
            <a:r>
              <a:rPr lang="en-US" sz="3000" dirty="0" err="1" smtClean="0"/>
              <a:t>poco</a:t>
            </a:r>
            <a:r>
              <a:rPr lang="en-US" sz="3000" dirty="0" smtClean="0"/>
              <a:t> commentate</a:t>
            </a:r>
          </a:p>
          <a:p>
            <a:pPr marL="0" indent="0"/>
            <a:endParaRPr lang="en-US" sz="3000" dirty="0" smtClean="0"/>
          </a:p>
          <a:p>
            <a:pPr marL="0" indent="0"/>
            <a:r>
              <a:rPr lang="en-US" sz="3000" dirty="0" err="1" smtClean="0"/>
              <a:t>Presenza</a:t>
            </a:r>
            <a:r>
              <a:rPr lang="en-US" sz="3000" dirty="0" smtClean="0"/>
              <a:t> di un </a:t>
            </a:r>
            <a:r>
              <a:rPr lang="en-US" sz="3000" dirty="0" err="1" smtClean="0"/>
              <a:t>unica</a:t>
            </a:r>
            <a:r>
              <a:rPr lang="en-US" sz="3000" dirty="0" smtClean="0"/>
              <a:t> </a:t>
            </a:r>
            <a:r>
              <a:rPr lang="en-US" sz="3000" dirty="0" err="1" smtClean="0"/>
              <a:t>Eccezione</a:t>
            </a:r>
            <a:endParaRPr lang="en-US" sz="3000" dirty="0" smtClean="0"/>
          </a:p>
          <a:p>
            <a:pPr marL="365760" lvl="1" indent="0"/>
            <a:r>
              <a:rPr lang="en-US" dirty="0" err="1" smtClean="0"/>
              <a:t>QuestionarioException</a:t>
            </a:r>
            <a:endParaRPr lang="en-US"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6146" name="Picture 2" descr="D:\Tony\Omini\omino_soccorso.jpg"/>
          <p:cNvPicPr>
            <a:picLocks noChangeAspect="1" noChangeArrowheads="1"/>
          </p:cNvPicPr>
          <p:nvPr/>
        </p:nvPicPr>
        <p:blipFill>
          <a:blip r:embed="rId3"/>
          <a:srcRect/>
          <a:stretch>
            <a:fillRect/>
          </a:stretch>
        </p:blipFill>
        <p:spPr bwMode="auto">
          <a:xfrm>
            <a:off x="7236296" y="3528455"/>
            <a:ext cx="1121918" cy="15834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71538" y="428604"/>
            <a:ext cx="7715304" cy="1107996"/>
          </a:xfrm>
          <a:prstGeom prst="rect">
            <a:avLst/>
          </a:prstGeom>
          <a:noFill/>
        </p:spPr>
        <p:txBody>
          <a:bodyPr wrap="square" rtlCol="0">
            <a:spAutoFit/>
          </a:bodyPr>
          <a:lstStyle/>
          <a:p>
            <a:pPr algn="ctr"/>
            <a:r>
              <a:rPr lang="it-IT" sz="4800" b="1" dirty="0" smtClean="0">
                <a:latin typeface="+mj-lt"/>
              </a:rPr>
              <a:t>Pregi </a:t>
            </a:r>
            <a:r>
              <a:rPr lang="it-IT" sz="4800" b="1" dirty="0">
                <a:latin typeface="+mj-lt"/>
              </a:rPr>
              <a:t>I</a:t>
            </a:r>
            <a:r>
              <a:rPr lang="it-IT" sz="4800" b="1" dirty="0" smtClean="0">
                <a:latin typeface="+mj-lt"/>
              </a:rPr>
              <a:t>mplementazione</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0" y="2060848"/>
            <a:ext cx="9144000" cy="41044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r>
              <a:rPr lang="en-US" sz="3000" dirty="0" err="1" smtClean="0"/>
              <a:t>Sistema</a:t>
            </a:r>
            <a:r>
              <a:rPr lang="en-US" sz="3000" dirty="0" smtClean="0"/>
              <a:t> </a:t>
            </a:r>
            <a:r>
              <a:rPr lang="en-US" sz="3000" dirty="0" err="1" smtClean="0"/>
              <a:t>aderente</a:t>
            </a:r>
            <a:r>
              <a:rPr lang="en-US" sz="3000" dirty="0" smtClean="0"/>
              <a:t> ai requisiti e </a:t>
            </a:r>
            <a:r>
              <a:rPr lang="en-US" sz="3000" dirty="0" err="1" smtClean="0"/>
              <a:t>alle</a:t>
            </a:r>
            <a:r>
              <a:rPr lang="en-US" sz="3000" dirty="0" smtClean="0"/>
              <a:t> aspettative del </a:t>
            </a:r>
            <a:r>
              <a:rPr lang="en-US" sz="3000" dirty="0" err="1" smtClean="0"/>
              <a:t>cliente</a:t>
            </a:r>
            <a:endParaRPr lang="en-US" sz="3000" dirty="0" smtClean="0"/>
          </a:p>
          <a:p>
            <a:pPr marL="0" indent="0"/>
            <a:endParaRPr lang="en-US" sz="3000" dirty="0" smtClean="0"/>
          </a:p>
          <a:p>
            <a:pPr marL="0" indent="0"/>
            <a:r>
              <a:rPr lang="en-US" sz="3000" dirty="0" err="1"/>
              <a:t>Implementazione</a:t>
            </a:r>
            <a:r>
              <a:rPr lang="en-US" sz="3000" dirty="0"/>
              <a:t> </a:t>
            </a:r>
            <a:r>
              <a:rPr lang="en-US" sz="3000" dirty="0" err="1"/>
              <a:t>della</a:t>
            </a:r>
            <a:r>
              <a:rPr lang="en-US" sz="3000" dirty="0"/>
              <a:t> </a:t>
            </a:r>
            <a:r>
              <a:rPr lang="en-US" sz="3000" dirty="0" err="1"/>
              <a:t>gestione</a:t>
            </a:r>
            <a:r>
              <a:rPr lang="en-US" sz="3000" dirty="0"/>
              <a:t> </a:t>
            </a:r>
            <a:r>
              <a:rPr lang="en-US" sz="3000" dirty="0" err="1"/>
              <a:t>Eventi</a:t>
            </a:r>
            <a:r>
              <a:rPr lang="en-US" sz="3000" dirty="0"/>
              <a:t> </a:t>
            </a:r>
            <a:r>
              <a:rPr lang="en-US" sz="3000" dirty="0" smtClean="0"/>
              <a:t> </a:t>
            </a:r>
            <a:r>
              <a:rPr lang="en-US" sz="3000" dirty="0"/>
              <a:t>(</a:t>
            </a:r>
            <a:r>
              <a:rPr lang="en-US" sz="3000" dirty="0" err="1"/>
              <a:t>priorità</a:t>
            </a:r>
            <a:r>
              <a:rPr lang="en-US" sz="3000" dirty="0"/>
              <a:t> media</a:t>
            </a:r>
            <a:r>
              <a:rPr lang="en-US" sz="3000" dirty="0" smtClean="0"/>
              <a:t>)</a:t>
            </a:r>
          </a:p>
          <a:p>
            <a:pPr marL="0" indent="0"/>
            <a:endParaRPr lang="en-US" sz="3000" dirty="0"/>
          </a:p>
          <a:p>
            <a:pPr marL="0" indent="0"/>
            <a:r>
              <a:rPr lang="en-US" sz="3000" dirty="0" err="1" smtClean="0"/>
              <a:t>Integrazione</a:t>
            </a:r>
            <a:r>
              <a:rPr lang="en-US" sz="3000" dirty="0" smtClean="0"/>
              <a:t> account Forum e </a:t>
            </a:r>
            <a:r>
              <a:rPr lang="en-US" sz="3000" dirty="0" err="1" smtClean="0"/>
              <a:t>Atsilo</a:t>
            </a:r>
            <a:endParaRPr lang="en-US" sz="3000" dirty="0" smtClean="0"/>
          </a:p>
          <a:p>
            <a:pPr marL="640080" lvl="2" indent="0">
              <a:buNone/>
            </a:pPr>
            <a:endParaRPr lang="en-US" sz="3000" dirty="0" smtClean="0"/>
          </a:p>
          <a:p>
            <a:pPr marL="365760" lvl="1" indent="0">
              <a:buNone/>
            </a:pPr>
            <a:endParaRPr lang="en-US" dirty="0" smtClean="0"/>
          </a:p>
          <a:p>
            <a:pPr marL="365760" lvl="1" indent="0">
              <a:buNone/>
            </a:pPr>
            <a:endParaRPr lang="en-US" dirty="0" smtClean="0"/>
          </a:p>
          <a:p>
            <a:pPr marL="365760" lvl="1" indent="0">
              <a:buNone/>
            </a:pPr>
            <a:r>
              <a:rPr lang="en-US" dirty="0" smtClean="0"/>
              <a:t> </a:t>
            </a:r>
          </a:p>
        </p:txBody>
      </p:sp>
      <p:pic>
        <p:nvPicPr>
          <p:cNvPr id="7170" name="Picture 2" descr="D:\Tony\Omini\omino_verifica.jpg"/>
          <p:cNvPicPr>
            <a:picLocks noChangeAspect="1" noChangeArrowheads="1"/>
          </p:cNvPicPr>
          <p:nvPr/>
        </p:nvPicPr>
        <p:blipFill>
          <a:blip r:embed="rId3"/>
          <a:srcRect/>
          <a:stretch>
            <a:fillRect/>
          </a:stretch>
        </p:blipFill>
        <p:spPr bwMode="auto">
          <a:xfrm>
            <a:off x="7215206" y="4214818"/>
            <a:ext cx="1257300"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Tramite </a:t>
            </a:r>
            <a:r>
              <a:rPr lang="it-IT" sz="3600" b="1" dirty="0" err="1" smtClean="0">
                <a:latin typeface="+mj-lt"/>
              </a:rPr>
              <a:t>Junit</a:t>
            </a:r>
            <a:endParaRPr lang="it-IT" b="1" dirty="0" smtClean="0">
              <a:latin typeface="+mj-lt"/>
            </a:endParaRPr>
          </a:p>
          <a:p>
            <a:pPr algn="ctr"/>
            <a:endParaRPr lang="it-IT" dirty="0">
              <a:latin typeface="+mj-lt"/>
            </a:endParaRPr>
          </a:p>
        </p:txBody>
      </p:sp>
      <p:sp>
        <p:nvSpPr>
          <p:cNvPr id="3" name="CasellaDiTesto 2"/>
          <p:cNvSpPr txBox="1"/>
          <p:nvPr/>
        </p:nvSpPr>
        <p:spPr>
          <a:xfrm>
            <a:off x="251520" y="2924944"/>
            <a:ext cx="184731" cy="369332"/>
          </a:xfrm>
          <a:prstGeom prst="rect">
            <a:avLst/>
          </a:prstGeom>
          <a:noFill/>
        </p:spPr>
        <p:txBody>
          <a:bodyPr wrap="none" rtlCol="0">
            <a:spAutoFit/>
          </a:bodyPr>
          <a:lstStyle/>
          <a:p>
            <a:endParaRPr lang="it-IT" dirty="0"/>
          </a:p>
        </p:txBody>
      </p:sp>
      <p:sp>
        <p:nvSpPr>
          <p:cNvPr id="4" name="Subtitle 2"/>
          <p:cNvSpPr txBox="1">
            <a:spLocks/>
          </p:cNvSpPr>
          <p:nvPr/>
        </p:nvSpPr>
        <p:spPr>
          <a:xfrm>
            <a:off x="0" y="1628800"/>
            <a:ext cx="9144000" cy="5229200"/>
          </a:xfrm>
          <a:prstGeom prst="rect">
            <a:avLst/>
          </a:prstGeom>
        </p:spPr>
        <p:txBody>
          <a:bodyPr>
            <a:noAutofit/>
          </a:bodyPr>
          <a:lst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None/>
            </a:pPr>
            <a:r>
              <a:rPr lang="it-IT" sz="2200" dirty="0" smtClean="0">
                <a:latin typeface="+mj-lt"/>
                <a:cs typeface="Arial" pitchFamily="34" charset="0"/>
              </a:rPr>
              <a:t>Per procedere con il testing abbiamo utilizzato le Classi di Equivalenza</a:t>
            </a:r>
          </a:p>
          <a:p>
            <a:pPr algn="just"/>
            <a:r>
              <a:rPr lang="it-IT" sz="1800" dirty="0" smtClean="0">
                <a:latin typeface="+mj-lt"/>
                <a:cs typeface="Arial" pitchFamily="34" charset="0"/>
              </a:rPr>
              <a:t>Eccone un esempio</a:t>
            </a:r>
          </a:p>
          <a:p>
            <a:pPr marL="285750" indent="-285750" algn="just">
              <a:buFontTx/>
              <a:buChar char="-"/>
            </a:pPr>
            <a:r>
              <a:rPr lang="it-IT" sz="1800" dirty="0" smtClean="0">
                <a:latin typeface="+mj-lt"/>
                <a:cs typeface="Arial" pitchFamily="34" charset="0"/>
              </a:rPr>
              <a:t>Classe: </a:t>
            </a:r>
            <a:r>
              <a:rPr lang="it-IT" sz="1800" dirty="0" err="1" smtClean="0">
                <a:latin typeface="+mj-lt"/>
                <a:cs typeface="Arial" pitchFamily="34" charset="0"/>
              </a:rPr>
              <a:t>ControlQuestionari</a:t>
            </a:r>
            <a:r>
              <a:rPr lang="it-IT" sz="1800" dirty="0" smtClean="0">
                <a:latin typeface="+mj-lt"/>
                <a:cs typeface="Arial" pitchFamily="34" charset="0"/>
              </a:rPr>
              <a:t> Layer: Application</a:t>
            </a:r>
          </a:p>
          <a:p>
            <a:pPr marL="285750" indent="-285750" algn="just">
              <a:buFontTx/>
              <a:buChar char="-"/>
            </a:pPr>
            <a:r>
              <a:rPr lang="it-IT" sz="1800" dirty="0" smtClean="0">
                <a:latin typeface="+mj-lt"/>
                <a:cs typeface="Arial" pitchFamily="34" charset="0"/>
              </a:rPr>
              <a:t>Metodo: </a:t>
            </a:r>
            <a:endParaRPr lang="it-IT" sz="1800" b="1" dirty="0" smtClean="0">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rgbClr val="0070C0"/>
                </a:solidFill>
                <a:latin typeface="+mj-lt"/>
                <a:cs typeface="Arial" pitchFamily="34" charset="0"/>
              </a:rPr>
              <a:t>* Metodo che controlla se il questionario è </a:t>
            </a:r>
            <a:r>
              <a:rPr lang="it-IT" sz="1800" b="1" i="1" dirty="0" smtClean="0">
                <a:solidFill>
                  <a:srgbClr val="0070C0"/>
                </a:solidFill>
                <a:latin typeface="+mj-lt"/>
                <a:cs typeface="Arial" pitchFamily="34" charset="0"/>
              </a:rPr>
              <a:t>editabile </a:t>
            </a:r>
            <a:r>
              <a:rPr lang="it-IT" sz="1800" b="1" dirty="0" smtClean="0">
                <a:solidFill>
                  <a:srgbClr val="0070C0"/>
                </a:solidFill>
                <a:latin typeface="+mj-lt"/>
                <a:cs typeface="Arial" pitchFamily="34" charset="0"/>
              </a:rPr>
              <a:t>(modificabile o cancellabile)</a:t>
            </a:r>
          </a:p>
          <a:p>
            <a:pPr marL="285750" indent="-285750" algn="just">
              <a:buFontTx/>
              <a:buChar char="-"/>
            </a:pPr>
            <a:r>
              <a:rPr lang="it-IT" sz="1800" b="1" dirty="0" smtClean="0">
                <a:solidFill>
                  <a:srgbClr val="0070C0"/>
                </a:solidFill>
                <a:latin typeface="+mj-lt"/>
                <a:cs typeface="Arial" pitchFamily="34" charset="0"/>
              </a:rPr>
              <a:t>* un questionario è editabile se non è in vigore.</a:t>
            </a:r>
          </a:p>
          <a:p>
            <a:pPr marL="285750" indent="-285750" algn="just">
              <a:buFontTx/>
              <a:buChar char="-"/>
            </a:pPr>
            <a:r>
              <a:rPr lang="it-IT" sz="1800" b="1" dirty="0" smtClean="0">
                <a:solidFill>
                  <a:srgbClr val="0070C0"/>
                </a:solidFill>
                <a:latin typeface="+mj-lt"/>
                <a:cs typeface="Arial" pitchFamily="34" charset="0"/>
              </a:rPr>
              <a:t>* Un questionario è in vigore se la data odierna è compresa tra la data di inizio del questionario e </a:t>
            </a:r>
          </a:p>
          <a:p>
            <a:pPr marL="285750" indent="-285750" algn="just">
              <a:buFontTx/>
              <a:buChar char="-"/>
            </a:pPr>
            <a:r>
              <a:rPr lang="it-IT" sz="1800" b="1" dirty="0" smtClean="0">
                <a:solidFill>
                  <a:srgbClr val="0070C0"/>
                </a:solidFill>
                <a:latin typeface="+mj-lt"/>
                <a:cs typeface="Arial" pitchFamily="34" charset="0"/>
              </a:rPr>
              <a:t>* la sua data di fine</a:t>
            </a:r>
          </a:p>
          <a:p>
            <a:pPr marL="285750" indent="-285750" algn="just">
              <a:buFontTx/>
              <a:buChar char="-"/>
            </a:pPr>
            <a:r>
              <a:rPr lang="it-IT" sz="1800" b="1" dirty="0" smtClean="0">
                <a:solidFill>
                  <a:srgbClr val="0070C0"/>
                </a:solidFill>
                <a:latin typeface="+mj-lt"/>
                <a:cs typeface="Arial" pitchFamily="34" charset="0"/>
              </a:rPr>
              <a:t>*@param questionario</a:t>
            </a:r>
          </a:p>
          <a:p>
            <a:pPr marL="285750" indent="-285750" algn="just">
              <a:buFontTx/>
              <a:buChar char="-"/>
            </a:pPr>
            <a:r>
              <a:rPr lang="it-IT" sz="1800" b="1" dirty="0" smtClean="0">
                <a:solidFill>
                  <a:srgbClr val="0070C0"/>
                </a:solidFill>
                <a:latin typeface="+mj-lt"/>
                <a:cs typeface="Arial" pitchFamily="34" charset="0"/>
              </a:rPr>
              <a:t>* @return  boolean , true se il questionario è </a:t>
            </a:r>
            <a:r>
              <a:rPr lang="it-IT" sz="1800" b="1" i="1" dirty="0" smtClean="0">
                <a:solidFill>
                  <a:srgbClr val="0070C0"/>
                </a:solidFill>
                <a:latin typeface="+mj-lt"/>
                <a:cs typeface="Arial" pitchFamily="34" charset="0"/>
              </a:rPr>
              <a:t>editabile</a:t>
            </a:r>
            <a:r>
              <a:rPr lang="it-IT" sz="1800" b="1" dirty="0" smtClean="0">
                <a:solidFill>
                  <a:srgbClr val="0070C0"/>
                </a:solidFill>
                <a:latin typeface="+mj-lt"/>
                <a:cs typeface="Arial" pitchFamily="34" charset="0"/>
              </a:rPr>
              <a:t>, false altrimenti</a:t>
            </a:r>
          </a:p>
          <a:p>
            <a:pPr marL="285750" indent="-285750" algn="just">
              <a:buFontTx/>
              <a:buChar char="-"/>
            </a:pPr>
            <a:r>
              <a:rPr lang="it-IT" sz="1800" b="1" dirty="0" smtClean="0">
                <a:solidFill>
                  <a:srgbClr val="0070C0"/>
                </a:solidFill>
                <a:latin typeface="+mj-lt"/>
                <a:cs typeface="Arial" pitchFamily="34" charset="0"/>
              </a:rPr>
              <a:t>* @</a:t>
            </a:r>
            <a:r>
              <a:rPr lang="it-IT" sz="1800" b="1" dirty="0" err="1" smtClean="0">
                <a:solidFill>
                  <a:srgbClr val="0070C0"/>
                </a:solidFill>
                <a:latin typeface="+mj-lt"/>
                <a:cs typeface="Arial" pitchFamily="34" charset="0"/>
              </a:rPr>
              <a:t>pre</a:t>
            </a:r>
            <a:r>
              <a:rPr lang="it-IT" sz="1800" b="1" dirty="0" smtClean="0">
                <a:solidFill>
                  <a:srgbClr val="0070C0"/>
                </a:solidFill>
                <a:latin typeface="+mj-lt"/>
                <a:cs typeface="Arial" pitchFamily="34" charset="0"/>
              </a:rPr>
              <a:t> : q!=</a:t>
            </a:r>
            <a:r>
              <a:rPr lang="it-IT" sz="1800" b="1" dirty="0" err="1" smtClean="0">
                <a:solidFill>
                  <a:srgbClr val="0070C0"/>
                </a:solidFill>
                <a:latin typeface="+mj-lt"/>
                <a:cs typeface="Arial" pitchFamily="34" charset="0"/>
              </a:rPr>
              <a:t>null</a:t>
            </a:r>
            <a:endParaRPr lang="it-IT" sz="1800" b="1" dirty="0" smtClean="0">
              <a:solidFill>
                <a:srgbClr val="0070C0"/>
              </a:solidFill>
              <a:latin typeface="+mj-lt"/>
              <a:cs typeface="Arial" pitchFamily="34" charset="0"/>
            </a:endParaRPr>
          </a:p>
          <a:p>
            <a:pPr marL="285750" indent="-285750" algn="just">
              <a:buFontTx/>
              <a:buChar char="-"/>
            </a:pPr>
            <a:r>
              <a:rPr lang="it-IT" sz="1800" b="1" dirty="0" smtClean="0">
                <a:solidFill>
                  <a:srgbClr val="0070C0"/>
                </a:solidFill>
                <a:latin typeface="+mj-lt"/>
                <a:cs typeface="Arial" pitchFamily="34" charset="0"/>
              </a:rPr>
              <a:t>**/</a:t>
            </a:r>
          </a:p>
          <a:p>
            <a:pPr marL="285750" indent="-285750" algn="just">
              <a:buFontTx/>
              <a:buChar char="-"/>
            </a:pPr>
            <a:r>
              <a:rPr lang="it-IT" sz="1800" b="1" dirty="0" smtClean="0">
                <a:solidFill>
                  <a:schemeClr val="accent5">
                    <a:lumMod val="50000"/>
                  </a:schemeClr>
                </a:solidFill>
                <a:latin typeface="+mj-lt"/>
              </a:rPr>
              <a:t>public boolean isEditable(Questionario questionario)</a:t>
            </a:r>
            <a:endParaRPr lang="it-IT" sz="1800" b="1" dirty="0" smtClean="0">
              <a:latin typeface="+mj-lt"/>
            </a:endParaRPr>
          </a:p>
          <a:p>
            <a:pPr algn="just"/>
            <a:endParaRPr lang="it-IT" sz="1400" b="1" dirty="0" smtClean="0">
              <a:latin typeface="+mj-lt"/>
            </a:endParaRPr>
          </a:p>
          <a:p>
            <a:pPr marL="285750" indent="-285750" algn="just">
              <a:buFontTx/>
              <a:buChar char="-"/>
            </a:pPr>
            <a:endParaRPr lang="it-IT" sz="2000" b="1" dirty="0" smtClean="0"/>
          </a:p>
          <a:p>
            <a:pPr marL="0" indent="0" algn="just">
              <a:buNone/>
            </a:pPr>
            <a:endParaRPr lang="it-IT" sz="1400" dirty="0" smtClean="0">
              <a:latin typeface="Arial" pitchFamily="34" charset="0"/>
              <a:cs typeface="Arial" pitchFamily="34" charset="0"/>
            </a:endParaRPr>
          </a:p>
        </p:txBody>
      </p:sp>
      <p:pic>
        <p:nvPicPr>
          <p:cNvPr id="16388" name="Picture 4" descr="http://oliviertech.com/wp-content/uploads/2012/12/junit.gif"/>
          <p:cNvPicPr>
            <a:picLocks noChangeAspect="1" noChangeArrowheads="1"/>
          </p:cNvPicPr>
          <p:nvPr/>
        </p:nvPicPr>
        <p:blipFill>
          <a:blip r:embed="rId2"/>
          <a:srcRect/>
          <a:stretch>
            <a:fillRect/>
          </a:stretch>
        </p:blipFill>
        <p:spPr bwMode="auto">
          <a:xfrm>
            <a:off x="7286644" y="5715016"/>
            <a:ext cx="1276350" cy="676276"/>
          </a:xfrm>
          <a:prstGeom prst="rect">
            <a:avLst/>
          </a:prstGeom>
          <a:noFill/>
        </p:spPr>
      </p:pic>
    </p:spTree>
    <p:extLst>
      <p:ext uri="{BB962C8B-B14F-4D97-AF65-F5344CB8AC3E}">
        <p14:creationId xmlns:p14="http://schemas.microsoft.com/office/powerpoint/2010/main" xmlns="" val="1346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down)">
                                      <p:cBhvr>
                                        <p:cTn id="10" dur="500"/>
                                        <p:tgtEl>
                                          <p:spTgt spid="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down)">
                                      <p:cBhvr>
                                        <p:cTn id="13" dur="500"/>
                                        <p:tgtEl>
                                          <p:spTgt spid="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down)">
                                      <p:cBhvr>
                                        <p:cTn id="16" dur="500"/>
                                        <p:tgtEl>
                                          <p:spTgt spid="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down)">
                                      <p:cBhvr>
                                        <p:cTn id="19" dur="500"/>
                                        <p:tgtEl>
                                          <p:spTgt spid="4">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wipe(down)">
                                      <p:cBhvr>
                                        <p:cTn id="25" dur="500"/>
                                        <p:tgtEl>
                                          <p:spTgt spid="4">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wipe(down)">
                                      <p:cBhvr>
                                        <p:cTn id="28" dur="500"/>
                                        <p:tgtEl>
                                          <p:spTgt spid="4">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wipe(down)">
                                      <p:cBhvr>
                                        <p:cTn id="31" dur="500"/>
                                        <p:tgtEl>
                                          <p:spTgt spid="4">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wipe(down)">
                                      <p:cBhvr>
                                        <p:cTn id="34" dur="500"/>
                                        <p:tgtEl>
                                          <p:spTgt spid="4">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wipe(down)">
                                      <p:cBhvr>
                                        <p:cTn id="40" dur="500"/>
                                        <p:tgtEl>
                                          <p:spTgt spid="4">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wipe(down)">
                                      <p:cBhvr>
                                        <p:cTn id="43" dur="500"/>
                                        <p:tgtEl>
                                          <p:spTgt spid="4">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wipe(down)">
                                      <p:cBhvr>
                                        <p:cTn id="46" dur="500"/>
                                        <p:tgtEl>
                                          <p:spTgt spid="4">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16388"/>
                                        </p:tgtEl>
                                        <p:attrNameLst>
                                          <p:attrName>style.visibility</p:attrName>
                                        </p:attrNameLst>
                                      </p:cBhvr>
                                      <p:to>
                                        <p:strVal val="visible"/>
                                      </p:to>
                                    </p:set>
                                    <p:animEffect transition="in" filter="wipe(down)">
                                      <p:cBhvr>
                                        <p:cTn id="49"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1603526078"/>
              </p:ext>
            </p:extLst>
          </p:nvPr>
        </p:nvGraphicFramePr>
        <p:xfrm>
          <a:off x="1619672" y="2492896"/>
          <a:ext cx="6096000" cy="1651000"/>
        </p:xfrm>
        <a:graphic>
          <a:graphicData uri="http://schemas.openxmlformats.org/drawingml/2006/table">
            <a:tbl>
              <a:tblPr firstRow="1" bandRow="1">
                <a:tableStyleId>{5C22544A-7EE6-4342-B048-85BDC9FD1C3A}</a:tableStyleId>
              </a:tblPr>
              <a:tblGrid>
                <a:gridCol w="2520280"/>
                <a:gridCol w="357572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14289215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723549"/>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1° Report Casi Di Test</a:t>
            </a:r>
            <a:endParaRPr lang="it-IT"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377787449"/>
              </p:ext>
            </p:extLst>
          </p:nvPr>
        </p:nvGraphicFramePr>
        <p:xfrm>
          <a:off x="1142976" y="2786058"/>
          <a:ext cx="7000755" cy="1651000"/>
        </p:xfrm>
        <a:graphic>
          <a:graphicData uri="http://schemas.openxmlformats.org/drawingml/2006/table">
            <a:tbl>
              <a:tblPr firstRow="1" bandRow="1">
                <a:tableStyleId>{5C22544A-7EE6-4342-B048-85BDC9FD1C3A}</a:tableStyleId>
              </a:tblPr>
              <a:tblGrid>
                <a:gridCol w="2286017"/>
                <a:gridCol w="2126497"/>
                <a:gridCol w="2588241"/>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FF0000"/>
                          </a:solidFill>
                        </a:rPr>
                        <a:t>True</a:t>
                      </a:r>
                      <a:endParaRPr lang="it-IT" b="1" dirty="0">
                        <a:solidFill>
                          <a:srgbClr val="FF0000"/>
                        </a:solidFill>
                      </a:endParaRPr>
                    </a:p>
                  </a:txBody>
                  <a:tcPr/>
                </a:tc>
              </a:tr>
            </a:tbl>
          </a:graphicData>
        </a:graphic>
      </p:graphicFrame>
    </p:spTree>
    <p:extLst>
      <p:ext uri="{BB962C8B-B14F-4D97-AF65-F5344CB8AC3E}">
        <p14:creationId xmlns:p14="http://schemas.microsoft.com/office/powerpoint/2010/main" xmlns="" val="5212286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1384995"/>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Bug rilevato</a:t>
            </a:r>
          </a:p>
        </p:txBody>
      </p:sp>
      <p:pic>
        <p:nvPicPr>
          <p:cNvPr id="3" name="Picture 2" descr="C:\linda\uni\esami_da_svolgere\gps\progetto_gps\Atsilo\Presentazione\Atsilo3\Bug.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3528" y="1628800"/>
            <a:ext cx="6357384" cy="45471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Connettore 2 3"/>
          <p:cNvCxnSpPr/>
          <p:nvPr/>
        </p:nvCxnSpPr>
        <p:spPr>
          <a:xfrm rot="10800000">
            <a:off x="5214942" y="3071810"/>
            <a:ext cx="1285884" cy="142878"/>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5" name="Connettore 2 4"/>
          <p:cNvCxnSpPr/>
          <p:nvPr/>
        </p:nvCxnSpPr>
        <p:spPr>
          <a:xfrm rot="10800000">
            <a:off x="5715008" y="4286256"/>
            <a:ext cx="785818" cy="35719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6" name="CasellaDiTesto 5"/>
          <p:cNvSpPr txBox="1"/>
          <p:nvPr/>
        </p:nvSpPr>
        <p:spPr>
          <a:xfrm>
            <a:off x="6429388" y="2714620"/>
            <a:ext cx="2789097" cy="923330"/>
          </a:xfrm>
          <a:prstGeom prst="rect">
            <a:avLst/>
          </a:prstGeom>
          <a:noFill/>
        </p:spPr>
        <p:txBody>
          <a:bodyPr wrap="none" rtlCol="0">
            <a:spAutoFit/>
          </a:bodyPr>
          <a:lstStyle/>
          <a:p>
            <a:r>
              <a:rPr lang="it-IT" dirty="0" smtClean="0"/>
              <a:t>Questo costruttore crea </a:t>
            </a:r>
          </a:p>
          <a:p>
            <a:r>
              <a:rPr lang="it-IT" dirty="0" smtClean="0"/>
              <a:t>una data con anno -1900 a </a:t>
            </a:r>
          </a:p>
          <a:p>
            <a:r>
              <a:rPr lang="it-IT" dirty="0" smtClean="0"/>
              <a:t>quello attuale</a:t>
            </a:r>
            <a:endParaRPr lang="it-IT" dirty="0"/>
          </a:p>
        </p:txBody>
      </p:sp>
      <p:sp>
        <p:nvSpPr>
          <p:cNvPr id="7" name="CasellaDiTesto 6"/>
          <p:cNvSpPr txBox="1"/>
          <p:nvPr/>
        </p:nvSpPr>
        <p:spPr>
          <a:xfrm>
            <a:off x="6143636" y="4714884"/>
            <a:ext cx="2819426" cy="1200329"/>
          </a:xfrm>
          <a:prstGeom prst="rect">
            <a:avLst/>
          </a:prstGeom>
          <a:noFill/>
        </p:spPr>
        <p:txBody>
          <a:bodyPr wrap="none" rtlCol="0">
            <a:spAutoFit/>
          </a:bodyPr>
          <a:lstStyle/>
          <a:p>
            <a:r>
              <a:rPr lang="it-IT" dirty="0" smtClean="0"/>
              <a:t>Essendo le date scorrette </a:t>
            </a:r>
          </a:p>
          <a:p>
            <a:r>
              <a:rPr lang="it-IT" dirty="0" smtClean="0"/>
              <a:t>(anno 112 ca) sempre </a:t>
            </a:r>
            <a:r>
              <a:rPr lang="it-IT" b="1" dirty="0" smtClean="0"/>
              <a:t>falsa</a:t>
            </a:r>
          </a:p>
          <a:p>
            <a:r>
              <a:rPr lang="it-IT" dirty="0" smtClean="0"/>
              <a:t>Quindi il flusso si sposta nel </a:t>
            </a:r>
          </a:p>
          <a:p>
            <a:r>
              <a:rPr lang="it-IT" dirty="0" smtClean="0"/>
              <a:t>costrutto </a:t>
            </a:r>
            <a:r>
              <a:rPr lang="it-IT" i="1" dirty="0" smtClean="0"/>
              <a:t>else</a:t>
            </a:r>
            <a:endParaRPr lang="it-IT" i="1" dirty="0"/>
          </a:p>
        </p:txBody>
      </p:sp>
    </p:spTree>
    <p:extLst>
      <p:ext uri="{BB962C8B-B14F-4D97-AF65-F5344CB8AC3E}">
        <p14:creationId xmlns:p14="http://schemas.microsoft.com/office/powerpoint/2010/main" xmlns="" val="2138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0"/>
            <a:ext cx="7715304" cy="2092881"/>
          </a:xfrm>
          <a:prstGeom prst="rect">
            <a:avLst/>
          </a:prstGeom>
          <a:noFill/>
        </p:spPr>
        <p:txBody>
          <a:bodyPr wrap="square" rtlCol="0">
            <a:spAutoFit/>
          </a:bodyPr>
          <a:lstStyle/>
          <a:p>
            <a:pPr algn="ctr"/>
            <a:r>
              <a:rPr lang="it-IT" sz="4800" b="1" dirty="0" smtClean="0">
                <a:latin typeface="+mj-lt"/>
              </a:rPr>
              <a:t>Testing di unità</a:t>
            </a:r>
          </a:p>
          <a:p>
            <a:pPr algn="ctr"/>
            <a:r>
              <a:rPr lang="it-IT" sz="3600" b="1" dirty="0" smtClean="0">
                <a:latin typeface="+mj-lt"/>
              </a:rPr>
              <a:t>2° Report Casi Di Test</a:t>
            </a:r>
          </a:p>
          <a:p>
            <a:pPr algn="ctr"/>
            <a:r>
              <a:rPr lang="it-IT" sz="2400" b="1" dirty="0" smtClean="0">
                <a:latin typeface="+mj-lt"/>
              </a:rPr>
              <a:t>A seguito correzione bug</a:t>
            </a:r>
            <a:endParaRPr lang="it-IT" sz="1200" b="1" dirty="0" smtClean="0">
              <a:latin typeface="+mj-lt"/>
            </a:endParaRPr>
          </a:p>
          <a:p>
            <a:pPr algn="ctr"/>
            <a:endParaRPr lang="it-IT" dirty="0">
              <a:latin typeface="+mj-lt"/>
            </a:endParaRPr>
          </a:p>
        </p:txBody>
      </p:sp>
      <p:graphicFrame>
        <p:nvGraphicFramePr>
          <p:cNvPr id="3" name="Tabella 2"/>
          <p:cNvGraphicFramePr>
            <a:graphicFrameLocks noGrp="1"/>
          </p:cNvGraphicFramePr>
          <p:nvPr>
            <p:extLst>
              <p:ext uri="{D42A27DB-BD31-4B8C-83A1-F6EECF244321}">
                <p14:modId xmlns:p14="http://schemas.microsoft.com/office/powerpoint/2010/main" xmlns="" val="3745458434"/>
              </p:ext>
            </p:extLst>
          </p:nvPr>
        </p:nvGraphicFramePr>
        <p:xfrm>
          <a:off x="785786" y="2636912"/>
          <a:ext cx="6929886" cy="1651000"/>
        </p:xfrm>
        <a:graphic>
          <a:graphicData uri="http://schemas.openxmlformats.org/drawingml/2006/table">
            <a:tbl>
              <a:tblPr firstRow="1" bandRow="1">
                <a:tableStyleId>{5C22544A-7EE6-4342-B048-85BDC9FD1C3A}</a:tableStyleId>
              </a:tblPr>
              <a:tblGrid>
                <a:gridCol w="2357454"/>
                <a:gridCol w="2428892"/>
                <a:gridCol w="2143540"/>
              </a:tblGrid>
              <a:tr h="370840">
                <a:tc>
                  <a:txBody>
                    <a:bodyPr/>
                    <a:lstStyle/>
                    <a:p>
                      <a:pPr algn="ctr"/>
                      <a:r>
                        <a:rPr lang="it-IT" dirty="0" smtClean="0"/>
                        <a:t>Caso di</a:t>
                      </a:r>
                      <a:r>
                        <a:rPr lang="it-IT" baseline="0" dirty="0" smtClean="0"/>
                        <a:t> test</a:t>
                      </a:r>
                      <a:endParaRPr lang="it-IT" dirty="0"/>
                    </a:p>
                  </a:txBody>
                  <a:tcPr/>
                </a:tc>
                <a:tc>
                  <a:txBody>
                    <a:bodyPr/>
                    <a:lstStyle/>
                    <a:p>
                      <a:pPr algn="ctr"/>
                      <a:r>
                        <a:rPr lang="it-IT" dirty="0" smtClean="0"/>
                        <a:t>Output Atteso</a:t>
                      </a:r>
                      <a:endParaRPr lang="it-IT" dirty="0"/>
                    </a:p>
                  </a:txBody>
                  <a:tcPr/>
                </a:tc>
                <a:tc>
                  <a:txBody>
                    <a:bodyPr/>
                    <a:lstStyle/>
                    <a:p>
                      <a:pPr algn="ctr"/>
                      <a:r>
                        <a:rPr lang="it-IT" dirty="0" smtClean="0"/>
                        <a:t>Output</a:t>
                      </a:r>
                      <a:r>
                        <a:rPr lang="it-IT" baseline="0" dirty="0" smtClean="0"/>
                        <a:t> Ottenuto</a:t>
                      </a:r>
                      <a:endParaRPr lang="it-IT" dirty="0"/>
                    </a:p>
                  </a:txBody>
                  <a:tcPr/>
                </a:tc>
              </a:tr>
              <a:tr h="370840">
                <a:tc>
                  <a:txBody>
                    <a:bodyPr/>
                    <a:lstStyle/>
                    <a:p>
                      <a:r>
                        <a:rPr lang="it-IT" dirty="0" smtClean="0"/>
                        <a:t>Questionario</a:t>
                      </a:r>
                      <a:r>
                        <a:rPr lang="it-IT" baseline="0" dirty="0" smtClean="0"/>
                        <a:t> editabile</a:t>
                      </a:r>
                    </a:p>
                    <a:p>
                      <a:endParaRPr lang="it-IT" dirty="0"/>
                    </a:p>
                  </a:txBody>
                  <a:tcPr/>
                </a:tc>
                <a:tc>
                  <a:txBody>
                    <a:bodyPr/>
                    <a:lstStyle/>
                    <a:p>
                      <a:pPr algn="ctr"/>
                      <a:r>
                        <a:rPr lang="it-IT" b="1" dirty="0" smtClean="0">
                          <a:solidFill>
                            <a:srgbClr val="00B050"/>
                          </a:solidFill>
                        </a:rPr>
                        <a:t>True</a:t>
                      </a:r>
                      <a:endParaRPr lang="it-IT" b="1" dirty="0">
                        <a:solidFill>
                          <a:srgbClr val="00B050"/>
                        </a:solidFill>
                      </a:endParaRPr>
                    </a:p>
                  </a:txBody>
                  <a:tcPr/>
                </a:tc>
                <a:tc>
                  <a:txBody>
                    <a:bodyPr/>
                    <a:lstStyle/>
                    <a:p>
                      <a:pPr algn="ctr"/>
                      <a:r>
                        <a:rPr lang="it-IT" b="1" dirty="0" smtClean="0">
                          <a:solidFill>
                            <a:srgbClr val="00B050"/>
                          </a:solidFill>
                        </a:rPr>
                        <a:t>True</a:t>
                      </a:r>
                      <a:endParaRPr lang="it-IT" b="1" dirty="0">
                        <a:solidFill>
                          <a:srgbClr val="00B050"/>
                        </a:solidFill>
                      </a:endParaRPr>
                    </a:p>
                  </a:txBody>
                  <a:tcPr/>
                </a:tc>
              </a:tr>
              <a:tr h="370840">
                <a:tc>
                  <a:txBody>
                    <a:bodyPr/>
                    <a:lstStyle/>
                    <a:p>
                      <a:r>
                        <a:rPr lang="it-IT" dirty="0" smtClean="0"/>
                        <a:t>Questionario non editabile</a:t>
                      </a:r>
                      <a:endParaRPr lang="it-IT" dirty="0"/>
                    </a:p>
                  </a:txBody>
                  <a:tcPr/>
                </a:tc>
                <a:tc>
                  <a:txBody>
                    <a:bodyPr/>
                    <a:lstStyle/>
                    <a:p>
                      <a:pPr algn="ctr"/>
                      <a:r>
                        <a:rPr lang="it-IT" b="1" dirty="0" smtClean="0">
                          <a:solidFill>
                            <a:srgbClr val="00B050"/>
                          </a:solidFill>
                        </a:rPr>
                        <a:t>False</a:t>
                      </a:r>
                      <a:endParaRPr lang="it-IT" b="1" dirty="0">
                        <a:solidFill>
                          <a:srgbClr val="00B050"/>
                        </a:solidFill>
                      </a:endParaRPr>
                    </a:p>
                  </a:txBody>
                  <a:tcPr/>
                </a:tc>
                <a:tc>
                  <a:txBody>
                    <a:bodyPr/>
                    <a:lstStyle/>
                    <a:p>
                      <a:pPr algn="ctr"/>
                      <a:r>
                        <a:rPr lang="it-IT" b="1" dirty="0" smtClean="0">
                          <a:solidFill>
                            <a:srgbClr val="00B050"/>
                          </a:solidFill>
                        </a:rPr>
                        <a:t>False</a:t>
                      </a:r>
                      <a:endParaRPr lang="it-IT" b="1" dirty="0">
                        <a:solidFill>
                          <a:srgbClr val="00B050"/>
                        </a:solidFill>
                      </a:endParaRPr>
                    </a:p>
                  </a:txBody>
                  <a:tcPr/>
                </a:tc>
              </a:tr>
            </a:tbl>
          </a:graphicData>
        </a:graphic>
      </p:graphicFrame>
    </p:spTree>
    <p:extLst>
      <p:ext uri="{BB962C8B-B14F-4D97-AF65-F5344CB8AC3E}">
        <p14:creationId xmlns:p14="http://schemas.microsoft.com/office/powerpoint/2010/main" xmlns="" val="2476603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046440"/>
          </a:xfrm>
          <a:prstGeom prst="rect">
            <a:avLst/>
          </a:prstGeom>
          <a:noFill/>
        </p:spPr>
        <p:txBody>
          <a:bodyPr wrap="square" rtlCol="0">
            <a:spAutoFit/>
          </a:bodyPr>
          <a:lstStyle/>
          <a:p>
            <a:pPr algn="ctr"/>
            <a:r>
              <a:rPr lang="it-IT" sz="3400" b="1" dirty="0" smtClean="0">
                <a:latin typeface="+mj-lt"/>
              </a:rPr>
              <a:t>Use Case Diagram</a:t>
            </a:r>
          </a:p>
          <a:p>
            <a:pPr algn="ctr"/>
            <a:r>
              <a:rPr lang="it-IT" sz="2800" b="1" dirty="0" smtClean="0">
                <a:latin typeface="+mj-lt"/>
              </a:rPr>
              <a:t>Primo Livello di Astrazione</a:t>
            </a:r>
            <a:endParaRPr lang="it-IT" sz="1400" dirty="0">
              <a:latin typeface="+mj-lt"/>
            </a:endParaRPr>
          </a:p>
        </p:txBody>
      </p:sp>
      <p:pic>
        <p:nvPicPr>
          <p:cNvPr id="1026" name="Picture 2" descr="C:\linda\uni\esami_da_svolgere\gps\progetto_gps\Atsilo\RAD\Casi d'uso\Atsilo3\UCD_H_Genera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27584" y="1628799"/>
            <a:ext cx="7560840" cy="5229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Ovale 2"/>
          <p:cNvSpPr/>
          <p:nvPr/>
        </p:nvSpPr>
        <p:spPr>
          <a:xfrm>
            <a:off x="2915816" y="2276872"/>
            <a:ext cx="1800200" cy="576064"/>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p:cNvSpPr/>
          <p:nvPr/>
        </p:nvSpPr>
        <p:spPr>
          <a:xfrm>
            <a:off x="2936900" y="3013472"/>
            <a:ext cx="215185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4"/>
          <p:cNvSpPr/>
          <p:nvPr/>
        </p:nvSpPr>
        <p:spPr>
          <a:xfrm>
            <a:off x="2857488" y="3929066"/>
            <a:ext cx="1928826" cy="711696"/>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73908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Testing</a:t>
            </a:r>
          </a:p>
          <a:p>
            <a:pPr algn="ctr"/>
            <a:endParaRPr lang="it-IT" dirty="0">
              <a:latin typeface="+mj-lt"/>
            </a:endParaRPr>
          </a:p>
        </p:txBody>
      </p:sp>
      <p:sp>
        <p:nvSpPr>
          <p:cNvPr id="3" name="Content Placeholder 3"/>
          <p:cNvSpPr txBox="1">
            <a:spLocks/>
          </p:cNvSpPr>
          <p:nvPr/>
        </p:nvSpPr>
        <p:spPr>
          <a:xfrm>
            <a:off x="357158" y="1857364"/>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sz="2200" dirty="0" smtClean="0">
                <a:latin typeface="Arial" pitchFamily="34" charset="0"/>
                <a:cs typeface="Arial" pitchFamily="34" charset="0"/>
              </a:rPr>
              <a:t>Necessario tempo per :</a:t>
            </a:r>
          </a:p>
          <a:p>
            <a:pPr lvl="2"/>
            <a:r>
              <a:rPr lang="it-IT" sz="1800" dirty="0" smtClean="0">
                <a:latin typeface="Arial" pitchFamily="34" charset="0"/>
                <a:cs typeface="Arial" pitchFamily="34" charset="0"/>
              </a:rPr>
              <a:t>Apprendere JUnit</a:t>
            </a:r>
          </a:p>
          <a:p>
            <a:pPr lvl="2"/>
            <a:r>
              <a:rPr lang="it-IT" sz="1800" dirty="0" smtClean="0">
                <a:latin typeface="Arial" pitchFamily="34" charset="0"/>
                <a:cs typeface="Arial" pitchFamily="34" charset="0"/>
              </a:rPr>
              <a:t>Realizzazione Test Case</a:t>
            </a:r>
          </a:p>
          <a:p>
            <a:pPr lvl="1"/>
            <a:r>
              <a:rPr lang="it-IT" sz="2000" dirty="0" smtClean="0">
                <a:latin typeface="Arial" pitchFamily="34" charset="0"/>
                <a:cs typeface="Arial" pitchFamily="34" charset="0"/>
              </a:rPr>
              <a:t>Poco tempo a disposizione</a:t>
            </a:r>
          </a:p>
          <a:p>
            <a:pPr lvl="1">
              <a:buNone/>
            </a:pPr>
            <a:endParaRPr lang="it-IT" dirty="0" smtClean="0"/>
          </a:p>
          <a:p>
            <a:r>
              <a:rPr lang="it-IT" b="1" dirty="0" smtClean="0">
                <a:solidFill>
                  <a:srgbClr val="00B050"/>
                </a:solidFill>
              </a:rPr>
              <a:t>Pro:</a:t>
            </a:r>
          </a:p>
          <a:p>
            <a:pPr lvl="1"/>
            <a:r>
              <a:rPr lang="it-IT" dirty="0" smtClean="0"/>
              <a:t>Revisione mirata del sottosistema Questionari</a:t>
            </a:r>
          </a:p>
        </p:txBody>
      </p:sp>
    </p:spTree>
    <p:extLst>
      <p:ext uri="{BB962C8B-B14F-4D97-AF65-F5344CB8AC3E}">
        <p14:creationId xmlns:p14="http://schemas.microsoft.com/office/powerpoint/2010/main" xmlns="" val="30603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giusto </a:t>
            </a:r>
            <a:endParaRPr lang="it-IT" sz="5000" i="1" dirty="0"/>
          </a:p>
        </p:txBody>
      </p:sp>
      <p:pic>
        <p:nvPicPr>
          <p:cNvPr id="11266" name="Picture 2" descr="D:\Tony\Omini\omino_ribbon.jpg"/>
          <p:cNvPicPr>
            <a:picLocks noChangeAspect="1" noChangeArrowheads="1"/>
          </p:cNvPicPr>
          <p:nvPr/>
        </p:nvPicPr>
        <p:blipFill>
          <a:blip r:embed="rId3"/>
          <a:srcRect/>
          <a:stretch>
            <a:fillRect/>
          </a:stretch>
        </p:blipFill>
        <p:spPr bwMode="auto">
          <a:xfrm>
            <a:off x="5929322" y="3143248"/>
            <a:ext cx="2500330" cy="250033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266"/>
                                        </p:tgtEl>
                                        <p:attrNameLst>
                                          <p:attrName>style.visibility</p:attrName>
                                        </p:attrNameLst>
                                      </p:cBhvr>
                                      <p:to>
                                        <p:strVal val="visible"/>
                                      </p:to>
                                    </p:set>
                                    <p:animEffect transition="in" filter="wipe(down)">
                                      <p:cBhvr>
                                        <p:cTn id="1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pic>
        <p:nvPicPr>
          <p:cNvPr id="10242" name="Picture 2" descr="D:\Tony\Omini\omini_doctor.jpg"/>
          <p:cNvPicPr>
            <a:picLocks noChangeAspect="1" noChangeArrowheads="1"/>
          </p:cNvPicPr>
          <p:nvPr/>
        </p:nvPicPr>
        <p:blipFill>
          <a:blip r:embed="rId3"/>
          <a:srcRect/>
          <a:stretch>
            <a:fillRect/>
          </a:stretch>
        </p:blipFill>
        <p:spPr bwMode="auto">
          <a:xfrm>
            <a:off x="5572132" y="3500438"/>
            <a:ext cx="2971822" cy="1857388"/>
          </a:xfrm>
          <a:prstGeom prst="rect">
            <a:avLst/>
          </a:prstGeom>
          <a:ln>
            <a:noFill/>
          </a:ln>
          <a:effectLst>
            <a:softEdge rad="112500"/>
          </a:effectLst>
        </p:spPr>
      </p:pic>
      <p:sp>
        <p:nvSpPr>
          <p:cNvPr id="6" name="TextBox 5"/>
          <p:cNvSpPr txBox="1"/>
          <p:nvPr/>
        </p:nvSpPr>
        <p:spPr>
          <a:xfrm>
            <a:off x="714348" y="1928802"/>
            <a:ext cx="5715040" cy="2400657"/>
          </a:xfrm>
          <a:prstGeom prst="rect">
            <a:avLst/>
          </a:prstGeom>
          <a:noFill/>
        </p:spPr>
        <p:txBody>
          <a:bodyPr wrap="square" rtlCol="0">
            <a:spAutoFit/>
          </a:bodyPr>
          <a:lstStyle/>
          <a:p>
            <a:endParaRPr lang="it-IT" sz="5000" i="1" dirty="0" smtClean="0"/>
          </a:p>
          <a:p>
            <a:r>
              <a:rPr lang="it-IT" sz="5000" i="1" dirty="0" smtClean="0"/>
              <a:t>Cosa è andato per il verso sbagliato</a:t>
            </a:r>
            <a:endParaRPr lang="it-IT" sz="50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714348" y="2143116"/>
            <a:ext cx="6000792" cy="2400657"/>
          </a:xfrm>
          <a:prstGeom prst="rect">
            <a:avLst/>
          </a:prstGeom>
          <a:noFill/>
        </p:spPr>
        <p:txBody>
          <a:bodyPr wrap="square" rtlCol="0">
            <a:spAutoFit/>
          </a:bodyPr>
          <a:lstStyle/>
          <a:p>
            <a:r>
              <a:rPr lang="it-IT" sz="5000" i="1" dirty="0" smtClean="0"/>
              <a:t>Cosa faremo nel prossimo progetto che non abbiamo fatto:</a:t>
            </a:r>
            <a:endParaRPr lang="it-IT" sz="5000" i="1" dirty="0"/>
          </a:p>
        </p:txBody>
      </p:sp>
      <p:pic>
        <p:nvPicPr>
          <p:cNvPr id="9218" name="Picture 2" descr="D:\Tony\Omini\omino_business1.jpg"/>
          <p:cNvPicPr>
            <a:picLocks noChangeAspect="1" noChangeArrowheads="1"/>
          </p:cNvPicPr>
          <p:nvPr/>
        </p:nvPicPr>
        <p:blipFill>
          <a:blip r:embed="rId3"/>
          <a:srcRect/>
          <a:stretch>
            <a:fillRect/>
          </a:stretch>
        </p:blipFill>
        <p:spPr bwMode="auto">
          <a:xfrm>
            <a:off x="6429388" y="2786058"/>
            <a:ext cx="2057964" cy="270237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42910" y="428604"/>
            <a:ext cx="7715304" cy="1107996"/>
          </a:xfrm>
          <a:prstGeom prst="rect">
            <a:avLst/>
          </a:prstGeom>
          <a:noFill/>
        </p:spPr>
        <p:txBody>
          <a:bodyPr wrap="square" rtlCol="0">
            <a:spAutoFit/>
          </a:bodyPr>
          <a:lstStyle/>
          <a:p>
            <a:pPr algn="ctr"/>
            <a:r>
              <a:rPr lang="it-IT" sz="4800" b="1" dirty="0" smtClean="0">
                <a:latin typeface="+mj-lt"/>
              </a:rPr>
              <a:t>Conclusioni</a:t>
            </a:r>
            <a:endParaRPr lang="it-IT" sz="2800" b="1" dirty="0" smtClean="0">
              <a:latin typeface="+mj-lt"/>
            </a:endParaRPr>
          </a:p>
          <a:p>
            <a:pPr algn="ctr"/>
            <a:endParaRPr lang="it-IT" dirty="0">
              <a:latin typeface="+mj-lt"/>
            </a:endParaRPr>
          </a:p>
        </p:txBody>
      </p:sp>
      <p:sp>
        <p:nvSpPr>
          <p:cNvPr id="3" name="Content Placeholder 3"/>
          <p:cNvSpPr txBox="1">
            <a:spLocks/>
          </p:cNvSpPr>
          <p:nvPr/>
        </p:nvSpPr>
        <p:spPr>
          <a:xfrm>
            <a:off x="357158" y="2500306"/>
            <a:ext cx="8429684" cy="32861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65760" lvl="1" indent="0">
              <a:buNone/>
            </a:pPr>
            <a:endParaRPr lang="en-US" dirty="0" smtClean="0"/>
          </a:p>
        </p:txBody>
      </p:sp>
      <p:sp>
        <p:nvSpPr>
          <p:cNvPr id="4" name="TextBox 3"/>
          <p:cNvSpPr txBox="1"/>
          <p:nvPr/>
        </p:nvSpPr>
        <p:spPr>
          <a:xfrm>
            <a:off x="1000100" y="1571612"/>
            <a:ext cx="5715040" cy="2400657"/>
          </a:xfrm>
          <a:prstGeom prst="rect">
            <a:avLst/>
          </a:prstGeom>
          <a:noFill/>
        </p:spPr>
        <p:txBody>
          <a:bodyPr wrap="square" rtlCol="0">
            <a:spAutoFit/>
          </a:bodyPr>
          <a:lstStyle/>
          <a:p>
            <a:r>
              <a:rPr lang="it-IT" sz="5000" i="1" dirty="0" smtClean="0"/>
              <a:t>Quanto reputiamo buono il nostro sottosistema:</a:t>
            </a:r>
            <a:endParaRPr lang="it-IT" sz="5000" i="1" dirty="0"/>
          </a:p>
        </p:txBody>
      </p:sp>
      <p:pic>
        <p:nvPicPr>
          <p:cNvPr id="8194" name="Picture 2" descr="D:\Tony\Omini\omino_cup2.jpg"/>
          <p:cNvPicPr>
            <a:picLocks noChangeAspect="1" noChangeArrowheads="1"/>
          </p:cNvPicPr>
          <p:nvPr/>
        </p:nvPicPr>
        <p:blipFill>
          <a:blip r:embed="rId3"/>
          <a:srcRect/>
          <a:stretch>
            <a:fillRect/>
          </a:stretch>
        </p:blipFill>
        <p:spPr bwMode="auto">
          <a:xfrm>
            <a:off x="5572132" y="3143248"/>
            <a:ext cx="2857520" cy="2857520"/>
          </a:xfrm>
          <a:prstGeom prst="rect">
            <a:avLst/>
          </a:prstGeom>
          <a:ln>
            <a:noFill/>
          </a:ln>
          <a:effectLst>
            <a:softEdge rad="112500"/>
          </a:effectLst>
        </p:spPr>
      </p:pic>
      <p:pic>
        <p:nvPicPr>
          <p:cNvPr id="1026" name="Picture 2" descr="D:\Tony\Unisa\IS\PROGETTO\logo\logo1.png"/>
          <p:cNvPicPr>
            <a:picLocks noChangeAspect="1" noChangeArrowheads="1"/>
          </p:cNvPicPr>
          <p:nvPr/>
        </p:nvPicPr>
        <p:blipFill>
          <a:blip r:embed="rId4" cstate="print"/>
          <a:srcRect/>
          <a:stretch>
            <a:fillRect/>
          </a:stretch>
        </p:blipFill>
        <p:spPr bwMode="auto">
          <a:xfrm rot="21096249">
            <a:off x="1142976" y="4500570"/>
            <a:ext cx="3243282" cy="20400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194"/>
                                        </p:tgtEl>
                                        <p:attrNameLst>
                                          <p:attrName>style.visibility</p:attrName>
                                        </p:attrNameLst>
                                      </p:cBhvr>
                                      <p:to>
                                        <p:strVal val="visible"/>
                                      </p:to>
                                    </p:set>
                                    <p:animEffect transition="in" filter="fade">
                                      <p:cBhvr>
                                        <p:cTn id="13" dur="500"/>
                                        <p:tgtEl>
                                          <p:spTgt spid="819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4068" y="0"/>
            <a:ext cx="9144000" cy="984885"/>
          </a:xfrm>
          <a:prstGeom prst="rect">
            <a:avLst/>
          </a:prstGeom>
          <a:noFill/>
        </p:spPr>
        <p:txBody>
          <a:bodyPr wrap="square" rtlCol="0">
            <a:spAutoFit/>
          </a:bodyPr>
          <a:lstStyle/>
          <a:p>
            <a:pPr algn="ctr"/>
            <a:r>
              <a:rPr lang="it-IT" sz="3400" b="1" dirty="0" smtClean="0">
                <a:latin typeface="+mj-lt"/>
              </a:rPr>
              <a:t>Use Case Diagram Questionari</a:t>
            </a:r>
          </a:p>
          <a:p>
            <a:pPr algn="ctr"/>
            <a:r>
              <a:rPr lang="it-IT" sz="2400" b="1" dirty="0" smtClean="0">
                <a:latin typeface="+mj-lt"/>
              </a:rPr>
              <a:t>Secondo Livello di Astrazione</a:t>
            </a:r>
            <a:endParaRPr lang="it-IT" dirty="0">
              <a:latin typeface="+mj-lt"/>
            </a:endParaRPr>
          </a:p>
        </p:txBody>
      </p:sp>
      <p:pic>
        <p:nvPicPr>
          <p:cNvPr id="1027" name="Picture 3" descr="C:\Users\Antonio\Desktop\Immagine.png"/>
          <p:cNvPicPr>
            <a:picLocks noChangeAspect="1" noChangeArrowheads="1"/>
          </p:cNvPicPr>
          <p:nvPr/>
        </p:nvPicPr>
        <p:blipFill>
          <a:blip r:embed="rId3"/>
          <a:srcRect/>
          <a:stretch>
            <a:fillRect/>
          </a:stretch>
        </p:blipFill>
        <p:spPr bwMode="auto">
          <a:xfrm>
            <a:off x="1071538" y="644525"/>
            <a:ext cx="6261100" cy="6213475"/>
          </a:xfrm>
          <a:prstGeom prst="rect">
            <a:avLst/>
          </a:prstGeom>
          <a:noFill/>
        </p:spPr>
      </p:pic>
    </p:spTree>
    <p:extLst>
      <p:ext uri="{BB962C8B-B14F-4D97-AF65-F5344CB8AC3E}">
        <p14:creationId xmlns:p14="http://schemas.microsoft.com/office/powerpoint/2010/main" xmlns="" val="2532338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1415772"/>
          </a:xfrm>
          <a:prstGeom prst="rect">
            <a:avLst/>
          </a:prstGeom>
          <a:noFill/>
        </p:spPr>
        <p:txBody>
          <a:bodyPr wrap="square" rtlCol="0">
            <a:spAutoFit/>
          </a:bodyPr>
          <a:lstStyle/>
          <a:p>
            <a:pPr algn="ctr"/>
            <a:r>
              <a:rPr lang="it-IT" sz="4000" b="1" dirty="0" smtClean="0">
                <a:latin typeface="+mj-lt"/>
              </a:rPr>
              <a:t>Use Case Compilazione Questionario</a:t>
            </a:r>
          </a:p>
          <a:p>
            <a:pPr algn="ctr"/>
            <a:r>
              <a:rPr lang="it-IT" sz="2800" b="1" dirty="0" smtClean="0">
                <a:latin typeface="+mj-lt"/>
              </a:rPr>
              <a:t>Prima Versione</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285816619"/>
              </p:ext>
            </p:extLst>
          </p:nvPr>
        </p:nvGraphicFramePr>
        <p:xfrm>
          <a:off x="0" y="1500174"/>
          <a:ext cx="9144000" cy="470166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riconosciuto come Genitore</a:t>
                      </a:r>
                    </a:p>
                  </a:txBody>
                  <a:tcPr/>
                </a:tc>
              </a:tr>
              <a:tr h="34673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600" kern="1200" dirty="0" smtClean="0">
                          <a:solidFill>
                            <a:schemeClr val="dk1"/>
                          </a:solidFill>
                          <a:latin typeface="+mn-lt"/>
                          <a:ea typeface="+mn-ea"/>
                          <a:cs typeface="+mn-cs"/>
                        </a:rPr>
                        <a:t>L'utente  accede alla sezione Questionari (include Genitore VisualizzaQuestionari)</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la lista dei questionari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L'utente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L'utente inserisce le risposte negli appositi campi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6.    L'utente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7.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sistema mostra un messaggio di successo dell'operazione</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utente, il sistema mostra all’utente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2" name="CasellaDiTesto 1"/>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1"/>
          <p:cNvSpPr txBox="1"/>
          <p:nvPr/>
        </p:nvSpPr>
        <p:spPr>
          <a:xfrm>
            <a:off x="0" y="428604"/>
            <a:ext cx="9144000" cy="984885"/>
          </a:xfrm>
          <a:prstGeom prst="rect">
            <a:avLst/>
          </a:prstGeom>
          <a:noFill/>
        </p:spPr>
        <p:txBody>
          <a:bodyPr wrap="square" rtlCol="0">
            <a:spAutoFit/>
          </a:bodyPr>
          <a:lstStyle/>
          <a:p>
            <a:pPr algn="ctr"/>
            <a:r>
              <a:rPr lang="it-IT" sz="4000" b="1" dirty="0" smtClean="0">
                <a:latin typeface="+mj-lt"/>
              </a:rPr>
              <a:t>Use Case identificativi del sistema 4.0</a:t>
            </a:r>
          </a:p>
          <a:p>
            <a:pPr algn="ctr"/>
            <a:endParaRPr lang="it-IT"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xmlns="" val="4159081582"/>
              </p:ext>
            </p:extLst>
          </p:nvPr>
        </p:nvGraphicFramePr>
        <p:xfrm>
          <a:off x="0" y="1142984"/>
          <a:ext cx="9144000" cy="5214770"/>
        </p:xfrm>
        <a:graphic>
          <a:graphicData uri="http://schemas.openxmlformats.org/drawingml/2006/table">
            <a:tbl>
              <a:tblPr firstRow="1" bandRow="1">
                <a:tableStyleId>{5C22544A-7EE6-4342-B048-85BDC9FD1C3A}</a:tableStyleId>
              </a:tblPr>
              <a:tblGrid>
                <a:gridCol w="2434119"/>
                <a:gridCol w="6709881"/>
              </a:tblGrid>
              <a:tr h="346730">
                <a:tc>
                  <a:txBody>
                    <a:bodyPr/>
                    <a:lstStyle/>
                    <a:p>
                      <a:r>
                        <a:rPr lang="it-IT" sz="1600" b="1" dirty="0" smtClean="0"/>
                        <a:t>Nome Use Cse</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b="0" kern="1200" dirty="0" smtClean="0">
                          <a:solidFill>
                            <a:schemeClr val="lt1"/>
                          </a:solidFill>
                          <a:latin typeface="+mn-lt"/>
                          <a:ea typeface="+mn-ea"/>
                          <a:cs typeface="+mn-cs"/>
                        </a:rPr>
                        <a:t>Compilazione questionario</a:t>
                      </a:r>
                    </a:p>
                  </a:txBody>
                  <a:tcPr/>
                </a:tc>
              </a:tr>
              <a:tr h="346730">
                <a:tc>
                  <a:txBody>
                    <a:bodyPr/>
                    <a:lstStyle/>
                    <a:p>
                      <a:r>
                        <a:rPr lang="it-IT" sz="1600" b="1" dirty="0" smtClean="0"/>
                        <a:t>Specializza</a:t>
                      </a:r>
                      <a:endParaRPr lang="it-IT" sz="1600" b="1" dirty="0"/>
                    </a:p>
                  </a:txBody>
                  <a:tcPr/>
                </a:tc>
                <a:tc>
                  <a:txBody>
                    <a:bodyPr/>
                    <a:lstStyle/>
                    <a:p>
                      <a:r>
                        <a:rPr lang="it-IT" sz="1600" dirty="0" smtClean="0"/>
                        <a:t>N/D</a:t>
                      </a:r>
                      <a:endParaRPr lang="it-IT" sz="1600" dirty="0"/>
                    </a:p>
                  </a:txBody>
                  <a:tcPr/>
                </a:tc>
              </a:tr>
              <a:tr h="346730">
                <a:tc>
                  <a:txBody>
                    <a:bodyPr/>
                    <a:lstStyle/>
                    <a:p>
                      <a:r>
                        <a:rPr lang="it-IT" sz="1600" b="1" dirty="0" smtClean="0"/>
                        <a:t>Attori partecipanti</a:t>
                      </a:r>
                      <a:endParaRPr lang="it-IT" sz="1600" b="1" dirty="0"/>
                    </a:p>
                  </a:txBody>
                  <a:tcPr/>
                </a:tc>
                <a:tc>
                  <a:txBody>
                    <a:bodyPr/>
                    <a:lstStyle/>
                    <a:p>
                      <a:r>
                        <a:rPr lang="it-IT" sz="1600" dirty="0" smtClean="0"/>
                        <a:t>Iniziato da: Genitore</a:t>
                      </a:r>
                      <a:endParaRPr lang="it-IT" sz="1600" dirty="0"/>
                    </a:p>
                  </a:txBody>
                  <a:tcPr/>
                </a:tc>
              </a:tr>
              <a:tr h="346730">
                <a:tc>
                  <a:txBody>
                    <a:bodyPr/>
                    <a:lstStyle/>
                    <a:p>
                      <a:r>
                        <a:rPr lang="it-IT" sz="1600" b="1" dirty="0" smtClean="0"/>
                        <a:t>Entry Condition</a:t>
                      </a:r>
                      <a:endParaRPr lang="it-IT"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L'utente accede al sistema e viene identificato come Genitore</a:t>
                      </a:r>
                    </a:p>
                    <a:p>
                      <a:pPr marL="0" marR="0" indent="0" algn="l" defTabSz="914400" rtl="0" eaLnBrk="1" fontAlgn="auto" latinLnBrk="0" hangingPunct="1">
                        <a:lnSpc>
                          <a:spcPct val="100000"/>
                        </a:lnSpc>
                        <a:spcBef>
                          <a:spcPts val="0"/>
                        </a:spcBef>
                        <a:spcAft>
                          <a:spcPts val="0"/>
                        </a:spcAft>
                        <a:buClrTx/>
                        <a:buSzTx/>
                        <a:buFontTx/>
                        <a:buNone/>
                        <a:tabLst/>
                        <a:defRPr/>
                      </a:pPr>
                      <a:r>
                        <a:rPr kumimoji="0" lang="it-IT" sz="1600" kern="1200" dirty="0" smtClean="0">
                          <a:solidFill>
                            <a:schemeClr val="dk1"/>
                          </a:solidFill>
                          <a:latin typeface="+mn-lt"/>
                          <a:ea typeface="+mn-ea"/>
                          <a:cs typeface="+mn-cs"/>
                        </a:rPr>
                        <a:t>Include Genitore </a:t>
                      </a:r>
                      <a:r>
                        <a:rPr kumimoji="0" lang="it-IT" sz="1600" b="1" kern="1200" dirty="0" smtClean="0">
                          <a:solidFill>
                            <a:schemeClr val="dk1"/>
                          </a:solidFill>
                          <a:latin typeface="+mn-lt"/>
                          <a:ea typeface="+mn-ea"/>
                          <a:cs typeface="+mn-cs"/>
                        </a:rPr>
                        <a:t>Visualizza Questionari</a:t>
                      </a:r>
                    </a:p>
                  </a:txBody>
                  <a:tcPr/>
                </a:tc>
              </a:tr>
              <a:tr h="1602810">
                <a:tc>
                  <a:txBody>
                    <a:bodyPr/>
                    <a:lstStyle/>
                    <a:p>
                      <a:r>
                        <a:rPr lang="it-IT" sz="1600" b="1" dirty="0" smtClean="0"/>
                        <a:t>Flusso degli eventi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1.    Il genitore seleziona un questionario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2.     Il sistema mostra il form per la compilazione del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3.    Il genitore inserisce le risposte negli appositi campi tipo valore  risposta</a:t>
                      </a:r>
                      <a:r>
                        <a:rPr kumimoji="0" lang="it-IT" sz="1600" kern="1200" baseline="0" dirty="0" smtClean="0">
                          <a:solidFill>
                            <a:schemeClr val="dk1"/>
                          </a:solidFill>
                          <a:latin typeface="+mn-lt"/>
                          <a:ea typeface="+mn-ea"/>
                          <a:cs typeface="+mn-cs"/>
                        </a:rPr>
                        <a:t> </a:t>
                      </a:r>
                      <a:r>
                        <a:rPr kumimoji="0" lang="it-IT" sz="1600" kern="1200" dirty="0" smtClean="0">
                          <a:solidFill>
                            <a:schemeClr val="dk1"/>
                          </a:solidFill>
                          <a:latin typeface="+mn-lt"/>
                          <a:ea typeface="+mn-ea"/>
                          <a:cs typeface="+mn-cs"/>
                        </a:rPr>
                        <a:t>ove il sistema non ha già risposto per lui.</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4.    Il genitore sottomette il questionario compilato</a:t>
                      </a:r>
                    </a:p>
                    <a:p>
                      <a:pPr marL="800100" marR="0" lvl="1"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5.     Il sistema memorizza il questionario compilato</a:t>
                      </a:r>
                    </a:p>
                  </a:txBody>
                  <a:tcPr/>
                </a:tc>
              </a:tr>
              <a:tr h="346730">
                <a:tc>
                  <a:txBody>
                    <a:bodyPr/>
                    <a:lstStyle/>
                    <a:p>
                      <a:r>
                        <a:rPr lang="it-IT" sz="1600" b="1" dirty="0" smtClean="0"/>
                        <a:t>Exit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compilato correttamente, ha confermato l' operazione e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sistema ha aggiornato il questionario.</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Il Genitore ha annullato l' operazione  e il sistema non ha aggiornato il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questionario</a:t>
                      </a:r>
                    </a:p>
                  </a:txBody>
                  <a:tcPr/>
                </a:tc>
              </a:tr>
              <a:tr h="346730">
                <a:tc>
                  <a:txBody>
                    <a:bodyPr/>
                    <a:lstStyle/>
                    <a:p>
                      <a:r>
                        <a:rPr lang="it-IT" sz="1600" b="1" dirty="0" smtClean="0"/>
                        <a:t>Exception Condition</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Nel caso di un errore del genitore, il sistema mostra al genitore un </a:t>
                      </a:r>
                    </a:p>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messaggio di errore che ne indica la causa.</a:t>
                      </a:r>
                    </a:p>
                  </a:txBody>
                  <a:tcPr/>
                </a:tc>
              </a:tr>
              <a:tr h="346730">
                <a:tc>
                  <a:txBody>
                    <a:bodyPr/>
                    <a:lstStyle/>
                    <a:p>
                      <a:r>
                        <a:rPr lang="it-IT" sz="1600" b="1" dirty="0" smtClean="0"/>
                        <a:t>Requisiti qualitativi</a:t>
                      </a:r>
                      <a:endParaRPr lang="it-IT" sz="1600" b="1" dirty="0"/>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kumimoji="0" lang="it-IT" sz="1600" kern="1200" dirty="0" smtClean="0">
                          <a:solidFill>
                            <a:schemeClr val="dk1"/>
                          </a:solidFill>
                          <a:latin typeface="+mn-lt"/>
                          <a:ea typeface="+mn-ea"/>
                          <a:cs typeface="+mn-cs"/>
                        </a:rPr>
                        <a:t>La memorizzazione del questionario compilato deve richiedere meno di 5”</a:t>
                      </a:r>
                    </a:p>
                  </a:txBody>
                  <a:tcPr/>
                </a:tc>
              </a:tr>
            </a:tbl>
          </a:graphicData>
        </a:graphic>
      </p:graphicFrame>
      <p:sp>
        <p:nvSpPr>
          <p:cNvPr id="5" name="CasellaDiTesto 4"/>
          <p:cNvSpPr txBox="1"/>
          <p:nvPr/>
        </p:nvSpPr>
        <p:spPr>
          <a:xfrm>
            <a:off x="1500166" y="6488668"/>
            <a:ext cx="6229782" cy="400110"/>
          </a:xfrm>
          <a:prstGeom prst="rect">
            <a:avLst/>
          </a:prstGeom>
          <a:noFill/>
        </p:spPr>
        <p:txBody>
          <a:bodyPr wrap="none" rtlCol="0">
            <a:spAutoFit/>
          </a:bodyPr>
          <a:lstStyle/>
          <a:p>
            <a:r>
              <a:rPr lang="it-IT" sz="2000" b="1" dirty="0" smtClean="0">
                <a:solidFill>
                  <a:schemeClr val="accent5">
                    <a:lumMod val="50000"/>
                  </a:schemeClr>
                </a:solidFill>
              </a:rPr>
              <a:t>Tracciabilità Nome file: </a:t>
            </a:r>
            <a:r>
              <a:rPr lang="it-IT" b="1" dirty="0" smtClean="0"/>
              <a:t>UC_H_49_Compilazione questionario</a:t>
            </a:r>
            <a:endParaRPr lang="it-IT" b="1" dirty="0"/>
          </a:p>
        </p:txBody>
      </p:sp>
      <p:sp>
        <p:nvSpPr>
          <p:cNvPr id="7" name="Oval 6"/>
          <p:cNvSpPr/>
          <p:nvPr/>
        </p:nvSpPr>
        <p:spPr>
          <a:xfrm>
            <a:off x="1785918" y="4214818"/>
            <a:ext cx="6929486" cy="135732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 7"/>
          <p:cNvSpPr/>
          <p:nvPr/>
        </p:nvSpPr>
        <p:spPr>
          <a:xfrm>
            <a:off x="2357422" y="2071678"/>
            <a:ext cx="4214842" cy="71438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17345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Tony\Omini\omino_accordo.jpg"/>
          <p:cNvPicPr>
            <a:picLocks noChangeAspect="1" noChangeArrowheads="1"/>
          </p:cNvPicPr>
          <p:nvPr/>
        </p:nvPicPr>
        <p:blipFill>
          <a:blip r:embed="rId3"/>
          <a:srcRect/>
          <a:stretch>
            <a:fillRect/>
          </a:stretch>
        </p:blipFill>
        <p:spPr bwMode="auto">
          <a:xfrm>
            <a:off x="7000892" y="5357826"/>
            <a:ext cx="1524000" cy="1333500"/>
          </a:xfrm>
          <a:prstGeom prst="rect">
            <a:avLst/>
          </a:prstGeom>
          <a:noFill/>
        </p:spPr>
      </p:pic>
      <p:sp>
        <p:nvSpPr>
          <p:cNvPr id="2" name="CasellaDiTesto 1"/>
          <p:cNvSpPr txBox="1"/>
          <p:nvPr/>
        </p:nvSpPr>
        <p:spPr>
          <a:xfrm>
            <a:off x="0" y="428604"/>
            <a:ext cx="9144000" cy="1107996"/>
          </a:xfrm>
          <a:prstGeom prst="rect">
            <a:avLst/>
          </a:prstGeom>
          <a:noFill/>
        </p:spPr>
        <p:txBody>
          <a:bodyPr wrap="square" rtlCol="0">
            <a:spAutoFit/>
          </a:bodyPr>
          <a:lstStyle/>
          <a:p>
            <a:pPr algn="ctr"/>
            <a:r>
              <a:rPr lang="it-IT" sz="4800" b="1" dirty="0" smtClean="0">
                <a:latin typeface="+mj-lt"/>
              </a:rPr>
              <a:t>Pro\Contro del RAD</a:t>
            </a:r>
          </a:p>
          <a:p>
            <a:pPr algn="ctr"/>
            <a:endParaRPr lang="it-IT" dirty="0">
              <a:latin typeface="+mj-lt"/>
            </a:endParaRPr>
          </a:p>
        </p:txBody>
      </p:sp>
      <p:sp>
        <p:nvSpPr>
          <p:cNvPr id="3" name="Content Placeholder 3"/>
          <p:cNvSpPr txBox="1">
            <a:spLocks/>
          </p:cNvSpPr>
          <p:nvPr/>
        </p:nvSpPr>
        <p:spPr>
          <a:xfrm>
            <a:off x="357158" y="1285860"/>
            <a:ext cx="8429684" cy="47149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solidFill>
                  <a:srgbClr val="FF0000"/>
                </a:solidFill>
              </a:rPr>
              <a:t>Contro: </a:t>
            </a:r>
          </a:p>
          <a:p>
            <a:pPr lvl="1"/>
            <a:r>
              <a:rPr lang="it-IT" dirty="0" smtClean="0"/>
              <a:t>Alcune funzionalità non erano ben definite </a:t>
            </a:r>
          </a:p>
          <a:p>
            <a:pPr lvl="2"/>
            <a:r>
              <a:rPr lang="it-IT" dirty="0" smtClean="0"/>
              <a:t>Hanno portato ad un analisi complessa e non coerente</a:t>
            </a:r>
          </a:p>
          <a:p>
            <a:pPr marL="667512" lvl="2" indent="0">
              <a:buNone/>
            </a:pPr>
            <a:endParaRPr lang="it-IT" dirty="0"/>
          </a:p>
          <a:p>
            <a:pPr marL="667512" lvl="2" indent="0">
              <a:buNone/>
            </a:pPr>
            <a:endParaRPr lang="it-IT" dirty="0" smtClean="0"/>
          </a:p>
          <a:p>
            <a:r>
              <a:rPr lang="it-IT" b="1" dirty="0" smtClean="0">
                <a:solidFill>
                  <a:srgbClr val="00B050"/>
                </a:solidFill>
              </a:rPr>
              <a:t>Pro:</a:t>
            </a:r>
          </a:p>
          <a:p>
            <a:pPr lvl="1"/>
            <a:r>
              <a:rPr lang="it-IT" dirty="0" smtClean="0"/>
              <a:t>Grazie alla prototipazione della funzionalità Registro l’analisi è risultata chiara e coerente</a:t>
            </a:r>
          </a:p>
        </p:txBody>
      </p:sp>
      <p:pic>
        <p:nvPicPr>
          <p:cNvPr id="3075" name="Picture 3" descr="D:\Tony\Omini\omino_cerca.jpg"/>
          <p:cNvPicPr>
            <a:picLocks noChangeAspect="1" noChangeArrowheads="1"/>
          </p:cNvPicPr>
          <p:nvPr/>
        </p:nvPicPr>
        <p:blipFill>
          <a:blip r:embed="rId4"/>
          <a:srcRect/>
          <a:stretch>
            <a:fillRect/>
          </a:stretch>
        </p:blipFill>
        <p:spPr bwMode="auto">
          <a:xfrm>
            <a:off x="7262842" y="774600"/>
            <a:ext cx="1524000" cy="1524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 calcmode="lin" valueType="num">
                                      <p:cBhvr additive="base">
                                        <p:cTn id="29" dur="500" fill="hold"/>
                                        <p:tgtEl>
                                          <p:spTgt spid="3075"/>
                                        </p:tgtEl>
                                        <p:attrNameLst>
                                          <p:attrName>ppt_x</p:attrName>
                                        </p:attrNameLst>
                                      </p:cBhvr>
                                      <p:tavLst>
                                        <p:tav tm="0">
                                          <p:val>
                                            <p:strVal val="#ppt_x"/>
                                          </p:val>
                                        </p:tav>
                                        <p:tav tm="100000">
                                          <p:val>
                                            <p:strVal val="#ppt_x"/>
                                          </p:val>
                                        </p:tav>
                                      </p:tavLst>
                                    </p:anim>
                                    <p:anim calcmode="lin" valueType="num">
                                      <p:cBhvr additive="base">
                                        <p:cTn id="30" dur="500" fill="hold"/>
                                        <p:tgtEl>
                                          <p:spTgt spid="307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anim calcmode="lin" valueType="num">
                                      <p:cBhvr additive="base">
                                        <p:cTn id="33" dur="500" fill="hold"/>
                                        <p:tgtEl>
                                          <p:spTgt spid="3074"/>
                                        </p:tgtEl>
                                        <p:attrNameLst>
                                          <p:attrName>ppt_x</p:attrName>
                                        </p:attrNameLst>
                                      </p:cBhvr>
                                      <p:tavLst>
                                        <p:tav tm="0">
                                          <p:val>
                                            <p:strVal val="#ppt_x"/>
                                          </p:val>
                                        </p:tav>
                                        <p:tav tm="100000">
                                          <p:val>
                                            <p:strVal val="#ppt_x"/>
                                          </p:val>
                                        </p:tav>
                                      </p:tavLst>
                                    </p:anim>
                                    <p:anim calcmode="lin" valueType="num">
                                      <p:cBhvr additive="base">
                                        <p:cTn id="3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67984" y="-10060"/>
            <a:ext cx="6456768" cy="1261884"/>
          </a:xfrm>
          <a:prstGeom prst="rect">
            <a:avLst/>
          </a:prstGeom>
          <a:noFill/>
        </p:spPr>
        <p:txBody>
          <a:bodyPr wrap="none" rtlCol="0">
            <a:spAutoFit/>
          </a:bodyPr>
          <a:lstStyle/>
          <a:p>
            <a:pPr algn="ctr"/>
            <a:r>
              <a:rPr lang="it-IT" sz="4800" b="1" dirty="0" smtClean="0">
                <a:latin typeface="+mj-lt"/>
              </a:rPr>
              <a:t>Divisione in Sottosistemi</a:t>
            </a:r>
          </a:p>
          <a:p>
            <a:pPr algn="ctr"/>
            <a:r>
              <a:rPr lang="it-IT" sz="2800" b="1" dirty="0" smtClean="0">
                <a:latin typeface="+mj-lt"/>
              </a:rPr>
              <a:t>Prima Versione</a:t>
            </a:r>
            <a:endParaRPr lang="it-IT" b="1" dirty="0"/>
          </a:p>
        </p:txBody>
      </p:sp>
      <p:pic>
        <p:nvPicPr>
          <p:cNvPr id="2050" name="Picture 2" descr="C:\Users\Antonio\Desktop\Immagine.png"/>
          <p:cNvPicPr>
            <a:picLocks noChangeAspect="1" noChangeArrowheads="1"/>
          </p:cNvPicPr>
          <p:nvPr/>
        </p:nvPicPr>
        <p:blipFill>
          <a:blip r:embed="rId3"/>
          <a:srcRect/>
          <a:stretch>
            <a:fillRect/>
          </a:stretch>
        </p:blipFill>
        <p:spPr bwMode="auto">
          <a:xfrm>
            <a:off x="0" y="1357298"/>
            <a:ext cx="9001156" cy="5124450"/>
          </a:xfrm>
          <a:prstGeom prst="rect">
            <a:avLst/>
          </a:prstGeom>
          <a:noFill/>
        </p:spPr>
      </p:pic>
      <p:sp>
        <p:nvSpPr>
          <p:cNvPr id="4" name="Oval 3"/>
          <p:cNvSpPr/>
          <p:nvPr/>
        </p:nvSpPr>
        <p:spPr>
          <a:xfrm>
            <a:off x="6072198" y="4286256"/>
            <a:ext cx="2500330" cy="178595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7691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1340</TotalTime>
  <Words>2747</Words>
  <Application>Microsoft Office PowerPoint</Application>
  <PresentationFormat>On-screen Show (4:3)</PresentationFormat>
  <Paragraphs>476</Paragraphs>
  <Slides>44</Slides>
  <Notes>38</Notes>
  <HiddenSlides>0</HiddenSlides>
  <MMClips>1</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Equinozio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Antonio</cp:lastModifiedBy>
  <cp:revision>259</cp:revision>
  <dcterms:created xsi:type="dcterms:W3CDTF">2012-12-23T12:37:08Z</dcterms:created>
  <dcterms:modified xsi:type="dcterms:W3CDTF">2013-01-02T10:24:17Z</dcterms:modified>
</cp:coreProperties>
</file>