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59" r:id="rId3"/>
    <p:sldId id="272" r:id="rId4"/>
    <p:sldId id="273" r:id="rId5"/>
    <p:sldId id="297" r:id="rId6"/>
    <p:sldId id="298" r:id="rId7"/>
    <p:sldId id="276" r:id="rId8"/>
    <p:sldId id="306" r:id="rId9"/>
    <p:sldId id="286" r:id="rId10"/>
    <p:sldId id="302" r:id="rId11"/>
    <p:sldId id="281" r:id="rId12"/>
    <p:sldId id="282" r:id="rId13"/>
    <p:sldId id="283" r:id="rId14"/>
    <p:sldId id="284" r:id="rId15"/>
    <p:sldId id="287" r:id="rId16"/>
    <p:sldId id="307" r:id="rId17"/>
    <p:sldId id="308" r:id="rId18"/>
    <p:sldId id="301" r:id="rId19"/>
    <p:sldId id="311" r:id="rId20"/>
    <p:sldId id="303" r:id="rId21"/>
    <p:sldId id="304" r:id="rId22"/>
    <p:sldId id="312" r:id="rId23"/>
    <p:sldId id="315" r:id="rId24"/>
    <p:sldId id="314" r:id="rId25"/>
    <p:sldId id="316" r:id="rId26"/>
    <p:sldId id="290" r:id="rId27"/>
    <p:sldId id="288" r:id="rId28"/>
    <p:sldId id="317" r:id="rId29"/>
    <p:sldId id="291" r:id="rId30"/>
    <p:sldId id="265" r:id="rId31"/>
    <p:sldId id="268" r:id="rId32"/>
    <p:sldId id="267" r:id="rId33"/>
    <p:sldId id="270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80" autoAdjust="0"/>
  </p:normalViewPr>
  <p:slideViewPr>
    <p:cSldViewPr>
      <p:cViewPr>
        <p:scale>
          <a:sx n="75" d="100"/>
          <a:sy n="75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6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Spiegare</a:t>
            </a:r>
            <a:r>
              <a:rPr lang="it-IT" baseline="0" dirty="0" smtClean="0"/>
              <a:t> cosa si intende per integrazione account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90601"/>
              </p:ext>
            </p:extLst>
          </p:nvPr>
        </p:nvGraphicFramePr>
        <p:xfrm>
          <a:off x="0" y="4876800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5847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Prima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69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64" y="1494382"/>
            <a:ext cx="7786710" cy="523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857884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3857620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857356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Ultima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142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35716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 Diagram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322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214282" y="2643182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42844" y="3929066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Il sistema @silo usa, per la gestione dei dati persistenti, un Database relazionale. Il DBMS scelto è MySql.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L'utilizzo di MySQL ha facilitato l'integrazione del sistema col database anche grazie a componenti esistenti come JDBC.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0"/>
            <a:ext cx="75040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</a:t>
            </a:r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Dare la </a:t>
            </a:r>
            <a:r>
              <a:rPr lang="it-IT" dirty="0"/>
              <a:t>possibilità di </a:t>
            </a:r>
            <a:r>
              <a:rPr lang="it-IT" b="1" dirty="0"/>
              <a:t>compilare </a:t>
            </a:r>
            <a:r>
              <a:rPr lang="it-IT" b="1" dirty="0" smtClean="0"/>
              <a:t>questionari </a:t>
            </a:r>
            <a:r>
              <a:rPr lang="it-IT" dirty="0" smtClean="0"/>
              <a:t>in </a:t>
            </a:r>
            <a:r>
              <a:rPr lang="it-IT" dirty="0"/>
              <a:t>cui </a:t>
            </a:r>
            <a:r>
              <a:rPr lang="it-IT" dirty="0" smtClean="0"/>
              <a:t>i genitori possono </a:t>
            </a:r>
            <a:r>
              <a:rPr lang="it-IT" dirty="0"/>
              <a:t>esprimere un </a:t>
            </a:r>
            <a:r>
              <a:rPr lang="it-IT" b="1" dirty="0"/>
              <a:t>giudizio sulla qualità del </a:t>
            </a:r>
            <a:r>
              <a:rPr lang="it-IT" b="1" dirty="0" smtClean="0"/>
              <a:t>servizio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Permettendo </a:t>
            </a:r>
            <a:r>
              <a:rPr lang="it-IT" i="1" u="sng" dirty="0" smtClean="0"/>
              <a:t>statistiche</a:t>
            </a:r>
            <a:endParaRPr lang="it-IT" dirty="0"/>
          </a:p>
          <a:p>
            <a:endParaRPr lang="it-IT" dirty="0"/>
          </a:p>
        </p:txBody>
      </p:sp>
      <p:pic>
        <p:nvPicPr>
          <p:cNvPr id="1026" name="Picture 2" descr="C:\linda\uni\db\Dropbox\tetolo\uni\esami svolti\sicurezza\immagini tesina\omino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8" y="3933056"/>
            <a:ext cx="257296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linda\uni\esami_da_svolgere\gps\progetto_gps\Atsilo\Presentazione\Atsilo3\statist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11" y="3695908"/>
            <a:ext cx="2205558" cy="16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/>
          <p:cNvCxnSpPr/>
          <p:nvPr/>
        </p:nvCxnSpPr>
        <p:spPr>
          <a:xfrm>
            <a:off x="3726665" y="4635112"/>
            <a:ext cx="15849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 (2)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7504" y="1916832"/>
            <a:ext cx="45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Garantendo:</a:t>
            </a:r>
            <a:endParaRPr lang="it-IT" dirty="0" smtClean="0"/>
          </a:p>
        </p:txBody>
      </p:sp>
      <p:pic>
        <p:nvPicPr>
          <p:cNvPr id="4" name="Picture 5" descr="C:\linda\uni\db\Dropbox\tetolo\uni\esami svolti\sicurezza\immagini tesina\omino-chi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3" y="4797152"/>
            <a:ext cx="1672756" cy="19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linda\uni\db\Dropbox\tetolo\uni\esami svolti\sicurezza\immagini tesina\omino_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03" y="1626301"/>
            <a:ext cx="1653647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linda\uni\db\Dropbox\tetolo\uni\esami svolti\sicurezza\immagini tesina\puli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4" y="2582167"/>
            <a:ext cx="2074501" cy="23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3491227" y="559053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Sicurezza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14206" y="2727850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Usabilità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76099" y="328081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1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395536" y="3596168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0070C0"/>
                </a:solidFill>
              </a:rPr>
              <a:t>Usabilità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pic>
        <p:nvPicPr>
          <p:cNvPr id="2050" name="Picture 2" descr="C:\linda\uni\db\Dropbox\tetolo\uni\esami svolti\sicurezza\immagini tesina\Fotolia_13977964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70" y="2168611"/>
            <a:ext cx="1440160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linda\uni\esami_da_svolgere\gps\progetto_gps\Atsilo\Presentazione\Atsilo3\omino lucchet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6" y="2084601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6782513" y="1937778"/>
            <a:ext cx="134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smtClean="0">
                <a:solidFill>
                  <a:srgbClr val="B48900"/>
                </a:solidFill>
              </a:rPr>
              <a:t>Sicurezza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21096" y="2699811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09" y="3001960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1678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3568" y="2433499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6477" y="3632192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6372" y="2920866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96963"/>
            <a:ext cx="707236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50004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Gli attori del sistema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5819" y="1500174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14480" y="4143380"/>
            <a:ext cx="207170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786050" y="3571876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14480" y="6215058"/>
            <a:ext cx="178595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14480" y="5643578"/>
            <a:ext cx="178595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inda\uni\esami_da_svolgere\gps\progetto_gps\Atsilo\Presentazione\Atsilo3\16389679-persone-3d--uomo-persona-con-un-uomo-d-39-affari-chiave-e-costrut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115">
            <a:off x="-151435" y="1156377"/>
            <a:ext cx="1927508" cy="15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linda\uni\esami_da_svolgere\gps\progetto_gps\Atsilo\Presentazione\Atsilo3\omino_pac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410">
            <a:off x="6023095" y="3914780"/>
            <a:ext cx="2867026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88796" y="2472567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Build</a:t>
            </a:r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Progettazione</a:t>
            </a:r>
            <a:r>
              <a:rPr lang="en-US" i="1" dirty="0" smtClean="0"/>
              <a:t> </a:t>
            </a:r>
            <a:r>
              <a:rPr lang="en-US" i="1" dirty="0" smtClean="0"/>
              <a:t>e realizzazione ad hoc 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Oneroso</a:t>
            </a:r>
            <a:r>
              <a:rPr lang="en-US" i="1" dirty="0" smtClean="0"/>
              <a:t> </a:t>
            </a:r>
            <a:r>
              <a:rPr lang="en-US" i="1" dirty="0" err="1" smtClean="0"/>
              <a:t>impiego</a:t>
            </a:r>
            <a:r>
              <a:rPr lang="en-US" i="1" dirty="0" smtClean="0"/>
              <a:t> di </a:t>
            </a:r>
            <a:r>
              <a:rPr lang="en-US" i="1" dirty="0" err="1" smtClean="0"/>
              <a:t>risorse</a:t>
            </a:r>
            <a:r>
              <a:rPr lang="en-US" i="1" dirty="0" smtClean="0"/>
              <a:t>	</a:t>
            </a:r>
            <a:endParaRPr lang="en-US" i="1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197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81527" y="220486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Buy</a:t>
            </a:r>
            <a:endParaRPr lang="en-US" b="1" dirty="0" smtClean="0"/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Immediato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Poco</a:t>
            </a:r>
            <a:r>
              <a:rPr lang="en-US" i="1" dirty="0" smtClean="0"/>
              <a:t> </a:t>
            </a:r>
            <a:r>
              <a:rPr lang="en-US" i="1" dirty="0" err="1" smtClean="0"/>
              <a:t>personalizzabile</a:t>
            </a:r>
            <a:endParaRPr lang="en-US" i="1" dirty="0" smtClean="0"/>
          </a:p>
          <a:p>
            <a:pPr lvl="2"/>
            <a:r>
              <a:rPr lang="en-US" i="1" dirty="0" err="1" smtClean="0"/>
              <a:t>Costoso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usabilità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qualità</a:t>
            </a:r>
            <a:endParaRPr lang="en-US" i="1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r>
              <a:rPr lang="it-IT" sz="2000" b="1" dirty="0" smtClean="0">
                <a:latin typeface="+mj-lt"/>
              </a:rPr>
              <a:t> (2)</a:t>
            </a:r>
            <a:endParaRPr lang="it-IT" sz="1400" b="1" dirty="0"/>
          </a:p>
        </p:txBody>
      </p:sp>
      <p:pic>
        <p:nvPicPr>
          <p:cNvPr id="6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74206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linda\uni\esami_da_svolgere\gps\progetto_gps\Atsilo\Presentazione\Atsilo3\google-drive1-468x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4395">
            <a:off x="5020580" y="1682205"/>
            <a:ext cx="2868004" cy="19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linda\uni\esami_da_svolgere\gps\progetto_gps\Atsilo\Presentazione\Atsilo3\products_jo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74206"/>
            <a:ext cx="23812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Consentire comunicazione diretta tra </a:t>
            </a:r>
            <a:r>
              <a:rPr lang="it-IT" b="1" dirty="0" smtClean="0"/>
              <a:t>Genitori </a:t>
            </a:r>
            <a:r>
              <a:rPr lang="it-IT" dirty="0" smtClean="0"/>
              <a:t>e</a:t>
            </a:r>
            <a:r>
              <a:rPr lang="it-IT" b="1" dirty="0" smtClean="0"/>
              <a:t> Asilo</a:t>
            </a:r>
            <a:endParaRPr lang="it-IT" b="1" dirty="0"/>
          </a:p>
          <a:p>
            <a:endParaRPr lang="it-IT" dirty="0"/>
          </a:p>
        </p:txBody>
      </p:sp>
      <p:pic>
        <p:nvPicPr>
          <p:cNvPr id="7" name="Picture 2" descr="C:\linda\uni\db\Dropbox\tetolo\uni\esami svolti\sicurezza\immagini tesina\omino giorn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29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/>
          <p:cNvCxnSpPr/>
          <p:nvPr/>
        </p:nvCxnSpPr>
        <p:spPr>
          <a:xfrm>
            <a:off x="3646241" y="4143571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4" descr="C:\linda\uni\esami_da_svolgere\gps\progetto_gps\documenti_gestione\presentazioni\presentazioni_management\15298178-persone-3d--uomo-persona-e-tabellone-maes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00" y="2999962"/>
            <a:ext cx="1572765" cy="24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81" y="3863024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36" y="2822742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0740" y="3294563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152270" y="-10060"/>
            <a:ext cx="488819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3649" y="4493256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3544" y="3781930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5492" y="1558350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Anche in questo caso…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</a:t>
            </a:r>
            <a:r>
              <a:rPr lang="it-IT" sz="2800" b="1" dirty="0" smtClean="0">
                <a:latin typeface="+mj-lt"/>
              </a:rPr>
              <a:t>COTS </a:t>
            </a:r>
            <a:r>
              <a:rPr lang="it-IT" sz="2800" b="1" dirty="0" smtClean="0">
                <a:latin typeface="+mj-lt"/>
              </a:rPr>
              <a:t>Forum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84637"/>
              </p:ext>
            </p:extLst>
          </p:nvPr>
        </p:nvGraphicFramePr>
        <p:xfrm>
          <a:off x="1031971" y="1412776"/>
          <a:ext cx="7128792" cy="470031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36504"/>
                <a:gridCol w="2592288"/>
              </a:tblGrid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Funzionalità\ Caratteristica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Importanza (</a:t>
                      </a:r>
                      <a:r>
                        <a:rPr lang="it-IT" sz="1400" b="1" i="1" dirty="0" err="1" smtClean="0">
                          <a:effectLst/>
                        </a:rPr>
                        <a:t>min</a:t>
                      </a:r>
                      <a:r>
                        <a:rPr lang="it-IT" sz="1400" b="1" i="1" dirty="0" smtClean="0">
                          <a:effectLst/>
                        </a:rPr>
                        <a:t> 1 </a:t>
                      </a:r>
                      <a:r>
                        <a:rPr lang="it-IT" sz="1400" b="1" i="1" dirty="0" err="1" smtClean="0">
                          <a:effectLst/>
                        </a:rPr>
                        <a:t>max</a:t>
                      </a:r>
                      <a:r>
                        <a:rPr lang="it-IT" sz="1400" b="1" i="1" baseline="0" dirty="0" smtClean="0">
                          <a:effectLst/>
                        </a:rPr>
                        <a:t> 5)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2000" i="1" dirty="0">
                          <a:effectLst/>
                        </a:rPr>
                        <a:t>Possibilità di integrare gli account di </a:t>
                      </a:r>
                      <a:r>
                        <a:rPr lang="it-IT" sz="2000" i="1" dirty="0" err="1">
                          <a:effectLst/>
                        </a:rPr>
                        <a:t>Atsilo</a:t>
                      </a:r>
                      <a:r>
                        <a:rPr lang="it-IT" sz="2000" i="1" dirty="0">
                          <a:effectLst/>
                        </a:rPr>
                        <a:t> facilmente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769729">
                <a:tc>
                  <a:txBody>
                    <a:bodyPr/>
                    <a:lstStyle/>
                    <a:p>
                      <a:pPr rtl="0"/>
                      <a:r>
                        <a:rPr lang="it-IT" sz="1400" smtClean="0">
                          <a:effectLst/>
                        </a:rPr>
                        <a:t>Funzionalità di inserimento, modifica, cancellazione spostamento argomenti e commenti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360040"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Usabilità lato utente forum</a:t>
                      </a:r>
                      <a:endParaRPr lang="it-IT" sz="1400" i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Usabilità lato amministratore forum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979883"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Open source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5</a:t>
                      </a:r>
                      <a:endParaRPr lang="it-IT" sz="1400" dirty="0">
                        <a:effectLst/>
                      </a:endParaRP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>
                          <a:effectLst/>
                        </a:rPr>
                        <a:t>Free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Conoscenze dei team </a:t>
                      </a:r>
                      <a:r>
                        <a:rPr lang="it-IT" sz="1400" i="1" dirty="0" err="1" smtClean="0">
                          <a:effectLst/>
                        </a:rPr>
                        <a:t>members</a:t>
                      </a:r>
                      <a:r>
                        <a:rPr lang="it-IT" sz="1400" i="1" dirty="0" smtClean="0">
                          <a:effectLst/>
                        </a:rPr>
                        <a:t> sulla componente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4500" y="193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</a:t>
            </a:r>
            <a:r>
              <a:rPr lang="it-IT" sz="2800" b="1" dirty="0" smtClean="0">
                <a:latin typeface="+mj-lt"/>
              </a:rPr>
              <a:t>COTS </a:t>
            </a:r>
            <a:r>
              <a:rPr lang="it-IT" sz="2800" b="1" dirty="0" smtClean="0">
                <a:latin typeface="+mj-lt"/>
              </a:rPr>
              <a:t>Forum (2)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92891"/>
              </p:ext>
            </p:extLst>
          </p:nvPr>
        </p:nvGraphicFramePr>
        <p:xfrm>
          <a:off x="323528" y="1106260"/>
          <a:ext cx="8208913" cy="57298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8956"/>
                <a:gridCol w="1647357"/>
                <a:gridCol w="1482621"/>
                <a:gridCol w="732199"/>
                <a:gridCol w="2397780"/>
              </a:tblGrid>
              <a:tr h="40688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Funzionalità caratteristica \Componente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Forum di forum free o di free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Phpbb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Simple machine </a:t>
                      </a:r>
                      <a:r>
                        <a:rPr lang="it-IT" sz="1400" b="1" dirty="0" err="1">
                          <a:effectLst/>
                        </a:rPr>
                        <a:t>forums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Vbulletin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it-IT" sz="1400" b="1" dirty="0">
                          <a:effectLst/>
                        </a:rPr>
                        <a:t/>
                      </a:r>
                      <a:br>
                        <a:rPr lang="it-IT" sz="1400" b="1" dirty="0">
                          <a:effectLst/>
                        </a:rPr>
                      </a:b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Possibilità di integrare gli account di </a:t>
                      </a:r>
                      <a:r>
                        <a:rPr lang="it-IT" sz="1400" b="1" dirty="0" err="1">
                          <a:effectLst/>
                        </a:rPr>
                        <a:t>Atsilo</a:t>
                      </a:r>
                      <a:r>
                        <a:rPr lang="it-IT" sz="1400" b="1" dirty="0">
                          <a:effectLst/>
                        </a:rPr>
                        <a:t> facilmente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inserimento, modifica, cancellazione spostamento argomenti e commenti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332791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utente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478894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amministratore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Open source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Free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Conoscenze dei team </a:t>
                      </a:r>
                      <a:r>
                        <a:rPr lang="it-IT" sz="1400" b="1" dirty="0" err="1" smtClean="0">
                          <a:effectLst/>
                        </a:rPr>
                        <a:t>members</a:t>
                      </a:r>
                      <a:r>
                        <a:rPr lang="it-IT" sz="1400" b="1" dirty="0" smtClean="0">
                          <a:effectLst/>
                        </a:rPr>
                        <a:t> sulla 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indig\Downloads\Immagin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619">
            <a:off x="3897469" y="1427003"/>
            <a:ext cx="5554152" cy="4193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066403">
            <a:off x="-332762" y="1084613"/>
            <a:ext cx="3364070" cy="20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  <a:bevelB w="165100" prst="coolSlant"/>
          </a:sp3d>
        </p:spPr>
      </p:pic>
      <p:sp>
        <p:nvSpPr>
          <p:cNvPr id="2" name="CasellaDiTesto 1"/>
          <p:cNvSpPr txBox="1"/>
          <p:nvPr/>
        </p:nvSpPr>
        <p:spPr>
          <a:xfrm>
            <a:off x="-27012" y="4365104"/>
            <a:ext cx="366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Data la tabella vista in precedenza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Si è scelto </a:t>
            </a:r>
            <a:r>
              <a:rPr lang="it-IT" dirty="0" err="1" smtClean="0"/>
              <a:t>phpbb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</a:t>
            </a:r>
            <a:r>
              <a:rPr lang="it-IT" sz="2800" b="1" dirty="0" smtClean="0">
                <a:latin typeface="+mj-lt"/>
              </a:rPr>
              <a:t>COTS </a:t>
            </a:r>
            <a:r>
              <a:rPr lang="it-IT" sz="2800" b="1" dirty="0" smtClean="0">
                <a:latin typeface="+mj-lt"/>
              </a:rPr>
              <a:t>Forum (3)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-158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</a:t>
            </a:r>
          </a:p>
          <a:p>
            <a:pPr algn="ctr"/>
            <a:r>
              <a:rPr lang="it-IT" sz="3600" b="1" dirty="0" smtClean="0">
                <a:latin typeface="+mj-lt"/>
              </a:rPr>
              <a:t>Design Pattern, Forum</a:t>
            </a:r>
            <a:endParaRPr lang="it-IT" sz="1200" dirty="0"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20767"/>
            <a:ext cx="8568952" cy="52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0464" y="3231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Mapping Da Contratti ad Eccezioni</a:t>
            </a:r>
            <a:endParaRPr lang="it-IT" sz="1000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886" y="4365104"/>
            <a:ext cx="9145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idQuestionario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&gt;0 AND domanda !=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@post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()=@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 +1</a:t>
            </a:r>
            <a: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26610" y="1628800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>
                <a:latin typeface="+mj-lt"/>
                <a:cs typeface="Arial" pitchFamily="34" charset="0"/>
              </a:rPr>
              <a:t>Non </a:t>
            </a:r>
            <a:r>
              <a:rPr lang="it-IT" dirty="0" smtClean="0">
                <a:latin typeface="+mj-lt"/>
                <a:cs typeface="Arial" pitchFamily="34" charset="0"/>
              </a:rPr>
              <a:t>sono state controllate </a:t>
            </a:r>
            <a:r>
              <a:rPr lang="it-IT" dirty="0" smtClean="0">
                <a:latin typeface="+mj-lt"/>
                <a:cs typeface="Arial" pitchFamily="34" charset="0"/>
              </a:rPr>
              <a:t>le invarianti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>
                <a:latin typeface="+mj-lt"/>
                <a:cs typeface="Arial" pitchFamily="34" charset="0"/>
              </a:rPr>
              <a:t>Non </a:t>
            </a:r>
            <a:r>
              <a:rPr lang="it-IT" dirty="0" smtClean="0">
                <a:latin typeface="+mj-lt"/>
                <a:cs typeface="Arial" pitchFamily="34" charset="0"/>
              </a:rPr>
              <a:t>avrebbe Individuato molti </a:t>
            </a:r>
            <a:r>
              <a:rPr lang="it-IT" dirty="0" smtClean="0">
                <a:latin typeface="+mj-lt"/>
                <a:cs typeface="Arial" pitchFamily="34" charset="0"/>
              </a:rPr>
              <a:t>bug perché: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Il </a:t>
            </a:r>
            <a:r>
              <a:rPr lang="it-IT" dirty="0" smtClean="0">
                <a:latin typeface="+mj-lt"/>
                <a:cs typeface="Arial" pitchFamily="34" charset="0"/>
              </a:rPr>
              <a:t>testing di unità è stato eseguito dallo sviluppatore </a:t>
            </a:r>
            <a:r>
              <a:rPr lang="it-IT" dirty="0" smtClean="0">
                <a:latin typeface="+mj-lt"/>
                <a:cs typeface="Arial" pitchFamily="34" charset="0"/>
              </a:rPr>
              <a:t>stesso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Molto </a:t>
            </a:r>
            <a:r>
              <a:rPr lang="it-IT" dirty="0" smtClean="0">
                <a:latin typeface="+mj-lt"/>
                <a:cs typeface="Arial" pitchFamily="34" charset="0"/>
              </a:rPr>
              <a:t>ridondate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dirty="0" smtClean="0"/>
          </a:p>
        </p:txBody>
      </p:sp>
      <p:sp>
        <p:nvSpPr>
          <p:cNvPr id="2" name="CasellaDiTesto 1"/>
          <p:cNvSpPr txBox="1"/>
          <p:nvPr/>
        </p:nvSpPr>
        <p:spPr>
          <a:xfrm>
            <a:off x="971600" y="3718773"/>
            <a:ext cx="657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OCL classe </a:t>
            </a:r>
            <a:r>
              <a:rPr lang="it-IT" b="1" dirty="0" err="1" smtClean="0"/>
              <a:t>ControlQuestionario</a:t>
            </a:r>
            <a:endParaRPr lang="it-IT" b="1" dirty="0" smtClean="0"/>
          </a:p>
          <a:p>
            <a:pPr algn="ctr"/>
            <a:r>
              <a:rPr lang="it-IT" b="1" dirty="0" smtClean="0"/>
              <a:t>metodo </a:t>
            </a:r>
            <a:r>
              <a:rPr lang="it-IT" b="1" dirty="0" err="1" smtClean="0"/>
              <a:t>inserisciDomanda</a:t>
            </a:r>
            <a:r>
              <a:rPr lang="it-IT" b="1" dirty="0" smtClean="0"/>
              <a:t>(</a:t>
            </a:r>
            <a:r>
              <a:rPr lang="it-IT" b="1" dirty="0" err="1" smtClean="0"/>
              <a:t>int</a:t>
            </a:r>
            <a:r>
              <a:rPr lang="it-IT" b="1" dirty="0" smtClean="0"/>
              <a:t> </a:t>
            </a:r>
            <a:r>
              <a:rPr lang="it-IT" b="1" dirty="0" err="1" smtClean="0"/>
              <a:t>IdQuestionario</a:t>
            </a:r>
            <a:r>
              <a:rPr lang="it-IT" b="1" dirty="0" smtClean="0"/>
              <a:t>, Domanda </a:t>
            </a:r>
            <a:r>
              <a:rPr lang="it-IT" b="1" dirty="0" err="1" smtClean="0"/>
              <a:t>domanda</a:t>
            </a:r>
            <a:r>
              <a:rPr lang="it-IT" b="1" dirty="0" smtClean="0"/>
              <a:t>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12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</a:t>
            </a:r>
            <a:r>
              <a:rPr lang="it-IT" sz="4800" b="1" dirty="0" smtClean="0">
                <a:latin typeface="+mj-lt"/>
              </a:rPr>
              <a:t>del ODD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0"/>
            <a:ext cx="63817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57224" y="142852"/>
            <a:ext cx="1571636" cy="500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85918" y="3143248"/>
            <a:ext cx="164307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500298" y="2786058"/>
            <a:ext cx="157163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357290" y="5357826"/>
            <a:ext cx="150019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214414" y="4429132"/>
            <a:ext cx="178595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4500562" y="5013176"/>
            <a:ext cx="1928826" cy="105903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/>
          <p:cNvSpPr/>
          <p:nvPr/>
        </p:nvSpPr>
        <p:spPr>
          <a:xfrm>
            <a:off x="1973691" y="4832789"/>
            <a:ext cx="1571636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7572396" y="285749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Nuovi attori</a:t>
            </a:r>
            <a:endParaRPr lang="it-IT" i="1" dirty="0"/>
          </a:p>
        </p:txBody>
      </p:sp>
      <p:sp>
        <p:nvSpPr>
          <p:cNvPr id="15" name="Rectangle 14"/>
          <p:cNvSpPr/>
          <p:nvPr/>
        </p:nvSpPr>
        <p:spPr>
          <a:xfrm>
            <a:off x="7358082" y="2928934"/>
            <a:ext cx="214314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</a:t>
            </a:r>
            <a:r>
              <a:rPr lang="it-IT" sz="4800" b="1" dirty="0" smtClean="0">
                <a:latin typeface="+mj-lt"/>
              </a:rPr>
              <a:t>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500306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Collegamento</a:t>
            </a:r>
            <a:r>
              <a:rPr lang="en-US" dirty="0" smtClean="0"/>
              <a:t> slide </a:t>
            </a:r>
            <a:r>
              <a:rPr lang="en-US" dirty="0" err="1" smtClean="0"/>
              <a:t>precedenti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DEMO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38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1785926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Elevata complessità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Porzioni di codice poco commentate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dirty="0" smtClean="0"/>
              <a:t>I sottosistemi con priorità medio/bassa non sono stati implementati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4214818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3000" dirty="0" smtClean="0"/>
              <a:t>E’ possibile migliorare il sistema con ulteriori operazioni di refactoring, per migliorarne la leggibilità e la complessità.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integrazione</a:t>
            </a:r>
          </a:p>
          <a:p>
            <a:pPr algn="ctr"/>
            <a:r>
              <a:rPr lang="it-IT" sz="4800" b="1" dirty="0" smtClean="0">
                <a:latin typeface="+mj-lt"/>
              </a:rPr>
              <a:t>sul sistema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giusto </a:t>
            </a:r>
            <a:endParaRPr lang="it-IT" sz="2600" b="1" dirty="0"/>
          </a:p>
        </p:txBody>
      </p:sp>
      <p:pic>
        <p:nvPicPr>
          <p:cNvPr id="1331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sbagliato </a:t>
            </a:r>
            <a:endParaRPr lang="it-IT" sz="2600" b="1" dirty="0"/>
          </a:p>
        </p:txBody>
      </p:sp>
      <p:pic>
        <p:nvPicPr>
          <p:cNvPr id="50178" name="Picture 2" descr="http://newton.logg.it/files/2009/11/Emoticon-Sad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7161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faremo nel prossimo progetto che non abbiamo fatto: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Quanto reputiamo buono il nostro sottosistema: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55450"/>
              </p:ext>
            </p:extLst>
          </p:nvPr>
        </p:nvGraphicFramePr>
        <p:xfrm>
          <a:off x="0" y="1552624"/>
          <a:ext cx="9144000" cy="391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  <a:endParaRPr kumimoji="0" lang="it-IT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7494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403648" y="6186406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SC_H_58_Compilazione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85" y="960308"/>
            <a:ext cx="8286808" cy="58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</a:t>
            </a:r>
            <a:r>
              <a:rPr lang="it-IT" sz="3400" b="1" dirty="0" smtClean="0">
                <a:latin typeface="+mj-lt"/>
              </a:rPr>
              <a:t>Prima Versione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4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25525"/>
            <a:ext cx="87122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</a:t>
            </a:r>
            <a:r>
              <a:rPr lang="it-IT" sz="3400" b="1" dirty="0" smtClean="0">
                <a:latin typeface="+mj-lt"/>
              </a:rPr>
              <a:t>Ultima </a:t>
            </a:r>
            <a:r>
              <a:rPr lang="it-IT" sz="3400" b="1" dirty="0" err="1" smtClean="0">
                <a:latin typeface="+mj-lt"/>
              </a:rPr>
              <a:t>Verione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3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1.0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16619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  <a:endParaRPr kumimoji="0" lang="it-IT" sz="17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</a:t>
            </a:r>
            <a:r>
              <a:rPr lang="it-IT" sz="4000" b="1" dirty="0" smtClean="0">
                <a:latin typeface="+mj-lt"/>
              </a:rPr>
              <a:t>4.0</a:t>
            </a:r>
            <a:endParaRPr lang="it-IT" sz="40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53551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  <a:endParaRPr kumimoji="0" lang="it-IT" sz="17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</a:t>
            </a:r>
            <a:r>
              <a:rPr lang="it-IT" sz="4800" b="1" dirty="0" smtClean="0">
                <a:latin typeface="+mj-lt"/>
              </a:rPr>
              <a:t>del RAD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626</TotalTime>
  <Words>680</Words>
  <Application>Microsoft Office PowerPoint</Application>
  <PresentationFormat>Presentazione su schermo (4:3)</PresentationFormat>
  <Paragraphs>212</Paragraphs>
  <Slides>37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38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117</cp:revision>
  <dcterms:created xsi:type="dcterms:W3CDTF">2012-12-23T12:37:08Z</dcterms:created>
  <dcterms:modified xsi:type="dcterms:W3CDTF">2012-12-28T17:51:49Z</dcterms:modified>
</cp:coreProperties>
</file>